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handoutMasterIdLst>
    <p:handoutMasterId r:id="rId41"/>
  </p:handoutMasterIdLst>
  <p:sldIdLst>
    <p:sldId id="256" r:id="rId2"/>
    <p:sldId id="318" r:id="rId3"/>
    <p:sldId id="288" r:id="rId4"/>
    <p:sldId id="331" r:id="rId5"/>
    <p:sldId id="295" r:id="rId6"/>
    <p:sldId id="301" r:id="rId7"/>
    <p:sldId id="302" r:id="rId8"/>
    <p:sldId id="308" r:id="rId9"/>
    <p:sldId id="303" r:id="rId10"/>
    <p:sldId id="304" r:id="rId11"/>
    <p:sldId id="305" r:id="rId12"/>
    <p:sldId id="306" r:id="rId13"/>
    <p:sldId id="309" r:id="rId14"/>
    <p:sldId id="307" r:id="rId15"/>
    <p:sldId id="310" r:id="rId16"/>
    <p:sldId id="311" r:id="rId17"/>
    <p:sldId id="313" r:id="rId18"/>
    <p:sldId id="284" r:id="rId19"/>
    <p:sldId id="315" r:id="rId20"/>
    <p:sldId id="262" r:id="rId21"/>
    <p:sldId id="330" r:id="rId22"/>
    <p:sldId id="291" r:id="rId23"/>
    <p:sldId id="259" r:id="rId24"/>
    <p:sldId id="316" r:id="rId25"/>
    <p:sldId id="260" r:id="rId26"/>
    <p:sldId id="312" r:id="rId27"/>
    <p:sldId id="329" r:id="rId28"/>
    <p:sldId id="317" r:id="rId29"/>
    <p:sldId id="328" r:id="rId30"/>
    <p:sldId id="320" r:id="rId31"/>
    <p:sldId id="321" r:id="rId32"/>
    <p:sldId id="322" r:id="rId33"/>
    <p:sldId id="323" r:id="rId34"/>
    <p:sldId id="324" r:id="rId35"/>
    <p:sldId id="325" r:id="rId36"/>
    <p:sldId id="326" r:id="rId37"/>
    <p:sldId id="327" r:id="rId38"/>
    <p:sldId id="275" r:id="rId39"/>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91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18978BA7-A237-4B4F-ADB7-933EA408EE75}" type="datetimeFigureOut">
              <a:rPr lang="en-US" smtClean="0"/>
              <a:pPr/>
              <a:t>2/6/2011</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AD0EE001-54F3-4B56-A08C-2E58B612C2B1}"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31EEF0A0-E191-46D1-8DF8-D7FC16E86820}" type="datetimeFigureOut">
              <a:rPr lang="en-US" smtClean="0"/>
              <a:pPr/>
              <a:t>2/6/2011</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9713D840-6E0D-4019-AE33-31EBE864B72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59B50E-F090-47FE-93A8-537436B977D5}" type="slidenum">
              <a:rPr lang="en-US"/>
              <a:pPr/>
              <a:t>19</a:t>
            </a:fld>
            <a:endParaRPr 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4337E1A-F3C2-4330-9445-D52D9A14DF1C}" type="slidenum">
              <a:rPr lang="en-US" smtClean="0"/>
              <a:pPr>
                <a:defRPr/>
              </a:pPr>
              <a:t>36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E9A4DB9-8EC9-40DB-AFE2-EF15C2063DF5}" type="slidenum">
              <a:rPr lang="en-US" smtClean="0"/>
              <a:pPr>
                <a:defRPr/>
              </a:pPr>
              <a:t>37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95E85C-E911-4EB0-A4DF-A4B5530D2183}" type="slidenum">
              <a:rPr lang="en-US"/>
              <a:pPr/>
              <a:t>26</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1A11707-8444-4938-926B-F9212DA1B467}" type="slidenum">
              <a:rPr lang="en-US" smtClean="0"/>
              <a:pPr fontAlgn="base">
                <a:spcBef>
                  <a:spcPct val="0"/>
                </a:spcBef>
                <a:spcAft>
                  <a:spcPct val="0"/>
                </a:spcAft>
                <a:defRPr/>
              </a:pPr>
              <a:t>29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C77B7BE-1507-4487-8A0E-EFD8CAA88780}" type="slidenum">
              <a:rPr lang="en-US" smtClean="0"/>
              <a:pPr>
                <a:defRPr/>
              </a:pPr>
              <a:t>30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CE72FE7-0C50-49B3-AB94-072A379BA905}" type="slidenum">
              <a:rPr lang="en-US" smtClean="0"/>
              <a:pPr>
                <a:defRPr/>
              </a:pPr>
              <a:t>31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14C79F0-CAD0-461C-AF5D-8C4FCEE948B1}" type="slidenum">
              <a:rPr lang="en-US" smtClean="0"/>
              <a:pPr>
                <a:defRPr/>
              </a:pPr>
              <a:t>32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5FBC0A4-9262-495F-B1EE-81BBAC6802DC}" type="slidenum">
              <a:rPr lang="en-US" smtClean="0"/>
              <a:pPr>
                <a:defRPr/>
              </a:pPr>
              <a:t>33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0BA7687-2096-4A1C-9FA4-F29105CF9624}" type="slidenum">
              <a:rPr lang="en-US" smtClean="0"/>
              <a:pPr>
                <a:defRPr/>
              </a:pPr>
              <a:t>34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2C2F5F6-AFB1-44E3-91C8-493F1E8BA990}" type="slidenum">
              <a:rPr lang="en-US" smtClean="0"/>
              <a:pPr>
                <a:defRPr/>
              </a:pPr>
              <a:t>35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74CBEAF9-9E58-4CC8-A6FF-6DD8A58DEEA4}" type="datetimeFigureOut">
              <a:rPr lang="en-US" smtClean="0"/>
              <a:pPr/>
              <a:t>2/6/2011</a:t>
            </a:fld>
            <a:endParaRPr lang="en-US"/>
          </a:p>
        </p:txBody>
      </p:sp>
      <p:sp>
        <p:nvSpPr>
          <p:cNvPr id="2" name="Footer Placeholder 1"/>
          <p:cNvSpPr>
            <a:spLocks noGrp="1"/>
          </p:cNvSpPr>
          <p:nvPr>
            <p:ph type="ftr" sz="quarter" idx="11"/>
          </p:nvPr>
        </p:nvSpPr>
        <p:spPr/>
        <p:txBody>
          <a:bodyPr/>
          <a:lstStyle/>
          <a:p>
            <a:endParaRPr kumimoji="0" lang="en-US"/>
          </a:p>
        </p:txBody>
      </p:sp>
      <p:sp>
        <p:nvSpPr>
          <p:cNvPr id="15" name="Slide Number Placeholder 14"/>
          <p:cNvSpPr>
            <a:spLocks noGrp="1"/>
          </p:cNvSpPr>
          <p:nvPr>
            <p:ph type="sldNum" sz="quarter" idx="12"/>
          </p:nvPr>
        </p:nvSpPr>
        <p:spPr>
          <a:xfrm>
            <a:off x="8229600" y="6473952"/>
            <a:ext cx="758952" cy="246888"/>
          </a:xfrm>
        </p:spPr>
        <p:txBody>
          <a:bodyPr/>
          <a:lstStyle/>
          <a:p>
            <a:fld id="{CA15C064-DD44-4CAC-873E-2D1F54821676}" type="slidenum">
              <a:rPr kumimoji="0" lang="en-US" smtClean="0"/>
              <a:pPr/>
              <a:t>‹#›</a:t>
            </a:fld>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CBEAF9-9E58-4CC8-A6FF-6DD8A58DEEA4}" type="datetimeFigureOut">
              <a:rPr lang="en-US" smtClean="0"/>
              <a:pPr/>
              <a:t>2/6/2011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CBEAF9-9E58-4CC8-A6FF-6DD8A58DEEA4}" type="datetimeFigureOut">
              <a:rPr lang="en-US" smtClean="0"/>
              <a:pPr/>
              <a:t>2/6/2011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905000"/>
            <a:ext cx="4038600" cy="4114800"/>
          </a:xfrm>
        </p:spPr>
        <p:txBody>
          <a:bodyPr/>
          <a:lstStyle/>
          <a:p>
            <a:endParaRPr lang="en-US"/>
          </a:p>
        </p:txBody>
      </p:sp>
      <p:sp>
        <p:nvSpPr>
          <p:cNvPr id="4" name="Text Placeholder 3"/>
          <p:cNvSpPr>
            <a:spLocks noGrp="1"/>
          </p:cNvSpPr>
          <p:nvPr>
            <p:ph type="body" sz="half" idx="2"/>
          </p:nvPr>
        </p:nvSpPr>
        <p:spPr>
          <a:xfrm>
            <a:off x="4648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34B028F6-8744-41B2-8644-C709DD48041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74CBEAF9-9E58-4CC8-A6FF-6DD8A58DEEA4}" type="datetimeFigureOut">
              <a:rPr lang="en-US" smtClean="0"/>
              <a:pPr/>
              <a:t>2/6/2011</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kumimoji="0" lang="en-US"/>
          </a:p>
        </p:txBody>
      </p:sp>
      <p:sp>
        <p:nvSpPr>
          <p:cNvPr id="16" name="Slide Number Placeholder 15"/>
          <p:cNvSpPr>
            <a:spLocks noGrp="1"/>
          </p:cNvSpPr>
          <p:nvPr>
            <p:ph type="sldNum" sz="quarter" idx="12"/>
          </p:nvPr>
        </p:nvSpPr>
        <p:spPr>
          <a:xfrm>
            <a:off x="8229600" y="6473952"/>
            <a:ext cx="758952" cy="246888"/>
          </a:xfrm>
        </p:spPr>
        <p:txBody>
          <a:bodyPr/>
          <a:lstStyle/>
          <a:p>
            <a:fld id="{CA15C064-DD44-4CAC-873E-2D1F54821676}" type="slidenum">
              <a:rPr kumimoji="0" lang="en-US" smtClean="0"/>
              <a:pPr/>
              <a:t>‹#›</a:t>
            </a:fld>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74CBEAF9-9E58-4CC8-A6FF-6DD8A58DEEA4}" type="datetimeFigureOut">
              <a:rPr lang="en-US" smtClean="0"/>
              <a:pPr/>
              <a:t>2/6/2011</a:t>
            </a:fld>
            <a:endParaRPr lang="en-US"/>
          </a:p>
        </p:txBody>
      </p:sp>
      <p:sp>
        <p:nvSpPr>
          <p:cNvPr id="11" name="Footer Placeholder 10"/>
          <p:cNvSpPr>
            <a:spLocks noGrp="1"/>
          </p:cNvSpPr>
          <p:nvPr>
            <p:ph type="ftr" sz="quarter" idx="11"/>
          </p:nvPr>
        </p:nvSpPr>
        <p:spPr/>
        <p:txBody>
          <a:bodyPr/>
          <a:lstStyle/>
          <a:p>
            <a:endParaRPr kumimoji="0" lang="en-US"/>
          </a:p>
        </p:txBody>
      </p:sp>
      <p:sp>
        <p:nvSpPr>
          <p:cNvPr id="16" name="Slide Number Placeholder 15"/>
          <p:cNvSpPr>
            <a:spLocks noGrp="1"/>
          </p:cNvSpPr>
          <p:nvPr>
            <p:ph type="sldNum" sz="quarter" idx="12"/>
          </p:nvPr>
        </p:nvSpPr>
        <p:spPr/>
        <p:txBody>
          <a:bodyPr/>
          <a:lstStyle/>
          <a:p>
            <a:fld id="{CA15C064-DD44-4CAC-873E-2D1F54821676}" type="slidenum">
              <a:rPr kumimoji="0" lang="en-US" smtClean="0"/>
              <a:pPr/>
              <a:t>‹#›</a:t>
            </a:fld>
            <a:endParaRPr kumimoji="0"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74CBEAF9-9E58-4CC8-A6FF-6DD8A58DEEA4}" type="datetimeFigureOut">
              <a:rPr lang="en-US" smtClean="0"/>
              <a:pPr/>
              <a:t>2/6/2011</a:t>
            </a:fld>
            <a:endParaRPr lang="en-US"/>
          </a:p>
        </p:txBody>
      </p:sp>
      <p:sp>
        <p:nvSpPr>
          <p:cNvPr id="10" name="Footer Placeholder 9"/>
          <p:cNvSpPr>
            <a:spLocks noGrp="1"/>
          </p:cNvSpPr>
          <p:nvPr>
            <p:ph type="ftr" sz="quarter" idx="11"/>
          </p:nvPr>
        </p:nvSpPr>
        <p:spPr/>
        <p:txBody>
          <a:bodyPr/>
          <a:lstStyle/>
          <a:p>
            <a:endParaRPr kumimoji="0" lang="en-US"/>
          </a:p>
        </p:txBody>
      </p:sp>
      <p:sp>
        <p:nvSpPr>
          <p:cNvPr id="31" name="Slide Number Placeholder 30"/>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74CBEAF9-9E58-4CC8-A6FF-6DD8A58DEEA4}" type="datetimeFigureOut">
              <a:rPr lang="en-US" smtClean="0"/>
              <a:pPr/>
              <a:t>2/6/2011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229600" y="6477000"/>
            <a:ext cx="762000" cy="246888"/>
          </a:xfrm>
        </p:spPr>
        <p:txBody>
          <a:bodyPr/>
          <a:lstStyle/>
          <a:p>
            <a:fld id="{CA15C064-DD44-4CAC-873E-2D1F54821676}" type="slidenum">
              <a:rPr kumimoji="0" lang="en-US" smtClean="0"/>
              <a:pPr/>
              <a:t>‹#›</a:t>
            </a:fld>
            <a:endParaRPr kumimoji="0"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74CBEAF9-9E58-4CC8-A6FF-6DD8A58DEEA4}" type="datetimeFigureOut">
              <a:rPr lang="en-US" smtClean="0"/>
              <a:pPr/>
              <a:t>2/6/2011</a:t>
            </a:fld>
            <a:endParaRPr lang="en-US"/>
          </a:p>
        </p:txBody>
      </p:sp>
      <p:sp>
        <p:nvSpPr>
          <p:cNvPr id="21" name="Footer Placeholder 20"/>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4CBEAF9-9E58-4CC8-A6FF-6DD8A58DEEA4}" type="datetimeFigureOut">
              <a:rPr lang="en-US" smtClean="0"/>
              <a:pPr/>
              <a:t>2/6/2011</a:t>
            </a:fld>
            <a:endParaRPr lang="en-US"/>
          </a:p>
        </p:txBody>
      </p:sp>
      <p:sp>
        <p:nvSpPr>
          <p:cNvPr id="24" name="Footer Placeholder 23"/>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74CBEAF9-9E58-4CC8-A6FF-6DD8A58DEEA4}" type="datetimeFigureOut">
              <a:rPr lang="en-US" smtClean="0"/>
              <a:pPr/>
              <a:t>2/6/2011</a:t>
            </a:fld>
            <a:endParaRPr lang="en-US"/>
          </a:p>
        </p:txBody>
      </p:sp>
      <p:sp>
        <p:nvSpPr>
          <p:cNvPr id="29" name="Footer Placeholder 28"/>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74CBEAF9-9E58-4CC8-A6FF-6DD8A58DEEA4}" type="datetimeFigureOut">
              <a:rPr lang="en-US" smtClean="0"/>
              <a:pPr/>
              <a:t>2/6/2011</a:t>
            </a:fld>
            <a:endParaRPr lang="en-US"/>
          </a:p>
        </p:txBody>
      </p:sp>
      <p:sp>
        <p:nvSpPr>
          <p:cNvPr id="5" name="Footer Placeholder 4"/>
          <p:cNvSpPr>
            <a:spLocks noGrp="1"/>
          </p:cNvSpPr>
          <p:nvPr>
            <p:ph type="ftr" sz="quarter" idx="11"/>
          </p:nvPr>
        </p:nvSpPr>
        <p:spPr/>
        <p:txBody>
          <a:bodyPr/>
          <a:lstStyle/>
          <a:p>
            <a:endParaRPr kumimoji="0" lang="en-US"/>
          </a:p>
        </p:txBody>
      </p:sp>
      <p:sp>
        <p:nvSpPr>
          <p:cNvPr id="31" name="Slide Number Placeholder 30"/>
          <p:cNvSpPr>
            <a:spLocks noGrp="1"/>
          </p:cNvSpPr>
          <p:nvPr>
            <p:ph type="sldNum" sz="quarter" idx="12"/>
          </p:nvPr>
        </p:nvSpPr>
        <p:spPr/>
        <p:txBody>
          <a:bodyPr/>
          <a:lstStyle/>
          <a:p>
            <a:fld id="{CA15C064-DD44-4CAC-873E-2D1F54821676}" type="slidenum">
              <a:rPr kumimoji="0" lang="en-US" smtClean="0"/>
              <a:pPr/>
              <a:t>‹#›</a:t>
            </a:fld>
            <a:endParaRPr kumimoji="0"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lgn="l" eaLnBrk="1" latinLnBrk="0" hangingPunct="1"/>
            <a:fld id="{74CBEAF9-9E58-4CC8-A6FF-6DD8A58DEEA4}" type="datetimeFigureOut">
              <a:rPr lang="en-US" smtClean="0"/>
              <a:pPr algn="l" eaLnBrk="1" latinLnBrk="0" hangingPunct="1"/>
              <a:t>2/6/2011</a:t>
            </a:fld>
            <a:endParaRPr lang="en-US" dirty="0">
              <a:solidFill>
                <a:schemeClr val="accent1">
                  <a:shade val="75000"/>
                </a:scheme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lgn="r" eaLnBrk="1" latinLnBrk="0" hangingPunct="1"/>
            <a:endParaRPr kumimoji="0" lang="en-US" dirty="0">
              <a:solidFill>
                <a:schemeClr val="accent1">
                  <a:shade val="75000"/>
                </a:scheme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A15C064-DD44-4CAC-873E-2D1F54821676}" type="slidenum">
              <a:rPr kumimoji="0" lang="en-US" smtClean="0"/>
              <a:pPr/>
              <a:t>‹#›</a:t>
            </a:fld>
            <a:endParaRPr kumimoji="0" lang="en-US" dirty="0">
              <a:solidFill>
                <a:schemeClr val="accent1">
                  <a:shade val="75000"/>
                </a:scheme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hyperlink" Target="http://cslewis.drzeus.net/multimedia/photos/friends-family/flora-augusta.jp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505201"/>
            <a:ext cx="4267200" cy="1447799"/>
          </a:xfrm>
        </p:spPr>
        <p:txBody>
          <a:bodyPr/>
          <a:lstStyle/>
          <a:p>
            <a:r>
              <a:rPr lang="en-US" dirty="0" smtClean="0"/>
              <a:t>The war writings of c. s. </a:t>
            </a:r>
            <a:r>
              <a:rPr lang="en-US" dirty="0" err="1" smtClean="0"/>
              <a:t>lewis</a:t>
            </a:r>
            <a:endParaRPr lang="en-US" dirty="0"/>
          </a:p>
        </p:txBody>
      </p:sp>
      <p:sp>
        <p:nvSpPr>
          <p:cNvPr id="3" name="Subtitle 2"/>
          <p:cNvSpPr>
            <a:spLocks noGrp="1"/>
          </p:cNvSpPr>
          <p:nvPr>
            <p:ph type="subTitle" idx="1"/>
          </p:nvPr>
        </p:nvSpPr>
        <p:spPr>
          <a:xfrm>
            <a:off x="381000" y="2362200"/>
            <a:ext cx="4191000" cy="838200"/>
          </a:xfrm>
        </p:spPr>
        <p:txBody>
          <a:bodyPr/>
          <a:lstStyle/>
          <a:p>
            <a:r>
              <a:rPr lang="en-US" dirty="0" smtClean="0"/>
              <a:t>1939--1945</a:t>
            </a:r>
            <a:endParaRPr lang="en-US" dirty="0"/>
          </a:p>
        </p:txBody>
      </p:sp>
      <p:pic>
        <p:nvPicPr>
          <p:cNvPr id="49154" name="Picture 2" descr="http://cslewis.drzeus.net/multimedia/photos/jack/jack6.jpg"/>
          <p:cNvPicPr>
            <a:picLocks noChangeAspect="1" noChangeArrowheads="1"/>
          </p:cNvPicPr>
          <p:nvPr/>
        </p:nvPicPr>
        <p:blipFill>
          <a:blip r:embed="rId2" cstate="print"/>
          <a:srcRect/>
          <a:stretch>
            <a:fillRect/>
          </a:stretch>
        </p:blipFill>
        <p:spPr bwMode="auto">
          <a:xfrm>
            <a:off x="4691482" y="609600"/>
            <a:ext cx="3955542" cy="55245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III. An overview: 1942</a:t>
            </a:r>
            <a:endParaRPr lang="en-US" dirty="0"/>
          </a:p>
        </p:txBody>
      </p:sp>
      <p:sp>
        <p:nvSpPr>
          <p:cNvPr id="3" name="Content Placeholder 2"/>
          <p:cNvSpPr>
            <a:spLocks noGrp="1"/>
          </p:cNvSpPr>
          <p:nvPr>
            <p:ph idx="1"/>
          </p:nvPr>
        </p:nvSpPr>
        <p:spPr/>
        <p:txBody>
          <a:bodyPr>
            <a:noAutofit/>
          </a:bodyPr>
          <a:lstStyle/>
          <a:p>
            <a:pPr marL="514350" lvl="0" indent="-514350">
              <a:buFont typeface="+mj-lt"/>
              <a:buAutoNum type="arabicPeriod"/>
            </a:pPr>
            <a:r>
              <a:rPr lang="en-US" sz="2000" i="1" dirty="0" smtClean="0"/>
              <a:t>The Screwtape Letters</a:t>
            </a:r>
            <a:r>
              <a:rPr lang="en-US" sz="2000" dirty="0" smtClean="0"/>
              <a:t> is (are?) published on Feb. 9</a:t>
            </a:r>
          </a:p>
          <a:p>
            <a:pPr marL="514350" lvl="0" indent="-514350">
              <a:buFont typeface="+mj-lt"/>
              <a:buAutoNum type="arabicPeriod"/>
            </a:pPr>
            <a:r>
              <a:rPr lang="en-US" sz="2000" dirty="0" smtClean="0"/>
              <a:t>“On Ethics” (undated)</a:t>
            </a:r>
          </a:p>
          <a:p>
            <a:pPr marL="514350" lvl="0" indent="-514350">
              <a:buFont typeface="+mj-lt"/>
              <a:buAutoNum type="arabicPeriod"/>
            </a:pPr>
            <a:r>
              <a:rPr lang="en-US" sz="2000" dirty="0" smtClean="0"/>
              <a:t>“Hamlet: The Prince or the Poem?” was read to the British Academy at Wantage April 22</a:t>
            </a:r>
          </a:p>
          <a:p>
            <a:pPr marL="514350" lvl="0" indent="-514350">
              <a:buFont typeface="+mj-lt"/>
              <a:buAutoNum type="arabicPeriod"/>
            </a:pPr>
            <a:r>
              <a:rPr lang="en-US" sz="2000" dirty="0" smtClean="0"/>
              <a:t>Poem “Epitaph” No. 11 in </a:t>
            </a:r>
            <a:r>
              <a:rPr lang="en-US" sz="2000" i="1" dirty="0" smtClean="0"/>
              <a:t>Time and Tide</a:t>
            </a:r>
            <a:r>
              <a:rPr lang="en-US" sz="2000" dirty="0" smtClean="0"/>
              <a:t> (XXIII) on June 6</a:t>
            </a:r>
          </a:p>
          <a:p>
            <a:pPr marL="514350" lvl="0" indent="-514350">
              <a:buFont typeface="+mj-lt"/>
              <a:buAutoNum type="arabicPeriod"/>
            </a:pPr>
            <a:r>
              <a:rPr lang="en-US" sz="2000" dirty="0" smtClean="0"/>
              <a:t>“The Founding of the Oxford Socratic Club” which was Lewis’ Preface in </a:t>
            </a:r>
            <a:r>
              <a:rPr lang="en-US" sz="2000" i="1" dirty="0" smtClean="0"/>
              <a:t>The Socratic Digest</a:t>
            </a:r>
            <a:r>
              <a:rPr lang="en-US" sz="2000" dirty="0" smtClean="0"/>
              <a:t>, No. 1 (1942-1943)</a:t>
            </a:r>
          </a:p>
          <a:p>
            <a:pPr marL="514350" lvl="0" indent="-514350">
              <a:buFont typeface="+mj-lt"/>
              <a:buAutoNum type="arabicPeriod"/>
            </a:pPr>
            <a:r>
              <a:rPr lang="en-US" sz="2000" dirty="0" smtClean="0"/>
              <a:t>“First and Second Things” as “Notes on the Way” from </a:t>
            </a:r>
            <a:r>
              <a:rPr lang="en-US" sz="2000" i="1" dirty="0" smtClean="0"/>
              <a:t>Time and Tide</a:t>
            </a:r>
            <a:r>
              <a:rPr lang="en-US" sz="2000" dirty="0" smtClean="0"/>
              <a:t>, Vol. XXIII, on June </a:t>
            </a:r>
            <a:r>
              <a:rPr lang="en-US" sz="2000" dirty="0" smtClean="0"/>
              <a:t>27</a:t>
            </a:r>
          </a:p>
          <a:p>
            <a:pPr marL="514350" lvl="0" indent="-514350">
              <a:buFont typeface="+mj-lt"/>
              <a:buAutoNum type="arabicPeriod"/>
            </a:pPr>
            <a:r>
              <a:rPr lang="en-US" sz="2000" dirty="0" smtClean="0"/>
              <a:t>“</a:t>
            </a:r>
            <a:r>
              <a:rPr lang="en-US" sz="2000" dirty="0" smtClean="0"/>
              <a:t>Miracles” was a talk given at St. Jude on the Hill Church, London, on September 27 and appearing in </a:t>
            </a:r>
            <a:r>
              <a:rPr lang="en-US" sz="2000" i="1" dirty="0" smtClean="0"/>
              <a:t>St. Jude’s Gazette</a:t>
            </a:r>
            <a:r>
              <a:rPr lang="en-US" sz="2000" dirty="0" smtClean="0"/>
              <a:t> in October</a:t>
            </a:r>
          </a:p>
          <a:p>
            <a:pPr marL="514350" lvl="0" indent="-514350">
              <a:buFont typeface="+mj-lt"/>
              <a:buAutoNum type="arabicPeriod"/>
            </a:pPr>
            <a:r>
              <a:rPr lang="en-US" sz="2000" dirty="0" smtClean="0"/>
              <a:t>Poem “To a Friend” in </a:t>
            </a:r>
            <a:r>
              <a:rPr lang="en-US" sz="2000" i="1" dirty="0" smtClean="0"/>
              <a:t>The Spectator</a:t>
            </a:r>
            <a:r>
              <a:rPr lang="en-US" sz="2000" dirty="0" smtClean="0"/>
              <a:t> (CLXIX) on October 9</a:t>
            </a:r>
          </a:p>
          <a:p>
            <a:pPr marL="514350" lvl="0" indent="-514350">
              <a:buFont typeface="+mj-lt"/>
              <a:buAutoNum type="arabicPeriod"/>
            </a:pPr>
            <a:r>
              <a:rPr lang="en-US" sz="2000" dirty="0" smtClean="0"/>
              <a:t>Letter “Miracles,” </a:t>
            </a:r>
            <a:r>
              <a:rPr lang="en-US" sz="2000" i="1" dirty="0" smtClean="0"/>
              <a:t>The Guardian</a:t>
            </a:r>
            <a:r>
              <a:rPr lang="en-US" sz="2000" dirty="0" smtClean="0"/>
              <a:t>, October 16</a:t>
            </a:r>
          </a:p>
          <a:p>
            <a:pPr marL="514350" lvl="0" indent="-514350">
              <a:buFont typeface="+mj-lt"/>
              <a:buAutoNum type="arabicPeriod"/>
            </a:pPr>
            <a:r>
              <a:rPr lang="en-US" sz="2000" dirty="0" smtClean="0"/>
              <a:t>Letter “Religion in the Schools,” </a:t>
            </a:r>
            <a:r>
              <a:rPr lang="en-US" sz="2000" i="1" dirty="0" smtClean="0"/>
              <a:t>The Spectator</a:t>
            </a:r>
            <a:r>
              <a:rPr lang="en-US" sz="2000" dirty="0" smtClean="0"/>
              <a:t>, December 11</a:t>
            </a:r>
            <a:endParaRPr lang="en-US"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III. An overview: 1943</a:t>
            </a:r>
            <a:endParaRPr lang="en-US" dirty="0"/>
          </a:p>
        </p:txBody>
      </p:sp>
      <p:sp>
        <p:nvSpPr>
          <p:cNvPr id="3" name="Content Placeholder 2"/>
          <p:cNvSpPr>
            <a:spLocks noGrp="1"/>
          </p:cNvSpPr>
          <p:nvPr>
            <p:ph idx="1"/>
          </p:nvPr>
        </p:nvSpPr>
        <p:spPr/>
        <p:txBody>
          <a:bodyPr>
            <a:noAutofit/>
          </a:bodyPr>
          <a:lstStyle/>
          <a:p>
            <a:pPr lvl="0">
              <a:buFont typeface="+mj-lt"/>
              <a:buAutoNum type="arabicPeriod"/>
            </a:pPr>
            <a:r>
              <a:rPr lang="en-US" sz="1900" i="1" dirty="0" smtClean="0"/>
              <a:t>The Abolition of Man</a:t>
            </a:r>
            <a:r>
              <a:rPr lang="en-US" sz="1900" dirty="0" smtClean="0"/>
              <a:t> (Riddell Memorial Lectures, Fifteenth Series) February 24-26</a:t>
            </a:r>
          </a:p>
          <a:p>
            <a:pPr lvl="0">
              <a:buFont typeface="+mj-lt"/>
              <a:buAutoNum type="arabicPeriod"/>
            </a:pPr>
            <a:r>
              <a:rPr lang="en-US" sz="1900" dirty="0" smtClean="0"/>
              <a:t>“De </a:t>
            </a:r>
            <a:r>
              <a:rPr lang="en-US" sz="1900" dirty="0" err="1" smtClean="0"/>
              <a:t>Futilitate</a:t>
            </a:r>
            <a:r>
              <a:rPr lang="en-US" sz="1900" dirty="0" smtClean="0"/>
              <a:t>” was given at Magdalen College at the request of Sir Henry Tizard, President of Magdalen</a:t>
            </a:r>
          </a:p>
          <a:p>
            <a:pPr lvl="0">
              <a:buFont typeface="+mj-lt"/>
              <a:buAutoNum type="arabicPeriod"/>
            </a:pPr>
            <a:r>
              <a:rPr lang="en-US" sz="1900" dirty="0" smtClean="0"/>
              <a:t>“Dogma and the Universe” was published in two parts in </a:t>
            </a:r>
            <a:r>
              <a:rPr lang="en-US" sz="1900" i="1" dirty="0" smtClean="0"/>
              <a:t>The Guardian</a:t>
            </a:r>
            <a:r>
              <a:rPr lang="en-US" sz="1900" dirty="0" smtClean="0"/>
              <a:t> on March 19 and March 26, with the second part originally being entitled “Dogma and Science” </a:t>
            </a:r>
          </a:p>
          <a:p>
            <a:pPr lvl="0">
              <a:buFont typeface="+mj-lt"/>
              <a:buAutoNum type="arabicPeriod"/>
            </a:pPr>
            <a:r>
              <a:rPr lang="en-US" sz="1900" dirty="0" smtClean="0"/>
              <a:t>“Three Kinds of Men” from </a:t>
            </a:r>
            <a:r>
              <a:rPr lang="en-US" sz="1900" i="1" dirty="0" smtClean="0"/>
              <a:t>The Sunday Times</a:t>
            </a:r>
            <a:r>
              <a:rPr lang="en-US" sz="1900" dirty="0" smtClean="0"/>
              <a:t>, No. 6258, on March 21 </a:t>
            </a:r>
          </a:p>
          <a:p>
            <a:pPr lvl="0">
              <a:buFont typeface="+mj-lt"/>
              <a:buAutoNum type="arabicPeriod"/>
            </a:pPr>
            <a:r>
              <a:rPr lang="en-US" sz="1900" i="1" dirty="0" smtClean="0"/>
              <a:t>Christian Behavior</a:t>
            </a:r>
            <a:r>
              <a:rPr lang="en-US" sz="1900" dirty="0" smtClean="0"/>
              <a:t> is published April 19</a:t>
            </a:r>
          </a:p>
          <a:p>
            <a:pPr lvl="0">
              <a:buFont typeface="+mj-lt"/>
              <a:buAutoNum type="arabicPeriod"/>
            </a:pPr>
            <a:r>
              <a:rPr lang="en-US" sz="1900" i="1" dirty="0" smtClean="0"/>
              <a:t>Perelandra</a:t>
            </a:r>
            <a:r>
              <a:rPr lang="en-US" sz="1900" dirty="0" smtClean="0"/>
              <a:t> is published on April 20</a:t>
            </a:r>
          </a:p>
          <a:p>
            <a:pPr lvl="0">
              <a:buFont typeface="+mj-lt"/>
              <a:buAutoNum type="arabicPeriod"/>
            </a:pPr>
            <a:r>
              <a:rPr lang="en-US" sz="1900" dirty="0" smtClean="0"/>
              <a:t>“The Poison of Subjectivism” in </a:t>
            </a:r>
            <a:r>
              <a:rPr lang="en-US" sz="1900" i="1" dirty="0" smtClean="0"/>
              <a:t>Religion in Life</a:t>
            </a:r>
            <a:r>
              <a:rPr lang="en-US" sz="1900" dirty="0" smtClean="0"/>
              <a:t>, Vol. XII, Summer </a:t>
            </a:r>
          </a:p>
          <a:p>
            <a:pPr lvl="0">
              <a:buFont typeface="+mj-lt"/>
              <a:buAutoNum type="arabicPeriod"/>
            </a:pPr>
            <a:r>
              <a:rPr lang="en-US" sz="1900" dirty="0" smtClean="0"/>
              <a:t>“Equality” in </a:t>
            </a:r>
            <a:r>
              <a:rPr lang="en-US" sz="1900" i="1" dirty="0" smtClean="0"/>
              <a:t>The Spectator</a:t>
            </a:r>
            <a:r>
              <a:rPr lang="en-US" sz="1900" dirty="0" smtClean="0"/>
              <a:t>, Vol. CLXXI, on August 27 </a:t>
            </a:r>
          </a:p>
          <a:p>
            <a:pPr lvl="0">
              <a:buFont typeface="+mj-lt"/>
              <a:buAutoNum type="arabicPeriod"/>
            </a:pPr>
            <a:r>
              <a:rPr lang="en-US" sz="1900" dirty="0" smtClean="0"/>
              <a:t>“My First School” is published in </a:t>
            </a:r>
            <a:r>
              <a:rPr lang="en-US" sz="1900" i="1" dirty="0" smtClean="0"/>
              <a:t>Time and Tide</a:t>
            </a:r>
            <a:r>
              <a:rPr lang="en-US" sz="1900" dirty="0" smtClean="0"/>
              <a:t>, Vol. XXIV, on September 4 </a:t>
            </a:r>
          </a:p>
          <a:p>
            <a:pPr>
              <a:buFont typeface="+mj-lt"/>
              <a:buAutoNum type="arabicPeriod"/>
            </a:pPr>
            <a:r>
              <a:rPr lang="en-US" sz="1900" dirty="0" smtClean="0"/>
              <a:t>Poem “Awake, My Lute!” is published in </a:t>
            </a:r>
            <a:r>
              <a:rPr lang="en-US" sz="1900" i="1" dirty="0" smtClean="0"/>
              <a:t>The Atlantic Monthly</a:t>
            </a:r>
            <a:r>
              <a:rPr lang="en-US" sz="1900" dirty="0" smtClean="0"/>
              <a:t>, CLXXII, November</a:t>
            </a:r>
            <a:endParaRPr lang="en-US" sz="19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III. An overview: 1944 (more coming)</a:t>
            </a:r>
            <a:endParaRPr lang="en-US" dirty="0"/>
          </a:p>
        </p:txBody>
      </p:sp>
      <p:sp>
        <p:nvSpPr>
          <p:cNvPr id="3" name="Content Placeholder 2"/>
          <p:cNvSpPr>
            <a:spLocks noGrp="1"/>
          </p:cNvSpPr>
          <p:nvPr>
            <p:ph idx="1"/>
          </p:nvPr>
        </p:nvSpPr>
        <p:spPr/>
        <p:txBody>
          <a:bodyPr>
            <a:noAutofit/>
          </a:bodyPr>
          <a:lstStyle/>
          <a:p>
            <a:pPr marL="514350" lvl="0" indent="-514350">
              <a:buFont typeface="+mj-lt"/>
              <a:buAutoNum type="arabicPeriod"/>
            </a:pPr>
            <a:r>
              <a:rPr lang="en-US" sz="2000" dirty="0" smtClean="0"/>
              <a:t>“On the Reading of Old Books” was written in 1943 and published in January or February of 1944 as the Introduction to Sister Penelope’s </a:t>
            </a:r>
            <a:r>
              <a:rPr lang="en-US" sz="2000" i="1" dirty="0" smtClean="0"/>
              <a:t>The Incarnation of the Word of God</a:t>
            </a:r>
            <a:endParaRPr lang="en-US" sz="2000" dirty="0" smtClean="0"/>
          </a:p>
          <a:p>
            <a:pPr marL="514350" lvl="0" indent="-514350">
              <a:buFont typeface="+mj-lt"/>
              <a:buAutoNum type="arabicPeriod"/>
            </a:pPr>
            <a:r>
              <a:rPr lang="en-US" sz="2000" dirty="0" smtClean="0"/>
              <a:t>“Is English Doomed?” from </a:t>
            </a:r>
            <a:r>
              <a:rPr lang="en-US" sz="2000" i="1" dirty="0" smtClean="0"/>
              <a:t>The Spectator</a:t>
            </a:r>
            <a:r>
              <a:rPr lang="en-US" sz="2000" dirty="0" smtClean="0"/>
              <a:t>, Vol. CLXXII, on February 11</a:t>
            </a:r>
          </a:p>
          <a:p>
            <a:pPr marL="514350" lvl="0" indent="-514350">
              <a:buFont typeface="+mj-lt"/>
              <a:buAutoNum type="arabicPeriod"/>
            </a:pPr>
            <a:r>
              <a:rPr lang="en-US" sz="2000" dirty="0" smtClean="0"/>
              <a:t>Letter “Mr. C. S. Lewis on Christianity,” </a:t>
            </a:r>
            <a:r>
              <a:rPr lang="en-US" sz="2000" i="1" dirty="0" smtClean="0"/>
              <a:t>The Listener</a:t>
            </a:r>
            <a:r>
              <a:rPr lang="en-US" sz="2000" dirty="0" smtClean="0"/>
              <a:t>, Vol. XXXI, March 9</a:t>
            </a:r>
          </a:p>
          <a:p>
            <a:pPr marL="514350" lvl="0" indent="-514350">
              <a:buFont typeface="+mj-lt"/>
              <a:buAutoNum type="arabicPeriod"/>
            </a:pPr>
            <a:r>
              <a:rPr lang="en-US" sz="2000" dirty="0" smtClean="0"/>
              <a:t>“The Parthenon and the Optative” ‘Notes on the Way’ section of </a:t>
            </a:r>
            <a:r>
              <a:rPr lang="en-US" sz="2000" i="1" dirty="0" smtClean="0"/>
              <a:t>Time and Tide</a:t>
            </a:r>
            <a:r>
              <a:rPr lang="en-US" sz="2000" dirty="0" smtClean="0"/>
              <a:t>, March 11</a:t>
            </a:r>
          </a:p>
          <a:p>
            <a:pPr marL="514350" lvl="0" indent="-514350">
              <a:buFont typeface="+mj-lt"/>
              <a:buAutoNum type="arabicPeriod"/>
            </a:pPr>
            <a:r>
              <a:rPr lang="en-US" sz="2000" dirty="0" smtClean="0"/>
              <a:t>“Answers to Questions on Christianity,” an interview at Hayes on April 18</a:t>
            </a:r>
          </a:p>
          <a:p>
            <a:pPr marL="514350" lvl="0" indent="-514350">
              <a:buFont typeface="+mj-lt"/>
              <a:buAutoNum type="arabicPeriod"/>
            </a:pPr>
            <a:r>
              <a:rPr lang="en-US" sz="2000" dirty="0" smtClean="0"/>
              <a:t> “Democratic Education” published as “Notes on the Way” in </a:t>
            </a:r>
            <a:r>
              <a:rPr lang="en-US" sz="2000" i="1" dirty="0" smtClean="0"/>
              <a:t>Time and Tide</a:t>
            </a:r>
            <a:r>
              <a:rPr lang="en-US" sz="2000" dirty="0" smtClean="0"/>
              <a:t>, Vol. XXV, on April 29</a:t>
            </a:r>
          </a:p>
          <a:p>
            <a:pPr marL="514350" lvl="0" indent="-514350">
              <a:buFont typeface="+mj-lt"/>
              <a:buAutoNum type="arabicPeriod"/>
            </a:pPr>
            <a:r>
              <a:rPr lang="en-US" sz="2000" dirty="0" smtClean="0"/>
              <a:t>“Transposition” was given in the chapel of Mansfield College, Oxford, on May 28, the Feast of Pentecost</a:t>
            </a:r>
          </a:p>
          <a:p>
            <a:pPr marL="514350" lvl="0" indent="-514350">
              <a:buFont typeface="+mj-lt"/>
              <a:buAutoNum type="arabicPeriod"/>
            </a:pPr>
            <a:r>
              <a:rPr lang="en-US" sz="2000" dirty="0" smtClean="0"/>
              <a:t>“A Dream” from </a:t>
            </a:r>
            <a:r>
              <a:rPr lang="en-US" sz="2000" i="1" dirty="0" smtClean="0"/>
              <a:t>The Spectator</a:t>
            </a:r>
            <a:r>
              <a:rPr lang="en-US" sz="2000" dirty="0" smtClean="0"/>
              <a:t>, Vol. CLXXIII, on July 28</a:t>
            </a:r>
          </a:p>
          <a:p>
            <a:pPr marL="514350" lvl="0" indent="-514350">
              <a:buFont typeface="+mj-lt"/>
              <a:buAutoNum type="arabicPeriod"/>
            </a:pPr>
            <a:r>
              <a:rPr lang="en-US" sz="2000" dirty="0" smtClean="0"/>
              <a:t>“Myth Became Fact” from </a:t>
            </a:r>
            <a:r>
              <a:rPr lang="en-US" sz="2000" i="1" dirty="0" smtClean="0"/>
              <a:t>World Dominion</a:t>
            </a:r>
            <a:r>
              <a:rPr lang="en-US" sz="2000" dirty="0" smtClean="0"/>
              <a:t>, Vol. XXII (September-October)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III. An overview: 1944 (completed)</a:t>
            </a:r>
            <a:endParaRPr lang="en-US" dirty="0"/>
          </a:p>
        </p:txBody>
      </p:sp>
      <p:sp>
        <p:nvSpPr>
          <p:cNvPr id="3" name="Content Placeholder 2"/>
          <p:cNvSpPr>
            <a:spLocks noGrp="1"/>
          </p:cNvSpPr>
          <p:nvPr>
            <p:ph idx="1"/>
          </p:nvPr>
        </p:nvSpPr>
        <p:spPr/>
        <p:txBody>
          <a:bodyPr>
            <a:normAutofit fontScale="70000" lnSpcReduction="20000"/>
          </a:bodyPr>
          <a:lstStyle/>
          <a:p>
            <a:pPr marL="514350" lvl="0" indent="-514350">
              <a:buFont typeface="+mj-lt"/>
              <a:buAutoNum type="arabicPeriod" startAt="10"/>
            </a:pPr>
            <a:r>
              <a:rPr lang="en-US" dirty="0" smtClean="0"/>
              <a:t>“</a:t>
            </a:r>
            <a:r>
              <a:rPr lang="en-US" dirty="0" err="1" smtClean="0"/>
              <a:t>Blimpophobia</a:t>
            </a:r>
            <a:r>
              <a:rPr lang="en-US" dirty="0" smtClean="0"/>
              <a:t>” from </a:t>
            </a:r>
            <a:r>
              <a:rPr lang="en-US" i="1" dirty="0" smtClean="0"/>
              <a:t>Time and Tide</a:t>
            </a:r>
            <a:r>
              <a:rPr lang="en-US" dirty="0" smtClean="0"/>
              <a:t>, Vol. XXV, on 9 September 1944 </a:t>
            </a:r>
          </a:p>
          <a:p>
            <a:pPr marL="514350" lvl="0" indent="-514350">
              <a:buFont typeface="+mj-lt"/>
              <a:buAutoNum type="arabicPeriod" startAt="10"/>
            </a:pPr>
            <a:r>
              <a:rPr lang="en-US" dirty="0" smtClean="0"/>
              <a:t>“The Death of Words,” </a:t>
            </a:r>
            <a:r>
              <a:rPr lang="en-US" i="1" dirty="0" smtClean="0"/>
              <a:t>The Spectator</a:t>
            </a:r>
            <a:r>
              <a:rPr lang="en-US" dirty="0" smtClean="0"/>
              <a:t>, September 22.</a:t>
            </a:r>
          </a:p>
          <a:p>
            <a:pPr marL="514350" lvl="0" indent="-514350">
              <a:buFont typeface="+mj-lt"/>
              <a:buAutoNum type="arabicPeriod" startAt="10"/>
            </a:pPr>
            <a:r>
              <a:rPr lang="en-US" dirty="0" smtClean="0"/>
              <a:t>“Christian Reunion,” ca. 1944</a:t>
            </a:r>
          </a:p>
          <a:p>
            <a:pPr marL="514350" lvl="0" indent="-514350">
              <a:buFont typeface="+mj-lt"/>
              <a:buAutoNum type="arabicPeriod" startAt="10"/>
            </a:pPr>
            <a:r>
              <a:rPr lang="en-US" dirty="0" smtClean="0"/>
              <a:t> “Horrid Red Things” was published in the </a:t>
            </a:r>
            <a:r>
              <a:rPr lang="en-US" i="1" dirty="0" smtClean="0"/>
              <a:t>Church of England Newspaper</a:t>
            </a:r>
            <a:r>
              <a:rPr lang="en-US" dirty="0" smtClean="0"/>
              <a:t>, Vol. LI on October 6</a:t>
            </a:r>
          </a:p>
          <a:p>
            <a:pPr marL="514350" lvl="0" indent="-514350">
              <a:buFont typeface="+mj-lt"/>
              <a:buAutoNum type="arabicPeriod" startAt="10"/>
            </a:pPr>
            <a:r>
              <a:rPr lang="en-US" i="1" dirty="0" smtClean="0"/>
              <a:t>Beyond Personality</a:t>
            </a:r>
            <a:r>
              <a:rPr lang="en-US" dirty="0" smtClean="0"/>
              <a:t> on October 9</a:t>
            </a:r>
          </a:p>
          <a:p>
            <a:pPr marL="514350" lvl="0" indent="-514350">
              <a:buFont typeface="+mj-lt"/>
              <a:buAutoNum type="arabicPeriod" startAt="10"/>
            </a:pPr>
            <a:r>
              <a:rPr lang="en-US" dirty="0" smtClean="0"/>
              <a:t> “Is Theology Poetry?” was read to the Socratic Club on November 6</a:t>
            </a:r>
          </a:p>
          <a:p>
            <a:pPr marL="514350" lvl="0" indent="-514350">
              <a:buFont typeface="+mj-lt"/>
              <a:buAutoNum type="arabicPeriod" startAt="10"/>
            </a:pPr>
            <a:r>
              <a:rPr lang="en-US" dirty="0" smtClean="0"/>
              <a:t>“The Inner Ring” was given at King’s College, University of London, on December 14 as the annual “Commemoration Oration”</a:t>
            </a:r>
          </a:p>
          <a:p>
            <a:pPr marL="514350" lvl="0" indent="-514350">
              <a:buFont typeface="+mj-lt"/>
              <a:buAutoNum type="arabicPeriod" startAt="10"/>
            </a:pPr>
            <a:r>
              <a:rPr lang="en-US" dirty="0" smtClean="0"/>
              <a:t>“Private Bates” from </a:t>
            </a:r>
            <a:r>
              <a:rPr lang="en-US" i="1" dirty="0" smtClean="0"/>
              <a:t>The Spectator</a:t>
            </a:r>
            <a:r>
              <a:rPr lang="en-US" dirty="0" smtClean="0"/>
              <a:t>, Vol. CLXXIII, on December 29</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III. An overview: 1945 (more coming)</a:t>
            </a:r>
            <a:endParaRPr lang="en-US" dirty="0"/>
          </a:p>
        </p:txBody>
      </p:sp>
      <p:sp>
        <p:nvSpPr>
          <p:cNvPr id="3" name="Content Placeholder 2"/>
          <p:cNvSpPr>
            <a:spLocks noGrp="1"/>
          </p:cNvSpPr>
          <p:nvPr>
            <p:ph idx="1"/>
          </p:nvPr>
        </p:nvSpPr>
        <p:spPr/>
        <p:txBody>
          <a:bodyPr>
            <a:noAutofit/>
          </a:bodyPr>
          <a:lstStyle/>
          <a:p>
            <a:pPr marL="514350" lvl="0" indent="-514350">
              <a:buFont typeface="+mj-lt"/>
              <a:buAutoNum type="arabicPeriod"/>
            </a:pPr>
            <a:r>
              <a:rPr lang="en-US" sz="2200" dirty="0" smtClean="0"/>
              <a:t>“Religion and Science” from </a:t>
            </a:r>
            <a:r>
              <a:rPr lang="en-US" sz="2200" i="1" dirty="0" smtClean="0"/>
              <a:t>The Coventry Evening Telegraph</a:t>
            </a:r>
            <a:r>
              <a:rPr lang="en-US" sz="2200" dirty="0" smtClean="0"/>
              <a:t> on January 3</a:t>
            </a:r>
          </a:p>
          <a:p>
            <a:pPr marL="514350" lvl="0" indent="-514350">
              <a:buFont typeface="+mj-lt"/>
              <a:buAutoNum type="arabicPeriod"/>
            </a:pPr>
            <a:r>
              <a:rPr lang="en-US" sz="2200" dirty="0" smtClean="0"/>
              <a:t>“Basic Fears” from the </a:t>
            </a:r>
            <a:r>
              <a:rPr lang="en-US" sz="2200" i="1" dirty="0" smtClean="0"/>
              <a:t>Times Literary Supplement</a:t>
            </a:r>
            <a:r>
              <a:rPr lang="en-US" sz="2200" dirty="0" smtClean="0"/>
              <a:t> on February 3</a:t>
            </a:r>
          </a:p>
          <a:p>
            <a:pPr marL="514350" lvl="0" indent="-514350">
              <a:buFont typeface="+mj-lt"/>
              <a:buAutoNum type="arabicPeriod"/>
            </a:pPr>
            <a:r>
              <a:rPr lang="en-US" sz="2200" dirty="0" smtClean="0"/>
              <a:t>“Membership” was read to the Society of St. Alban and St. </a:t>
            </a:r>
            <a:r>
              <a:rPr lang="en-US" sz="2200" dirty="0" err="1" smtClean="0"/>
              <a:t>Sergius</a:t>
            </a:r>
            <a:r>
              <a:rPr lang="en-US" sz="2200" dirty="0" smtClean="0"/>
              <a:t>, Oxford, February 10</a:t>
            </a:r>
          </a:p>
          <a:p>
            <a:pPr marL="514350" lvl="0" indent="-514350">
              <a:buFont typeface="+mj-lt"/>
              <a:buAutoNum type="arabicPeriod"/>
            </a:pPr>
            <a:r>
              <a:rPr lang="en-US" sz="2200" dirty="0" smtClean="0"/>
              <a:t>“Two Lectures” ( = “Who was Right—Dream Lecturer or Real Lecturer?”) from </a:t>
            </a:r>
            <a:r>
              <a:rPr lang="en-US" sz="2200" i="1" dirty="0" smtClean="0"/>
              <a:t>The Coventry Evening Telegraph</a:t>
            </a:r>
            <a:r>
              <a:rPr lang="en-US" sz="2200" dirty="0" smtClean="0"/>
              <a:t> on February 21</a:t>
            </a:r>
          </a:p>
          <a:p>
            <a:pPr marL="514350" lvl="0" indent="-514350">
              <a:buFont typeface="+mj-lt"/>
              <a:buAutoNum type="arabicPeriod"/>
            </a:pPr>
            <a:r>
              <a:rPr lang="en-US" sz="2200" dirty="0" smtClean="0"/>
              <a:t>“Addison” was published in </a:t>
            </a:r>
            <a:r>
              <a:rPr lang="en-US" sz="2200" i="1" dirty="0" smtClean="0"/>
              <a:t>Essays on the Eighteenth Century Presented to David Nichol Smith</a:t>
            </a:r>
            <a:endParaRPr lang="en-US" sz="2200" dirty="0" smtClean="0"/>
          </a:p>
          <a:p>
            <a:pPr marL="514350" lvl="0" indent="-514350">
              <a:buFont typeface="+mj-lt"/>
              <a:buAutoNum type="arabicPeriod"/>
            </a:pPr>
            <a:r>
              <a:rPr lang="en-US" sz="2200" dirty="0" smtClean="0"/>
              <a:t>“The Funeral of a Great Myth,” 1945?</a:t>
            </a:r>
          </a:p>
          <a:p>
            <a:pPr marL="514350" lvl="0" indent="-514350">
              <a:buFont typeface="+mj-lt"/>
              <a:buAutoNum type="arabicPeriod"/>
            </a:pPr>
            <a:r>
              <a:rPr lang="en-US" sz="2200" dirty="0" smtClean="0"/>
              <a:t>“Christian Apologetics” during Easter (April 1) 1945</a:t>
            </a:r>
          </a:p>
          <a:p>
            <a:pPr marL="514350" lvl="0" indent="-514350">
              <a:buFont typeface="+mj-lt"/>
              <a:buAutoNum type="arabicPeriod"/>
            </a:pPr>
            <a:r>
              <a:rPr lang="en-US" sz="2200" dirty="0" smtClean="0"/>
              <a:t>“The Laws of Nature” in </a:t>
            </a:r>
            <a:r>
              <a:rPr lang="en-US" sz="2200" i="1" dirty="0" smtClean="0"/>
              <a:t>The Coventry Evening Telegraph</a:t>
            </a:r>
            <a:r>
              <a:rPr lang="en-US" sz="2200" dirty="0" smtClean="0"/>
              <a:t> on April 4</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III. An overview: 1945 (more coming)</a:t>
            </a:r>
            <a:endParaRPr lang="en-US" dirty="0"/>
          </a:p>
        </p:txBody>
      </p:sp>
      <p:sp>
        <p:nvSpPr>
          <p:cNvPr id="3" name="Content Placeholder 2"/>
          <p:cNvSpPr>
            <a:spLocks noGrp="1"/>
          </p:cNvSpPr>
          <p:nvPr>
            <p:ph idx="1"/>
          </p:nvPr>
        </p:nvSpPr>
        <p:spPr/>
        <p:txBody>
          <a:bodyPr>
            <a:noAutofit/>
          </a:bodyPr>
          <a:lstStyle/>
          <a:p>
            <a:pPr marL="514350" lvl="0" indent="-514350">
              <a:buFont typeface="+mj-lt"/>
              <a:buAutoNum type="arabicPeriod" startAt="9"/>
            </a:pPr>
            <a:r>
              <a:rPr lang="en-US" sz="2000" dirty="0" smtClean="0"/>
              <a:t>“The Grand Miracle” is a sermon preached at St. Jude on the Hill Church, London and later published in </a:t>
            </a:r>
            <a:r>
              <a:rPr lang="en-US" sz="2000" i="1" dirty="0" smtClean="0"/>
              <a:t>The Guardian</a:t>
            </a:r>
            <a:r>
              <a:rPr lang="en-US" sz="2000" dirty="0" smtClean="0"/>
              <a:t> on April 27</a:t>
            </a:r>
          </a:p>
          <a:p>
            <a:pPr marL="514350" lvl="0" indent="-514350">
              <a:buFont typeface="+mj-lt"/>
              <a:buAutoNum type="arabicPeriod" startAt="9"/>
            </a:pPr>
            <a:r>
              <a:rPr lang="en-US" sz="2000" dirty="0" smtClean="0"/>
              <a:t>“Work and Prayer” from </a:t>
            </a:r>
            <a:r>
              <a:rPr lang="en-US" sz="2000" i="1" dirty="0" smtClean="0"/>
              <a:t>The Coventry Evening Telegraph</a:t>
            </a:r>
            <a:r>
              <a:rPr lang="en-US" sz="2000" dirty="0" smtClean="0"/>
              <a:t> on May 28</a:t>
            </a:r>
          </a:p>
          <a:p>
            <a:pPr marL="514350" lvl="0" indent="-514350">
              <a:buFont typeface="+mj-lt"/>
              <a:buAutoNum type="arabicPeriod" startAt="9"/>
            </a:pPr>
            <a:r>
              <a:rPr lang="en-US" sz="2000" dirty="0" smtClean="0"/>
              <a:t>Poem “Consolation” in second half of 1945</a:t>
            </a:r>
          </a:p>
          <a:p>
            <a:pPr marL="514350" lvl="0" indent="-514350">
              <a:buFont typeface="+mj-lt"/>
              <a:buAutoNum type="arabicPeriod" startAt="9"/>
            </a:pPr>
            <a:r>
              <a:rPr lang="en-US" sz="2000" dirty="0" smtClean="0"/>
              <a:t>Poem “The Salamander” in </a:t>
            </a:r>
            <a:r>
              <a:rPr lang="en-US" sz="2000" i="1" dirty="0" smtClean="0"/>
              <a:t>The Spectator</a:t>
            </a:r>
            <a:r>
              <a:rPr lang="en-US" sz="2000" dirty="0" smtClean="0"/>
              <a:t> (CLXXIV) on June 8</a:t>
            </a:r>
          </a:p>
          <a:p>
            <a:pPr marL="514350" lvl="0" indent="-514350">
              <a:buFont typeface="+mj-lt"/>
              <a:buAutoNum type="arabicPeriod" startAt="9"/>
            </a:pPr>
            <a:r>
              <a:rPr lang="en-US" sz="2000" dirty="0" smtClean="0"/>
              <a:t>“Hedonics” from </a:t>
            </a:r>
            <a:r>
              <a:rPr lang="en-US" sz="2000" i="1" dirty="0" smtClean="0"/>
              <a:t>Time and Tide</a:t>
            </a:r>
            <a:r>
              <a:rPr lang="en-US" sz="2000" dirty="0" smtClean="0"/>
              <a:t>, Vol. XXVI, on June 16</a:t>
            </a:r>
          </a:p>
          <a:p>
            <a:pPr marL="514350" lvl="0" indent="-514350">
              <a:buFont typeface="+mj-lt"/>
              <a:buAutoNum type="arabicPeriod" startAt="9"/>
            </a:pPr>
            <a:r>
              <a:rPr lang="en-US" sz="2000" dirty="0" smtClean="0"/>
              <a:t>“Meditation in a </a:t>
            </a:r>
            <a:r>
              <a:rPr lang="en-US" sz="2000" dirty="0" err="1" smtClean="0"/>
              <a:t>Toolshed</a:t>
            </a:r>
            <a:r>
              <a:rPr lang="en-US" sz="2000" dirty="0" smtClean="0"/>
              <a:t>” from </a:t>
            </a:r>
            <a:r>
              <a:rPr lang="en-US" sz="2000" i="1" dirty="0" smtClean="0"/>
              <a:t>The Coventry Evening Telegraph</a:t>
            </a:r>
            <a:r>
              <a:rPr lang="en-US" sz="2000" dirty="0" smtClean="0"/>
              <a:t> on July 17</a:t>
            </a:r>
          </a:p>
          <a:p>
            <a:pPr marL="514350" lvl="0" indent="-514350">
              <a:buFont typeface="+mj-lt"/>
              <a:buAutoNum type="arabicPeriod" startAt="9"/>
            </a:pPr>
            <a:r>
              <a:rPr lang="en-US" sz="2000" i="1" dirty="0" smtClean="0"/>
              <a:t>The Great Divorce </a:t>
            </a:r>
            <a:r>
              <a:rPr lang="en-US" sz="2000" dirty="0" smtClean="0"/>
              <a:t>(“A Dream”) (serialized in </a:t>
            </a:r>
            <a:r>
              <a:rPr lang="en-US" sz="2000" i="1" dirty="0" smtClean="0"/>
              <a:t>The Guardian</a:t>
            </a:r>
            <a:r>
              <a:rPr lang="en-US" sz="2000" dirty="0" smtClean="0"/>
              <a:t> from Nov. 10, 1944 to April 13, 1945) </a:t>
            </a:r>
          </a:p>
          <a:p>
            <a:pPr marL="514350" lvl="0" indent="-514350">
              <a:buFont typeface="+mj-lt"/>
              <a:buAutoNum type="arabicPeriod" startAt="9"/>
            </a:pPr>
            <a:r>
              <a:rPr lang="en-US" sz="2000" dirty="0" smtClean="0"/>
              <a:t>Poem “To Charles Williams” (or “On the Death of Charles Williams”) in </a:t>
            </a:r>
            <a:r>
              <a:rPr lang="en-US" sz="2000" i="1" dirty="0" smtClean="0"/>
              <a:t>Britain To-day</a:t>
            </a:r>
            <a:r>
              <a:rPr lang="en-US" sz="2000" dirty="0" smtClean="0"/>
              <a:t>, No. 112 in August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III. An overview: 1945 (completed)</a:t>
            </a:r>
            <a:endParaRPr lang="en-US" dirty="0"/>
          </a:p>
        </p:txBody>
      </p:sp>
      <p:sp>
        <p:nvSpPr>
          <p:cNvPr id="3" name="Content Placeholder 2"/>
          <p:cNvSpPr>
            <a:spLocks noGrp="1"/>
          </p:cNvSpPr>
          <p:nvPr>
            <p:ph idx="1"/>
          </p:nvPr>
        </p:nvSpPr>
        <p:spPr/>
        <p:txBody>
          <a:bodyPr>
            <a:noAutofit/>
          </a:bodyPr>
          <a:lstStyle/>
          <a:p>
            <a:pPr marL="514350" lvl="0" indent="-514350">
              <a:buFont typeface="+mj-lt"/>
              <a:buAutoNum type="arabicPeriod" startAt="17"/>
            </a:pPr>
            <a:r>
              <a:rPr lang="en-US" sz="2000" i="1" dirty="0" smtClean="0"/>
              <a:t>That Hideous Strength </a:t>
            </a:r>
            <a:r>
              <a:rPr lang="en-US" sz="2000" dirty="0" smtClean="0"/>
              <a:t>(“A Modern Fairy-Tale for Grown-ups”) on Aug. 16</a:t>
            </a:r>
          </a:p>
          <a:p>
            <a:pPr marL="514350" lvl="0" indent="-514350">
              <a:buFont typeface="+mj-lt"/>
              <a:buAutoNum type="arabicPeriod" startAt="17"/>
            </a:pPr>
            <a:r>
              <a:rPr lang="en-US" sz="2000" dirty="0" smtClean="0"/>
              <a:t>Letter “A Village Experience,” </a:t>
            </a:r>
            <a:r>
              <a:rPr lang="en-US" sz="2000" i="1" dirty="0" smtClean="0"/>
              <a:t>The Guardian</a:t>
            </a:r>
            <a:r>
              <a:rPr lang="en-US" sz="2000" dirty="0" smtClean="0"/>
              <a:t>, August 31</a:t>
            </a:r>
          </a:p>
          <a:p>
            <a:pPr marL="514350" lvl="0" indent="-514350">
              <a:buFont typeface="+mj-lt"/>
              <a:buAutoNum type="arabicPeriod" startAt="17"/>
            </a:pPr>
            <a:r>
              <a:rPr lang="en-US" sz="2000" dirty="0" smtClean="0"/>
              <a:t>Poem “The Condemned” (or “Under Sentence”) </a:t>
            </a:r>
            <a:r>
              <a:rPr lang="en-US" sz="2000" i="1" dirty="0" smtClean="0"/>
              <a:t>The Spectator</a:t>
            </a:r>
            <a:r>
              <a:rPr lang="en-US" sz="2000" dirty="0" smtClean="0"/>
              <a:t> (CLXXV) on September 7</a:t>
            </a:r>
          </a:p>
          <a:p>
            <a:pPr marL="514350" lvl="0" indent="-514350">
              <a:buFont typeface="+mj-lt"/>
              <a:buAutoNum type="arabicPeriod" startAt="17"/>
            </a:pPr>
            <a:r>
              <a:rPr lang="en-US" sz="2000" dirty="0" smtClean="0"/>
              <a:t>“The Sermon and the Lunch” from the </a:t>
            </a:r>
            <a:r>
              <a:rPr lang="en-US" sz="2000" i="1" dirty="0" smtClean="0"/>
              <a:t>Church of England Newspaper</a:t>
            </a:r>
            <a:r>
              <a:rPr lang="en-US" sz="2000" dirty="0" smtClean="0"/>
              <a:t>, No. 2692, on September 21</a:t>
            </a:r>
          </a:p>
          <a:p>
            <a:pPr marL="514350" lvl="0" indent="-514350">
              <a:buFont typeface="+mj-lt"/>
              <a:buAutoNum type="arabicPeriod" startAt="17"/>
            </a:pPr>
            <a:r>
              <a:rPr lang="en-US" sz="2000" dirty="0" smtClean="0"/>
              <a:t>“Scraps” from </a:t>
            </a:r>
            <a:r>
              <a:rPr lang="en-US" sz="2000" i="1" dirty="0" smtClean="0"/>
              <a:t>St. James Magazine</a:t>
            </a:r>
            <a:r>
              <a:rPr lang="en-US" sz="2000" dirty="0" smtClean="0"/>
              <a:t>, a literary periodical first edited by Robert Lloyd that had been in publication since 1762, in December</a:t>
            </a:r>
          </a:p>
          <a:p>
            <a:pPr marL="514350" lvl="0" indent="-514350">
              <a:buFont typeface="+mj-lt"/>
              <a:buAutoNum type="arabicPeriod" startAt="17"/>
            </a:pPr>
            <a:r>
              <a:rPr lang="en-US" sz="2000" dirty="0" smtClean="0"/>
              <a:t>“After </a:t>
            </a:r>
            <a:r>
              <a:rPr lang="en-US" sz="2000" dirty="0" err="1" smtClean="0"/>
              <a:t>Priggery</a:t>
            </a:r>
            <a:r>
              <a:rPr lang="en-US" sz="2000" dirty="0" smtClean="0"/>
              <a:t>—What?” from </a:t>
            </a:r>
            <a:r>
              <a:rPr lang="en-US" sz="2000" i="1" dirty="0" smtClean="0"/>
              <a:t>The Spectator</a:t>
            </a:r>
            <a:r>
              <a:rPr lang="en-US" sz="2000" dirty="0" smtClean="0"/>
              <a:t>, Vol. CLXXV, on December 7</a:t>
            </a:r>
          </a:p>
          <a:p>
            <a:pPr marL="514350" lvl="0" indent="-514350">
              <a:buFont typeface="+mj-lt"/>
              <a:buAutoNum type="arabicPeriod" startAt="17"/>
            </a:pPr>
            <a:r>
              <a:rPr lang="en-US" sz="2000" dirty="0" smtClean="0"/>
              <a:t>Poem “On the Atomic Bomb (Metrical Experiment)” in </a:t>
            </a:r>
            <a:r>
              <a:rPr lang="en-US" sz="2000" i="1" dirty="0" smtClean="0"/>
              <a:t>The Spectator</a:t>
            </a:r>
            <a:r>
              <a:rPr lang="en-US" sz="2000" dirty="0" smtClean="0"/>
              <a:t> (CLXXV) on December 28</a:t>
            </a:r>
          </a:p>
          <a:p>
            <a:pPr marL="514350" lvl="0" indent="-514350">
              <a:buFont typeface="+mj-lt"/>
              <a:buAutoNum type="arabicPeriod" startAt="17"/>
            </a:pPr>
            <a:r>
              <a:rPr lang="en-US" sz="2000" dirty="0" smtClean="0"/>
              <a:t>Poem “On Receiving Bad News” (or, “Epigrams and Epitaphs, No. 12”) in </a:t>
            </a:r>
            <a:r>
              <a:rPr lang="en-US" sz="2000" i="1" dirty="0" smtClean="0"/>
              <a:t>Time and Tide</a:t>
            </a:r>
            <a:r>
              <a:rPr lang="en-US" sz="2000" dirty="0" smtClean="0"/>
              <a:t> (XXVI) on December 29</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noAutofit/>
          </a:bodyPr>
          <a:lstStyle/>
          <a:p>
            <a:pPr algn="ctr"/>
            <a:r>
              <a:rPr lang="en-US" sz="5400" dirty="0" smtClean="0"/>
              <a:t>!</a:t>
            </a:r>
            <a:endParaRPr lang="en-US" sz="5400" dirty="0"/>
          </a:p>
        </p:txBody>
      </p:sp>
      <p:sp>
        <p:nvSpPr>
          <p:cNvPr id="3" name="Content Placeholder 2"/>
          <p:cNvSpPr>
            <a:spLocks noGrp="1"/>
          </p:cNvSpPr>
          <p:nvPr>
            <p:ph idx="1"/>
          </p:nvPr>
        </p:nvSpPr>
        <p:spPr/>
        <p:txBody>
          <a:bodyPr/>
          <a:lstStyle/>
          <a:p>
            <a:r>
              <a:rPr lang="en-US" dirty="0" smtClean="0"/>
              <a:t>That’s </a:t>
            </a:r>
            <a:r>
              <a:rPr lang="en-US" dirty="0" smtClean="0"/>
              <a:t>96 </a:t>
            </a:r>
            <a:r>
              <a:rPr lang="en-US" dirty="0" smtClean="0"/>
              <a:t>published pieces, that we know of, during seven years.</a:t>
            </a:r>
          </a:p>
          <a:p>
            <a:r>
              <a:rPr lang="en-US" dirty="0" smtClean="0"/>
              <a:t>Many of these pieces were major items, i.e. eight major books, as we will see in a moment.</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iV</a:t>
            </a:r>
            <a:r>
              <a:rPr lang="en-US" dirty="0" smtClean="0"/>
              <a:t>. Inspiration &amp; encouragement</a:t>
            </a:r>
            <a:endParaRPr lang="en-US" dirty="0"/>
          </a:p>
        </p:txBody>
      </p:sp>
      <p:sp>
        <p:nvSpPr>
          <p:cNvPr id="5" name="Content Placeholder 4"/>
          <p:cNvSpPr>
            <a:spLocks noGrp="1"/>
          </p:cNvSpPr>
          <p:nvPr>
            <p:ph sz="half" idx="1"/>
          </p:nvPr>
        </p:nvSpPr>
        <p:spPr/>
        <p:txBody>
          <a:bodyPr>
            <a:normAutofit fontScale="92500" lnSpcReduction="10000"/>
          </a:bodyPr>
          <a:lstStyle/>
          <a:p>
            <a:r>
              <a:rPr lang="en-US" dirty="0" smtClean="0"/>
              <a:t>Met J. R. R. Tolkien on May 11, 1926</a:t>
            </a:r>
          </a:p>
          <a:p>
            <a:r>
              <a:rPr lang="en-US" dirty="0" smtClean="0"/>
              <a:t>The Coalbiters, an early precursor to the Inklings</a:t>
            </a:r>
          </a:p>
          <a:p>
            <a:r>
              <a:rPr lang="en-US" dirty="0" smtClean="0"/>
              <a:t>Author, Inkling, and encourager</a:t>
            </a:r>
          </a:p>
          <a:p>
            <a:r>
              <a:rPr lang="en-US" dirty="0" smtClean="0"/>
              <a:t>”As C. S. Lewis said to me long ago, more or less – … ‘if they won’t write the kind of books we want to read, we shall have to write them ourselves.’”</a:t>
            </a:r>
            <a:endParaRPr lang="en-US" dirty="0"/>
          </a:p>
        </p:txBody>
      </p:sp>
      <p:pic>
        <p:nvPicPr>
          <p:cNvPr id="7" name="Content Placeholder 6" descr="Tolkien.jpg"/>
          <p:cNvPicPr>
            <a:picLocks noGrp="1" noChangeAspect="1"/>
          </p:cNvPicPr>
          <p:nvPr>
            <p:ph sz="half" idx="2"/>
          </p:nvPr>
        </p:nvPicPr>
        <p:blipFill>
          <a:blip r:embed="rId2" cstate="print"/>
          <a:stretch>
            <a:fillRect/>
          </a:stretch>
        </p:blipFill>
        <p:spPr>
          <a:xfrm>
            <a:off x="5132612" y="1371600"/>
            <a:ext cx="3646715" cy="5105400"/>
          </a:xfrm>
        </p:spPr>
      </p:pic>
      <p:pic>
        <p:nvPicPr>
          <p:cNvPr id="33794" name="Picture 2" descr="tolkien"/>
          <p:cNvPicPr>
            <a:picLocks noChangeAspect="1" noChangeArrowheads="1"/>
          </p:cNvPicPr>
          <p:nvPr/>
        </p:nvPicPr>
        <p:blipFill>
          <a:blip r:embed="rId3" cstate="print"/>
          <a:srcRect/>
          <a:stretch>
            <a:fillRect/>
          </a:stretch>
        </p:blipFill>
        <p:spPr bwMode="auto">
          <a:xfrm>
            <a:off x="3886200" y="1219200"/>
            <a:ext cx="5257800" cy="523825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strVal val="#ppt_w*0.70"/>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animEffect transition="in" filter="fad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 calcmode="lin" valueType="num">
                                      <p:cBhvr>
                                        <p:cTn id="21" dur="1000" fill="hold"/>
                                        <p:tgtEl>
                                          <p:spTgt spid="5">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 calcmode="lin" valueType="num">
                                      <p:cBhvr>
                                        <p:cTn id="28" dur="1000" fill="hold"/>
                                        <p:tgtEl>
                                          <p:spTgt spid="5">
                                            <p:txEl>
                                              <p:pRg st="2" end="2"/>
                                            </p:txEl>
                                          </p:spTgt>
                                        </p:tgtEl>
                                        <p:attrNameLst>
                                          <p:attrName>ppt_w</p:attrName>
                                        </p:attrNameLst>
                                      </p:cBhvr>
                                      <p:tavLst>
                                        <p:tav tm="0">
                                          <p:val>
                                            <p:strVal val="#ppt_w*0.70"/>
                                          </p:val>
                                        </p:tav>
                                        <p:tav tm="100000">
                                          <p:val>
                                            <p:strVal val="#ppt_w"/>
                                          </p:val>
                                        </p:tav>
                                      </p:tavLst>
                                    </p:anim>
                                    <p:anim calcmode="lin" valueType="num">
                                      <p:cBhvr>
                                        <p:cTn id="29" dur="1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 calcmode="lin" valueType="num">
                                      <p:cBhvr>
                                        <p:cTn id="35" dur="1000" fill="hold"/>
                                        <p:tgtEl>
                                          <p:spTgt spid="5">
                                            <p:txEl>
                                              <p:pRg st="3" end="3"/>
                                            </p:txEl>
                                          </p:spTgt>
                                        </p:tgtEl>
                                        <p:attrNameLst>
                                          <p:attrName>ppt_w</p:attrName>
                                        </p:attrNameLst>
                                      </p:cBhvr>
                                      <p:tavLst>
                                        <p:tav tm="0">
                                          <p:val>
                                            <p:strVal val="#ppt_w*0.70"/>
                                          </p:val>
                                        </p:tav>
                                        <p:tav tm="100000">
                                          <p:val>
                                            <p:strVal val="#ppt_w"/>
                                          </p:val>
                                        </p:tav>
                                      </p:tavLst>
                                    </p:anim>
                                    <p:anim calcmode="lin" valueType="num">
                                      <p:cBhvr>
                                        <p:cTn id="36" dur="1000" fill="hold"/>
                                        <p:tgtEl>
                                          <p:spTgt spid="5">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33794"/>
                                        </p:tgtEl>
                                        <p:attrNameLst>
                                          <p:attrName>style.visibility</p:attrName>
                                        </p:attrNameLst>
                                      </p:cBhvr>
                                      <p:to>
                                        <p:strVal val="visible"/>
                                      </p:to>
                                    </p:set>
                                    <p:anim calcmode="lin" valueType="num">
                                      <p:cBhvr>
                                        <p:cTn id="42" dur="1000" fill="hold"/>
                                        <p:tgtEl>
                                          <p:spTgt spid="33794"/>
                                        </p:tgtEl>
                                        <p:attrNameLst>
                                          <p:attrName>ppt_w</p:attrName>
                                        </p:attrNameLst>
                                      </p:cBhvr>
                                      <p:tavLst>
                                        <p:tav tm="0">
                                          <p:val>
                                            <p:strVal val="#ppt_w*0.70"/>
                                          </p:val>
                                        </p:tav>
                                        <p:tav tm="100000">
                                          <p:val>
                                            <p:strVal val="#ppt_w"/>
                                          </p:val>
                                        </p:tav>
                                      </p:tavLst>
                                    </p:anim>
                                    <p:anim calcmode="lin" valueType="num">
                                      <p:cBhvr>
                                        <p:cTn id="43" dur="1000" fill="hold"/>
                                        <p:tgtEl>
                                          <p:spTgt spid="33794"/>
                                        </p:tgtEl>
                                        <p:attrNameLst>
                                          <p:attrName>ppt_h</p:attrName>
                                        </p:attrNameLst>
                                      </p:cBhvr>
                                      <p:tavLst>
                                        <p:tav tm="0">
                                          <p:val>
                                            <p:strVal val="#ppt_h"/>
                                          </p:val>
                                        </p:tav>
                                        <p:tav tm="100000">
                                          <p:val>
                                            <p:strVal val="#ppt_h"/>
                                          </p:val>
                                        </p:tav>
                                      </p:tavLst>
                                    </p:anim>
                                    <p:animEffect transition="in" filter="fade">
                                      <p:cBhvr>
                                        <p:cTn id="44" dur="10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endParaRPr lang="en-US"/>
          </a:p>
        </p:txBody>
      </p:sp>
      <p:sp>
        <p:nvSpPr>
          <p:cNvPr id="41987" name="Rectangle 3"/>
          <p:cNvSpPr>
            <a:spLocks noGrp="1" noChangeArrowheads="1"/>
          </p:cNvSpPr>
          <p:nvPr>
            <p:ph type="body" idx="1"/>
          </p:nvPr>
        </p:nvSpPr>
        <p:spPr/>
        <p:txBody>
          <a:bodyPr/>
          <a:lstStyle/>
          <a:p>
            <a:endParaRPr lang="en-US"/>
          </a:p>
        </p:txBody>
      </p:sp>
      <p:pic>
        <p:nvPicPr>
          <p:cNvPr id="41988" name="Picture 4" descr="Joel Heck and Priscilla Tolkien"/>
          <p:cNvPicPr>
            <a:picLocks noChangeAspect="1" noChangeArrowheads="1"/>
          </p:cNvPicPr>
          <p:nvPr/>
        </p:nvPicPr>
        <p:blipFill>
          <a:blip r:embed="rId3" cstate="print"/>
          <a:srcRect/>
          <a:stretch>
            <a:fillRect/>
          </a:stretch>
        </p:blipFill>
        <p:spPr bwMode="auto">
          <a:xfrm>
            <a:off x="0" y="4763"/>
            <a:ext cx="9144000" cy="684688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41988"/>
                                        </p:tgtEl>
                                        <p:attrNameLst>
                                          <p:attrName>style.visibility</p:attrName>
                                        </p:attrNameLst>
                                      </p:cBhvr>
                                      <p:to>
                                        <p:strVal val="visible"/>
                                      </p:to>
                                    </p:set>
                                    <p:anim calcmode="lin" valueType="num">
                                      <p:cBhvr>
                                        <p:cTn id="7" dur="500" fill="hold"/>
                                        <p:tgtEl>
                                          <p:spTgt spid="41988"/>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1988"/>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1988"/>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19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 description</a:t>
            </a:r>
            <a:endParaRPr lang="en-US" dirty="0"/>
          </a:p>
        </p:txBody>
      </p:sp>
      <p:sp>
        <p:nvSpPr>
          <p:cNvPr id="3" name="Content Placeholder 2"/>
          <p:cNvSpPr>
            <a:spLocks noGrp="1"/>
          </p:cNvSpPr>
          <p:nvPr>
            <p:ph idx="1"/>
          </p:nvPr>
        </p:nvSpPr>
        <p:spPr/>
        <p:txBody>
          <a:bodyPr/>
          <a:lstStyle/>
          <a:p>
            <a:r>
              <a:rPr lang="en-US" dirty="0" smtClean="0"/>
              <a:t>This class will present the life and writings of  C. S. Lewis during the Second World War, showing how his faith and imagination focused his attention on addressing, through his writings, three wars—(1) the one being fought for the future of Europe, (2) the one about the Christian faith and (3) the one that dealt with objective vs. subjective reality.</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 Major works during the war</a:t>
            </a:r>
            <a:endParaRPr lang="en-US" dirty="0"/>
          </a:p>
        </p:txBody>
      </p:sp>
      <p:sp>
        <p:nvSpPr>
          <p:cNvPr id="3" name="Content Placeholder 2"/>
          <p:cNvSpPr>
            <a:spLocks noGrp="1"/>
          </p:cNvSpPr>
          <p:nvPr>
            <p:ph sz="half" idx="1"/>
          </p:nvPr>
        </p:nvSpPr>
        <p:spPr/>
        <p:txBody>
          <a:bodyPr>
            <a:noAutofit/>
          </a:bodyPr>
          <a:lstStyle/>
          <a:p>
            <a:r>
              <a:rPr lang="en-US" sz="2100" dirty="0" smtClean="0"/>
              <a:t>Eight major works between 1939 and 1945:</a:t>
            </a:r>
          </a:p>
          <a:p>
            <a:pPr lvl="1"/>
            <a:r>
              <a:rPr lang="en-US" sz="2100" i="1" dirty="0" smtClean="0"/>
              <a:t>The Personal Heresy </a:t>
            </a:r>
            <a:r>
              <a:rPr lang="en-US" sz="2100" dirty="0" smtClean="0"/>
              <a:t>(1940) (reprinted by CUP)</a:t>
            </a:r>
          </a:p>
          <a:p>
            <a:pPr lvl="1"/>
            <a:r>
              <a:rPr lang="en-US" sz="2100" i="1" dirty="0" smtClean="0"/>
              <a:t>The Problem of Pain</a:t>
            </a:r>
            <a:r>
              <a:rPr lang="en-US" sz="2100" dirty="0" smtClean="0"/>
              <a:t> (1940)</a:t>
            </a:r>
          </a:p>
          <a:p>
            <a:pPr lvl="1"/>
            <a:r>
              <a:rPr lang="en-US" sz="2100" i="1" dirty="0" smtClean="0"/>
              <a:t>A Preface to “Paradise Lost” </a:t>
            </a:r>
            <a:r>
              <a:rPr lang="en-US" sz="2100" dirty="0" smtClean="0"/>
              <a:t>(1942)</a:t>
            </a:r>
          </a:p>
          <a:p>
            <a:pPr lvl="1"/>
            <a:r>
              <a:rPr lang="en-US" sz="2100" i="1" dirty="0" smtClean="0"/>
              <a:t>The Screwtape Letters</a:t>
            </a:r>
            <a:r>
              <a:rPr lang="en-US" sz="2100" dirty="0" smtClean="0"/>
              <a:t> (1942)</a:t>
            </a:r>
          </a:p>
          <a:p>
            <a:pPr lvl="1"/>
            <a:r>
              <a:rPr lang="en-US" sz="2100" i="1" dirty="0" smtClean="0"/>
              <a:t>The Abolition of Man</a:t>
            </a:r>
            <a:r>
              <a:rPr lang="en-US" sz="2100" dirty="0" smtClean="0"/>
              <a:t> (1943)</a:t>
            </a:r>
          </a:p>
          <a:p>
            <a:pPr lvl="1"/>
            <a:r>
              <a:rPr lang="en-US" sz="2100" i="1" dirty="0" smtClean="0"/>
              <a:t>Perelandra</a:t>
            </a:r>
            <a:r>
              <a:rPr lang="en-US" sz="2100" dirty="0" smtClean="0"/>
              <a:t> (1943)</a:t>
            </a:r>
          </a:p>
          <a:p>
            <a:pPr lvl="1"/>
            <a:r>
              <a:rPr lang="en-US" sz="2100" i="1" dirty="0" smtClean="0"/>
              <a:t>That Hideous Strength </a:t>
            </a:r>
            <a:r>
              <a:rPr lang="en-US" sz="2100" dirty="0" smtClean="0"/>
              <a:t>(1945)</a:t>
            </a:r>
          </a:p>
          <a:p>
            <a:pPr lvl="1"/>
            <a:r>
              <a:rPr lang="en-US" sz="2100" i="1" dirty="0" smtClean="0"/>
              <a:t>The Great Divorce</a:t>
            </a:r>
            <a:r>
              <a:rPr lang="en-US" sz="2100" dirty="0" smtClean="0"/>
              <a:t> (1945)</a:t>
            </a:r>
          </a:p>
        </p:txBody>
      </p:sp>
      <p:sp>
        <p:nvSpPr>
          <p:cNvPr id="4" name="Content Placeholder 3"/>
          <p:cNvSpPr>
            <a:spLocks noGrp="1"/>
          </p:cNvSpPr>
          <p:nvPr>
            <p:ph sz="half" idx="2"/>
          </p:nvPr>
        </p:nvSpPr>
        <p:spPr/>
        <p:txBody>
          <a:bodyPr/>
          <a:lstStyle/>
          <a:p>
            <a:endParaRPr lang="en-US"/>
          </a:p>
        </p:txBody>
      </p:sp>
      <p:pic>
        <p:nvPicPr>
          <p:cNvPr id="29700" name="Picture 4" descr="http://cslewis.drzeus.net/multimedia/photos/jack/jack10.jpg"/>
          <p:cNvPicPr>
            <a:picLocks noChangeAspect="1" noChangeArrowheads="1"/>
          </p:cNvPicPr>
          <p:nvPr/>
        </p:nvPicPr>
        <p:blipFill>
          <a:blip r:embed="rId2" cstate="print"/>
          <a:srcRect/>
          <a:stretch>
            <a:fillRect/>
          </a:stretch>
        </p:blipFill>
        <p:spPr bwMode="auto">
          <a:xfrm>
            <a:off x="4648200" y="1524000"/>
            <a:ext cx="4048125" cy="4762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57"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58" dur="1000"/>
                                        <p:tgtEl>
                                          <p:spTgt spid="3">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p:cTn id="63" dur="1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64"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65"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 Major works during the war</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noAutofit/>
          </a:bodyPr>
          <a:lstStyle/>
          <a:p>
            <a:pPr marL="342900" lvl="1" indent="-342900">
              <a:buFont typeface="Wingdings 2"/>
              <a:buChar char=""/>
            </a:pPr>
            <a:r>
              <a:rPr lang="en-US" sz="2200" dirty="0" smtClean="0"/>
              <a:t>Also most of </a:t>
            </a:r>
            <a:r>
              <a:rPr lang="en-US" sz="2200" i="1" dirty="0" smtClean="0"/>
              <a:t>Mere Christianity</a:t>
            </a:r>
            <a:r>
              <a:rPr lang="en-US" sz="2200" dirty="0" smtClean="0"/>
              <a:t> (1941-1944)</a:t>
            </a:r>
          </a:p>
          <a:p>
            <a:r>
              <a:rPr lang="en-US" sz="2200" dirty="0" smtClean="0"/>
              <a:t>And numerous articles and papers, especially “Learning in War-Time,” “Dangers of National Repentance,” “Why I Am Not a Pacifist,” “The Grand Miracle,” “The Conditions for a Just War,” “To the author of ‘Flowering Rifle’,” “The Necessity of Chivalry” (in which he comments favorably on the virtues of British soldiers), and “The Weight of Glory.”</a:t>
            </a:r>
          </a:p>
        </p:txBody>
      </p:sp>
      <p:pic>
        <p:nvPicPr>
          <p:cNvPr id="64514" name="Picture 2" descr="http://cslewis.drzeus.net/multimedia/photos/jack/jack8.jpg"/>
          <p:cNvPicPr>
            <a:picLocks noChangeAspect="1" noChangeArrowheads="1"/>
          </p:cNvPicPr>
          <p:nvPr/>
        </p:nvPicPr>
        <p:blipFill>
          <a:blip r:embed="rId2" cstate="print"/>
          <a:srcRect/>
          <a:stretch>
            <a:fillRect/>
          </a:stretch>
        </p:blipFill>
        <p:spPr bwMode="auto">
          <a:xfrm>
            <a:off x="152400" y="2133600"/>
            <a:ext cx="4515706" cy="3476626"/>
          </a:xfrm>
          <a:prstGeom prst="rect">
            <a:avLst/>
          </a:prstGeom>
          <a:noFill/>
        </p:spPr>
      </p:pic>
      <p:cxnSp>
        <p:nvCxnSpPr>
          <p:cNvPr id="7" name="Straight Connector 6"/>
          <p:cNvCxnSpPr/>
          <p:nvPr/>
        </p:nvCxnSpPr>
        <p:spPr>
          <a:xfrm>
            <a:off x="7391400" y="3048000"/>
            <a:ext cx="1371600"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105400" y="3352800"/>
            <a:ext cx="106680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324600" y="4038600"/>
            <a:ext cx="2133600"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181600" y="6477000"/>
            <a:ext cx="2286000"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55"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0.70"/>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strVal val="#ppt_w*0.70"/>
                                          </p:val>
                                        </p:tav>
                                        <p:tav tm="100000">
                                          <p:val>
                                            <p:strVal val="#ppt_w"/>
                                          </p:val>
                                        </p:tav>
                                      </p:tavLst>
                                    </p:anim>
                                    <p:anim calcmode="lin" valueType="num">
                                      <p:cBhvr>
                                        <p:cTn id="20" dur="1000" fill="hold"/>
                                        <p:tgtEl>
                                          <p:spTgt spid="11"/>
                                        </p:tgtEl>
                                        <p:attrNameLst>
                                          <p:attrName>ppt_h</p:attrName>
                                        </p:attrNameLst>
                                      </p:cBhvr>
                                      <p:tavLst>
                                        <p:tav tm="0">
                                          <p:val>
                                            <p:strVal val="#ppt_h"/>
                                          </p:val>
                                        </p:tav>
                                        <p:tav tm="100000">
                                          <p:val>
                                            <p:strVal val="#ppt_h"/>
                                          </p:val>
                                        </p:tav>
                                      </p:tavLst>
                                    </p:anim>
                                    <p:animEffect transition="in" filter="fade">
                                      <p:cBhvr>
                                        <p:cTn id="21" dur="1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strVal val="#ppt_w*0.70"/>
                                          </p:val>
                                        </p:tav>
                                        <p:tav tm="100000">
                                          <p:val>
                                            <p:strVal val="#ppt_w"/>
                                          </p:val>
                                        </p:tav>
                                      </p:tavLst>
                                    </p:anim>
                                    <p:anim calcmode="lin" valueType="num">
                                      <p:cBhvr>
                                        <p:cTn id="27" dur="1000" fill="hold"/>
                                        <p:tgtEl>
                                          <p:spTgt spid="13"/>
                                        </p:tgtEl>
                                        <p:attrNameLst>
                                          <p:attrName>ppt_h</p:attrName>
                                        </p:attrNameLst>
                                      </p:cBhvr>
                                      <p:tavLst>
                                        <p:tav tm="0">
                                          <p:val>
                                            <p:strVal val="#ppt_h"/>
                                          </p:val>
                                        </p:tav>
                                        <p:tav tm="100000">
                                          <p:val>
                                            <p:strVal val="#ppt_h"/>
                                          </p:val>
                                        </p:tav>
                                      </p:tavLst>
                                    </p:anim>
                                    <p:animEffect transition="in" filter="fade">
                                      <p:cBhvr>
                                        <p:cTn id="28"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endParaRPr lang="en-US"/>
          </a:p>
        </p:txBody>
      </p:sp>
      <p:sp>
        <p:nvSpPr>
          <p:cNvPr id="17411" name="Rectangle 3"/>
          <p:cNvSpPr>
            <a:spLocks noGrp="1" noChangeArrowheads="1"/>
          </p:cNvSpPr>
          <p:nvPr>
            <p:ph type="body" idx="1"/>
          </p:nvPr>
        </p:nvSpPr>
        <p:spPr/>
        <p:txBody>
          <a:bodyPr/>
          <a:lstStyle/>
          <a:p>
            <a:endParaRPr lang="en-US"/>
          </a:p>
        </p:txBody>
      </p:sp>
      <p:pic>
        <p:nvPicPr>
          <p:cNvPr id="17412" name="Picture 4" descr="Magdalen College tower 2"/>
          <p:cNvPicPr>
            <a:picLocks noChangeAspect="1" noChangeArrowheads="1"/>
          </p:cNvPicPr>
          <p:nvPr/>
        </p:nvPicPr>
        <p:blipFill>
          <a:blip r:embed="rId2" cstate="print"/>
          <a:srcRect/>
          <a:stretch>
            <a:fillRect/>
          </a:stretch>
        </p:blipFill>
        <p:spPr bwMode="auto">
          <a:xfrm>
            <a:off x="0" y="0"/>
            <a:ext cx="5135563" cy="6858000"/>
          </a:xfrm>
          <a:prstGeom prst="rect">
            <a:avLst/>
          </a:prstGeom>
          <a:noFill/>
        </p:spPr>
      </p:pic>
      <p:pic>
        <p:nvPicPr>
          <p:cNvPr id="17413" name="Picture 5" descr="Magdalen chapel"/>
          <p:cNvPicPr>
            <a:picLocks noChangeAspect="1" noChangeArrowheads="1"/>
          </p:cNvPicPr>
          <p:nvPr/>
        </p:nvPicPr>
        <p:blipFill>
          <a:blip r:embed="rId3" cstate="print"/>
          <a:srcRect/>
          <a:stretch>
            <a:fillRect/>
          </a:stretch>
        </p:blipFill>
        <p:spPr bwMode="auto">
          <a:xfrm>
            <a:off x="4008438" y="0"/>
            <a:ext cx="5135562"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animScale>
                                      <p:cBhvr>
                                        <p:cTn id="7" dur="1000" decel="50000" fill="hold">
                                          <p:stCondLst>
                                            <p:cond delay="0"/>
                                          </p:stCondLst>
                                        </p:cTn>
                                        <p:tgtEl>
                                          <p:spTgt spid="174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7412"/>
                                        </p:tgtEl>
                                        <p:attrNameLst>
                                          <p:attrName>ppt_x</p:attrName>
                                          <p:attrName>ppt_y</p:attrName>
                                        </p:attrNameLst>
                                      </p:cBhvr>
                                    </p:animMotion>
                                    <p:animEffect transition="in" filter="fade">
                                      <p:cBhvr>
                                        <p:cTn id="9" dur="1000"/>
                                        <p:tgtEl>
                                          <p:spTgt spid="17412"/>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17413"/>
                                        </p:tgtEl>
                                        <p:attrNameLst>
                                          <p:attrName>style.visibility</p:attrName>
                                        </p:attrNameLst>
                                      </p:cBhvr>
                                      <p:to>
                                        <p:strVal val="visible"/>
                                      </p:to>
                                    </p:set>
                                    <p:animScale>
                                      <p:cBhvr>
                                        <p:cTn id="14" dur="1000" decel="50000" fill="hold">
                                          <p:stCondLst>
                                            <p:cond delay="0"/>
                                          </p:stCondLst>
                                        </p:cTn>
                                        <p:tgtEl>
                                          <p:spTgt spid="174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17413"/>
                                        </p:tgtEl>
                                        <p:attrNameLst>
                                          <p:attrName>ppt_x</p:attrName>
                                          <p:attrName>ppt_y</p:attrName>
                                        </p:attrNameLst>
                                      </p:cBhvr>
                                    </p:animMotion>
                                    <p:animEffect transition="in" filter="fade">
                                      <p:cBhvr>
                                        <p:cTn id="16" dur="1000"/>
                                        <p:tgtEl>
                                          <p:spTgt spid="17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 The inklings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“If there was only someone with a richer talent and more leisure I think that this great ignorance might be a help to the evangelization of England; any amount of theology can now be smuggled into people’s minds under cover of romance without their knowing it.”</a:t>
            </a:r>
          </a:p>
          <a:p>
            <a:r>
              <a:rPr lang="en-US" dirty="0" smtClean="0"/>
              <a:t>To Sister Penelope on August 9, 1939</a:t>
            </a:r>
          </a:p>
          <a:p>
            <a:r>
              <a:rPr lang="en-US" dirty="0" smtClean="0"/>
              <a:t>Richer talent?</a:t>
            </a:r>
          </a:p>
          <a:p>
            <a:r>
              <a:rPr lang="en-US" dirty="0" smtClean="0"/>
              <a:t>Then the Ransom Trilogy (1938, 1943, 1945)</a:t>
            </a:r>
          </a:p>
          <a:p>
            <a:r>
              <a:rPr lang="en-US" dirty="0" smtClean="0"/>
              <a:t>And, of course, later the Chronicles of Narnia and </a:t>
            </a:r>
            <a:r>
              <a:rPr lang="en-US" i="1" dirty="0" smtClean="0"/>
              <a:t>The Great Divorce</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“past watchful dragons”</a:t>
            </a:r>
            <a:endParaRPr lang="en-US" dirty="0"/>
          </a:p>
        </p:txBody>
      </p:sp>
      <p:sp>
        <p:nvSpPr>
          <p:cNvPr id="3" name="Content Placeholder 2"/>
          <p:cNvSpPr>
            <a:spLocks noGrp="1"/>
          </p:cNvSpPr>
          <p:nvPr>
            <p:ph idx="1"/>
          </p:nvPr>
        </p:nvSpPr>
        <p:spPr>
          <a:xfrm>
            <a:off x="304800" y="1371600"/>
            <a:ext cx="8686800" cy="4708525"/>
          </a:xfrm>
        </p:spPr>
        <p:txBody>
          <a:bodyPr>
            <a:noAutofit/>
          </a:bodyPr>
          <a:lstStyle/>
          <a:p>
            <a:r>
              <a:rPr lang="en-US" sz="2400" dirty="0" smtClean="0"/>
              <a:t>I thought I saw how stories of this kind could steal past a certain inhibition which had paralyzed much of my own religion in childhood. Why did one find it so hard to feel as one was told one ought to feel about God or about the sufferings of Christ? I thought the chief reason was that one was told one ought to. An obligation to feel can freeze feelings. And reverence itself did harm. The whole subject was associated with lowered voices; almost as if it were something medical. But supposing that by casting all these things into an imaginary world, stripping them of their stained-glass and Sunday school associations, one could make them for the first time appear in their real potency? Could one not thus steal past those watchful dragons? I thought one could (“Sometimes Fairy Stories May Say Best What’s To Be Said”).</a:t>
            </a:r>
            <a:endParaRPr lang="en-US"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VIi</a:t>
            </a:r>
            <a:r>
              <a:rPr lang="en-US" dirty="0" smtClean="0"/>
              <a:t>. </a:t>
            </a:r>
            <a:r>
              <a:rPr lang="en-US" smtClean="0"/>
              <a:t>Writings in World </a:t>
            </a:r>
            <a:r>
              <a:rPr lang="en-US" dirty="0" smtClean="0"/>
              <a:t>war ii</a:t>
            </a:r>
            <a:endParaRPr lang="en-US" dirty="0"/>
          </a:p>
        </p:txBody>
      </p:sp>
      <p:sp>
        <p:nvSpPr>
          <p:cNvPr id="3" name="Content Placeholder 2"/>
          <p:cNvSpPr>
            <a:spLocks noGrp="1"/>
          </p:cNvSpPr>
          <p:nvPr>
            <p:ph idx="1"/>
          </p:nvPr>
        </p:nvSpPr>
        <p:spPr/>
        <p:txBody>
          <a:bodyPr/>
          <a:lstStyle/>
          <a:p>
            <a:r>
              <a:rPr lang="en-US" dirty="0" smtClean="0"/>
              <a:t>Eligibility for military service if you are between the ages of 18 and 41</a:t>
            </a:r>
          </a:p>
          <a:p>
            <a:r>
              <a:rPr lang="en-US" i="1" dirty="0" smtClean="0"/>
              <a:t>The Problem of Pain</a:t>
            </a:r>
            <a:r>
              <a:rPr lang="en-US" dirty="0" smtClean="0"/>
              <a:t>, 1940</a:t>
            </a:r>
          </a:p>
          <a:p>
            <a:r>
              <a:rPr lang="en-US" dirty="0" smtClean="0"/>
              <a:t>A letter to Warren on July 20, 1940 that contains the germ of an idea that eventually becomes  </a:t>
            </a:r>
            <a:r>
              <a:rPr lang="en-US" i="1" dirty="0" smtClean="0"/>
              <a:t>The Screwtape Letters</a:t>
            </a:r>
          </a:p>
          <a:p>
            <a:r>
              <a:rPr lang="en-US" dirty="0" smtClean="0"/>
              <a:t>The talks that became </a:t>
            </a:r>
            <a:r>
              <a:rPr lang="en-US" i="1" dirty="0" smtClean="0"/>
              <a:t>Mere Christianity</a:t>
            </a:r>
            <a:r>
              <a:rPr lang="en-US" dirty="0" smtClean="0"/>
              <a:t> (see next slide)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t>Words from the Battlefield</a:t>
            </a:r>
          </a:p>
        </p:txBody>
      </p:sp>
      <p:sp>
        <p:nvSpPr>
          <p:cNvPr id="15363" name="Rectangle 3"/>
          <p:cNvSpPr>
            <a:spLocks noGrp="1" noChangeArrowheads="1"/>
          </p:cNvSpPr>
          <p:nvPr>
            <p:ph type="body" idx="1"/>
          </p:nvPr>
        </p:nvSpPr>
        <p:spPr/>
        <p:txBody>
          <a:bodyPr/>
          <a:lstStyle/>
          <a:p>
            <a:pPr>
              <a:lnSpc>
                <a:spcPct val="90000"/>
              </a:lnSpc>
            </a:pPr>
            <a:r>
              <a:rPr lang="en-US" sz="3000" dirty="0"/>
              <a:t>More than one per page (247)</a:t>
            </a:r>
          </a:p>
          <a:p>
            <a:pPr>
              <a:lnSpc>
                <a:spcPct val="90000"/>
              </a:lnSpc>
            </a:pPr>
            <a:r>
              <a:rPr lang="en-US" sz="3000" dirty="0"/>
              <a:t>Battle, invasion/invade, force (20x), Allies, march, Gestapo, army, blow to bits, soldier (16x), war (80x), ration (21x), battle/battlefield, enemy (22x), fight (16x), struggle, German/Germany, Nazi, infantry, sabotage, rebel/rebellion (9x), surrender (8x), arms (7x), conquest, conquer, Jews, smuggle, and military</a:t>
            </a:r>
          </a:p>
          <a:p>
            <a:pPr>
              <a:lnSpc>
                <a:spcPct val="90000"/>
              </a:lnSpc>
            </a:pPr>
            <a:r>
              <a:rPr lang="en-US" sz="3000" dirty="0"/>
              <a:t>Written during World War Two by a veteran of World War </a:t>
            </a:r>
            <a:r>
              <a:rPr lang="en-US" sz="3000" dirty="0" smtClean="0"/>
              <a:t>One</a:t>
            </a:r>
            <a:endParaRPr lang="en-US"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Scale>
                                      <p:cBhvr>
                                        <p:cTn id="7" dur="1000" decel="50000" fill="hold">
                                          <p:stCondLst>
                                            <p:cond delay="0"/>
                                          </p:stCondLst>
                                        </p:cTn>
                                        <p:tgtEl>
                                          <p:spTgt spid="1536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5363">
                                            <p:txEl>
                                              <p:pRg st="0" end="0"/>
                                            </p:txEl>
                                          </p:spTgt>
                                        </p:tgtEl>
                                        <p:attrNameLst>
                                          <p:attrName>ppt_x</p:attrName>
                                          <p:attrName>ppt_y</p:attrName>
                                        </p:attrNameLst>
                                      </p:cBhvr>
                                    </p:animMotion>
                                    <p:animEffect transition="in" filter="fade">
                                      <p:cBhvr>
                                        <p:cTn id="9" dur="1000"/>
                                        <p:tgtEl>
                                          <p:spTgt spid="1536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15363">
                                            <p:txEl>
                                              <p:pRg st="1" end="1"/>
                                            </p:txEl>
                                          </p:spTgt>
                                        </p:tgtEl>
                                        <p:attrNameLst>
                                          <p:attrName>style.visibility</p:attrName>
                                        </p:attrNameLst>
                                      </p:cBhvr>
                                      <p:to>
                                        <p:strVal val="visible"/>
                                      </p:to>
                                    </p:set>
                                    <p:animScale>
                                      <p:cBhvr>
                                        <p:cTn id="14" dur="1000" decel="50000" fill="hold">
                                          <p:stCondLst>
                                            <p:cond delay="0"/>
                                          </p:stCondLst>
                                        </p:cTn>
                                        <p:tgtEl>
                                          <p:spTgt spid="1536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15363">
                                            <p:txEl>
                                              <p:pRg st="1" end="1"/>
                                            </p:txEl>
                                          </p:spTgt>
                                        </p:tgtEl>
                                        <p:attrNameLst>
                                          <p:attrName>ppt_x</p:attrName>
                                          <p:attrName>ppt_y</p:attrName>
                                        </p:attrNameLst>
                                      </p:cBhvr>
                                    </p:animMotion>
                                    <p:animEffect transition="in" filter="fade">
                                      <p:cBhvr>
                                        <p:cTn id="16" dur="1000"/>
                                        <p:tgtEl>
                                          <p:spTgt spid="1536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15363">
                                            <p:txEl>
                                              <p:pRg st="2" end="2"/>
                                            </p:txEl>
                                          </p:spTgt>
                                        </p:tgtEl>
                                        <p:attrNameLst>
                                          <p:attrName>style.visibility</p:attrName>
                                        </p:attrNameLst>
                                      </p:cBhvr>
                                      <p:to>
                                        <p:strVal val="visible"/>
                                      </p:to>
                                    </p:set>
                                    <p:animScale>
                                      <p:cBhvr>
                                        <p:cTn id="21" dur="1000" decel="50000" fill="hold">
                                          <p:stCondLst>
                                            <p:cond delay="0"/>
                                          </p:stCondLst>
                                        </p:cTn>
                                        <p:tgtEl>
                                          <p:spTgt spid="1536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5363">
                                            <p:txEl>
                                              <p:pRg st="2" end="2"/>
                                            </p:txEl>
                                          </p:spTgt>
                                        </p:tgtEl>
                                        <p:attrNameLst>
                                          <p:attrName>ppt_x</p:attrName>
                                          <p:attrName>ppt_y</p:attrName>
                                        </p:attrNameLst>
                                      </p:cBhvr>
                                    </p:animMotion>
                                    <p:animEffect transition="in" filter="fade">
                                      <p:cBhvr>
                                        <p:cTn id="23" dur="1000"/>
                                        <p:tgtEl>
                                          <p:spTgt spid="153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Book Ii, chapter 2, The Invasion</a:t>
            </a:r>
            <a:endParaRPr lang="en-US" dirty="0"/>
          </a:p>
        </p:txBody>
      </p:sp>
      <p:sp>
        <p:nvSpPr>
          <p:cNvPr id="3" name="Content Placeholder 2"/>
          <p:cNvSpPr>
            <a:spLocks noGrp="1"/>
          </p:cNvSpPr>
          <p:nvPr>
            <p:ph idx="1"/>
          </p:nvPr>
        </p:nvSpPr>
        <p:spPr>
          <a:xfrm>
            <a:off x="304800" y="1371600"/>
            <a:ext cx="8686800" cy="5181600"/>
          </a:xfrm>
        </p:spPr>
        <p:txBody>
          <a:bodyPr>
            <a:noAutofit/>
          </a:bodyPr>
          <a:lstStyle/>
          <a:p>
            <a:r>
              <a:rPr lang="en-US" sz="2250" dirty="0" smtClean="0"/>
              <a:t>Enemy-occupied territory—that is what this world is. Christianity is the story of how the rightful king has landed, you might say landed in disguise, and is calling us all to take part in a great campaign of sabotage. When you go to church you are really listening-in to the secret wireless from our friends: that is why the enemy is so anxious to prevent us from going. He does it by playing on our conceit and laziness and intellectual snobbery. I know someone will ask me, “Do you really mean, at this time of day, to reintroduce our old friend the devil—hoofs and horns and all?” Well, what the time of day has to do with it I do not know. And I am not particular about the hoofs and horns. But in other respects my answer is “Yes, I do.” I do not claim to know anything about his personal appearance. If anybody really wants to know him better I would say to that person, “Don’t worry. If you really want to, you will. Whether you’ll like it when you do is another question.”</a:t>
            </a:r>
            <a:endParaRPr lang="en-US" sz="225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 Value</a:t>
            </a:r>
            <a:endParaRPr lang="en-US" dirty="0"/>
          </a:p>
        </p:txBody>
      </p:sp>
      <p:sp>
        <p:nvSpPr>
          <p:cNvPr id="3" name="Content Placeholder 2"/>
          <p:cNvSpPr>
            <a:spLocks noGrp="1"/>
          </p:cNvSpPr>
          <p:nvPr>
            <p:ph idx="1"/>
          </p:nvPr>
        </p:nvSpPr>
        <p:spPr/>
        <p:txBody>
          <a:bodyPr/>
          <a:lstStyle/>
          <a:p>
            <a:r>
              <a:rPr lang="en-US" i="1" dirty="0" smtClean="0"/>
              <a:t>The Personal Heresy</a:t>
            </a:r>
          </a:p>
          <a:p>
            <a:r>
              <a:rPr lang="en-US" dirty="0" smtClean="0"/>
              <a:t>“I must make of him (the author) not a spectacle but a pair of spectacles.”</a:t>
            </a:r>
          </a:p>
          <a:p>
            <a:r>
              <a:rPr lang="en-US" i="1" dirty="0" smtClean="0"/>
              <a:t>The Abolition of Man</a:t>
            </a:r>
            <a:r>
              <a:rPr lang="en-US" dirty="0" smtClean="0"/>
              <a:t>, the best defense of Natural Law in the English language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US" dirty="0" smtClean="0"/>
              <a:t>September 8, 1947 cover of </a:t>
            </a:r>
            <a:r>
              <a:rPr lang="en-US" i="1" dirty="0" smtClean="0"/>
              <a:t>Time</a:t>
            </a:r>
            <a:r>
              <a:rPr lang="en-US" dirty="0" smtClean="0"/>
              <a:t> magazine</a:t>
            </a:r>
            <a:endParaRPr lang="en-US" dirty="0"/>
          </a:p>
        </p:txBody>
      </p:sp>
      <p:pic>
        <p:nvPicPr>
          <p:cNvPr id="11267" name="Picture 4" descr="Lewis on Time magazine cover.jpg"/>
          <p:cNvPicPr>
            <a:picLocks noChangeAspect="1"/>
          </p:cNvPicPr>
          <p:nvPr/>
        </p:nvPicPr>
        <p:blipFill>
          <a:blip r:embed="rId3" cstate="print"/>
          <a:srcRect/>
          <a:stretch>
            <a:fillRect/>
          </a:stretch>
        </p:blipFill>
        <p:spPr bwMode="auto">
          <a:xfrm>
            <a:off x="2667000" y="1371600"/>
            <a:ext cx="3925888" cy="5172075"/>
          </a:xfrm>
          <a:prstGeom prst="rect">
            <a:avLst/>
          </a:prstGeom>
          <a:noFill/>
          <a:ln w="9525">
            <a:noFill/>
            <a:miter lim="800000"/>
            <a:headEnd/>
            <a:tailEnd/>
          </a:ln>
        </p:spPr>
      </p:pic>
      <p:sp>
        <p:nvSpPr>
          <p:cNvPr id="11268" name="Content Placeholder 5"/>
          <p:cNvSpPr>
            <a:spLocks noGrp="1"/>
          </p:cNvSpPr>
          <p:nvPr>
            <p:ph idx="1"/>
          </p:nvPr>
        </p:nvSpPr>
        <p:spPr/>
        <p:txBody>
          <a:bodyPr/>
          <a:lstStyle/>
          <a:p>
            <a:pPr eaLnBrk="1" hangingPunct="1"/>
            <a:endParaRPr lang="en-US" dirty="0" smtClean="0"/>
          </a:p>
        </p:txBody>
      </p:sp>
      <p:sp>
        <p:nvSpPr>
          <p:cNvPr id="5" name="TextBox 4"/>
          <p:cNvSpPr txBox="1"/>
          <p:nvPr/>
        </p:nvSpPr>
        <p:spPr>
          <a:xfrm>
            <a:off x="152400" y="2438400"/>
            <a:ext cx="2438400" cy="3539430"/>
          </a:xfrm>
          <a:prstGeom prst="rect">
            <a:avLst/>
          </a:prstGeom>
          <a:noFill/>
        </p:spPr>
        <p:txBody>
          <a:bodyPr wrap="square" rtlCol="0">
            <a:spAutoFit/>
          </a:bodyPr>
          <a:lstStyle/>
          <a:p>
            <a:r>
              <a:rPr lang="en-US" sz="2800" i="1" dirty="0" smtClean="0"/>
              <a:t>The Screwtape Letters</a:t>
            </a:r>
            <a:r>
              <a:rPr lang="en-US" sz="2800" dirty="0" smtClean="0"/>
              <a:t>: Letters from a retired demon to a young demon on the art of temptation.</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04800" y="228600"/>
            <a:ext cx="8610600" cy="685800"/>
          </a:xfrm>
        </p:spPr>
        <p:txBody>
          <a:bodyPr>
            <a:normAutofit/>
          </a:bodyPr>
          <a:lstStyle/>
          <a:p>
            <a:r>
              <a:rPr lang="en-US" dirty="0" smtClean="0"/>
              <a:t>I. An introduction</a:t>
            </a:r>
            <a:endParaRPr lang="en-US" dirty="0"/>
          </a:p>
        </p:txBody>
      </p:sp>
      <p:sp>
        <p:nvSpPr>
          <p:cNvPr id="5" name="Text Placeholder 4"/>
          <p:cNvSpPr>
            <a:spLocks noGrp="1"/>
          </p:cNvSpPr>
          <p:nvPr>
            <p:ph type="body" idx="1"/>
          </p:nvPr>
        </p:nvSpPr>
        <p:spPr>
          <a:xfrm>
            <a:off x="281444" y="914400"/>
            <a:ext cx="4290556" cy="609600"/>
          </a:xfrm>
        </p:spPr>
        <p:txBody>
          <a:bodyPr>
            <a:normAutofit/>
          </a:bodyPr>
          <a:lstStyle/>
          <a:p>
            <a:r>
              <a:rPr lang="en-US" sz="2800" u="sng" dirty="0" smtClean="0"/>
              <a:t>World war </a:t>
            </a:r>
            <a:r>
              <a:rPr lang="en-US" sz="2800" u="sng" dirty="0" err="1" smtClean="0"/>
              <a:t>i</a:t>
            </a:r>
            <a:endParaRPr lang="en-US" sz="2800" u="sng" dirty="0"/>
          </a:p>
        </p:txBody>
      </p:sp>
      <p:sp>
        <p:nvSpPr>
          <p:cNvPr id="8" name="Text Placeholder 7"/>
          <p:cNvSpPr>
            <a:spLocks noGrp="1"/>
          </p:cNvSpPr>
          <p:nvPr>
            <p:ph type="body" sz="half" idx="3"/>
          </p:nvPr>
        </p:nvSpPr>
        <p:spPr>
          <a:xfrm>
            <a:off x="4645025" y="914400"/>
            <a:ext cx="4292241" cy="609600"/>
          </a:xfrm>
        </p:spPr>
        <p:txBody>
          <a:bodyPr>
            <a:normAutofit/>
          </a:bodyPr>
          <a:lstStyle/>
          <a:p>
            <a:r>
              <a:rPr lang="en-US" sz="2800" u="sng" dirty="0" smtClean="0"/>
              <a:t>World war ii</a:t>
            </a:r>
            <a:endParaRPr lang="en-US" sz="2800" u="sng" dirty="0"/>
          </a:p>
        </p:txBody>
      </p:sp>
      <p:sp>
        <p:nvSpPr>
          <p:cNvPr id="6" name="Content Placeholder 5"/>
          <p:cNvSpPr>
            <a:spLocks noGrp="1"/>
          </p:cNvSpPr>
          <p:nvPr>
            <p:ph sz="quarter" idx="2"/>
          </p:nvPr>
        </p:nvSpPr>
        <p:spPr>
          <a:xfrm>
            <a:off x="281444" y="1600200"/>
            <a:ext cx="4290556" cy="4419600"/>
          </a:xfrm>
        </p:spPr>
        <p:txBody>
          <a:bodyPr>
            <a:normAutofit/>
          </a:bodyPr>
          <a:lstStyle/>
          <a:p>
            <a:r>
              <a:rPr lang="en-US" dirty="0" smtClean="0"/>
              <a:t>Though Irish (and therefore exempt from military service), he volunteered and served as a Second Lieutenant in the Army in World War I.</a:t>
            </a:r>
          </a:p>
          <a:p>
            <a:r>
              <a:rPr lang="en-US" dirty="0" smtClean="0"/>
              <a:t>He was wounded in battle.</a:t>
            </a:r>
          </a:p>
          <a:p>
            <a:r>
              <a:rPr lang="en-US" dirty="0" smtClean="0"/>
              <a:t>He was scarred emotionally and psychologically so that he rarely spoke or wrote about his war experiences.</a:t>
            </a:r>
          </a:p>
        </p:txBody>
      </p:sp>
      <p:sp>
        <p:nvSpPr>
          <p:cNvPr id="7" name="Content Placeholder 6"/>
          <p:cNvSpPr>
            <a:spLocks noGrp="1"/>
          </p:cNvSpPr>
          <p:nvPr>
            <p:ph sz="quarter" idx="4"/>
          </p:nvPr>
        </p:nvSpPr>
        <p:spPr>
          <a:xfrm>
            <a:off x="4648730" y="1600200"/>
            <a:ext cx="4288536" cy="4419600"/>
          </a:xfrm>
        </p:spPr>
        <p:txBody>
          <a:bodyPr>
            <a:normAutofit fontScale="92500" lnSpcReduction="10000"/>
          </a:bodyPr>
          <a:lstStyle/>
          <a:p>
            <a:r>
              <a:rPr lang="en-US" dirty="0" smtClean="0"/>
              <a:t>In World War II he volunteered for the Oxford City Home Guard Battalion.</a:t>
            </a:r>
          </a:p>
          <a:p>
            <a:r>
              <a:rPr lang="en-US" dirty="0" smtClean="0"/>
              <a:t>He lectured for the Royal Air Force on weekends.</a:t>
            </a:r>
          </a:p>
          <a:p>
            <a:r>
              <a:rPr lang="en-US" dirty="0" smtClean="0"/>
              <a:t>He hosted refugee children in his home during the war.</a:t>
            </a:r>
          </a:p>
          <a:p>
            <a:r>
              <a:rPr lang="en-US" dirty="0" smtClean="0"/>
              <a:t>He reflected the war in his writings without writing about his own war experiences.</a:t>
            </a:r>
          </a:p>
          <a:p>
            <a:r>
              <a:rPr lang="en-US" dirty="0" smtClean="0"/>
              <a:t>His brother Warren served with the Royal Army Service Corps in both wars (Dunkirk).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1000" fill="hold"/>
                                        <p:tgtEl>
                                          <p:spTgt spid="6">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p:cTn id="21" dur="1000" fill="hold"/>
                                        <p:tgtEl>
                                          <p:spTgt spid="6">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6">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 calcmode="lin" valueType="num">
                                      <p:cBhvr>
                                        <p:cTn id="28" dur="1000" fill="hold"/>
                                        <p:tgtEl>
                                          <p:spTgt spid="7">
                                            <p:txEl>
                                              <p:pRg st="0" end="0"/>
                                            </p:txEl>
                                          </p:spTgt>
                                        </p:tgtEl>
                                        <p:attrNameLst>
                                          <p:attrName>ppt_w</p:attrName>
                                        </p:attrNameLst>
                                      </p:cBhvr>
                                      <p:tavLst>
                                        <p:tav tm="0">
                                          <p:val>
                                            <p:strVal val="#ppt_w*0.70"/>
                                          </p:val>
                                        </p:tav>
                                        <p:tav tm="100000">
                                          <p:val>
                                            <p:strVal val="#ppt_w"/>
                                          </p:val>
                                        </p:tav>
                                      </p:tavLst>
                                    </p:anim>
                                    <p:anim calcmode="lin" valueType="num">
                                      <p:cBhvr>
                                        <p:cTn id="29" dur="1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30" dur="1000"/>
                                        <p:tgtEl>
                                          <p:spTgt spid="7">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anim calcmode="lin" valueType="num">
                                      <p:cBhvr>
                                        <p:cTn id="35" dur="1000" fill="hold"/>
                                        <p:tgtEl>
                                          <p:spTgt spid="7">
                                            <p:txEl>
                                              <p:pRg st="1" end="1"/>
                                            </p:txEl>
                                          </p:spTgt>
                                        </p:tgtEl>
                                        <p:attrNameLst>
                                          <p:attrName>ppt_w</p:attrName>
                                        </p:attrNameLst>
                                      </p:cBhvr>
                                      <p:tavLst>
                                        <p:tav tm="0">
                                          <p:val>
                                            <p:strVal val="#ppt_w*0.70"/>
                                          </p:val>
                                        </p:tav>
                                        <p:tav tm="100000">
                                          <p:val>
                                            <p:strVal val="#ppt_w"/>
                                          </p:val>
                                        </p:tav>
                                      </p:tavLst>
                                    </p:anim>
                                    <p:anim calcmode="lin" valueType="num">
                                      <p:cBhvr>
                                        <p:cTn id="36" dur="1000" fill="hold"/>
                                        <p:tgtEl>
                                          <p:spTgt spid="7">
                                            <p:txEl>
                                              <p:pRg st="1" end="1"/>
                                            </p:txEl>
                                          </p:spTgt>
                                        </p:tgtEl>
                                        <p:attrNameLst>
                                          <p:attrName>ppt_h</p:attrName>
                                        </p:attrNameLst>
                                      </p:cBhvr>
                                      <p:tavLst>
                                        <p:tav tm="0">
                                          <p:val>
                                            <p:strVal val="#ppt_h"/>
                                          </p:val>
                                        </p:tav>
                                        <p:tav tm="100000">
                                          <p:val>
                                            <p:strVal val="#ppt_h"/>
                                          </p:val>
                                        </p:tav>
                                      </p:tavLst>
                                    </p:anim>
                                    <p:animEffect transition="in" filter="fade">
                                      <p:cBhvr>
                                        <p:cTn id="37" dur="1000"/>
                                        <p:tgtEl>
                                          <p:spTgt spid="7">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7">
                                            <p:txEl>
                                              <p:pRg st="2" end="2"/>
                                            </p:txEl>
                                          </p:spTgt>
                                        </p:tgtEl>
                                        <p:attrNameLst>
                                          <p:attrName>style.visibility</p:attrName>
                                        </p:attrNameLst>
                                      </p:cBhvr>
                                      <p:to>
                                        <p:strVal val="visible"/>
                                      </p:to>
                                    </p:set>
                                    <p:anim calcmode="lin" valueType="num">
                                      <p:cBhvr>
                                        <p:cTn id="42" dur="1000" fill="hold"/>
                                        <p:tgtEl>
                                          <p:spTgt spid="7">
                                            <p:txEl>
                                              <p:pRg st="2" end="2"/>
                                            </p:txEl>
                                          </p:spTgt>
                                        </p:tgtEl>
                                        <p:attrNameLst>
                                          <p:attrName>ppt_w</p:attrName>
                                        </p:attrNameLst>
                                      </p:cBhvr>
                                      <p:tavLst>
                                        <p:tav tm="0">
                                          <p:val>
                                            <p:strVal val="#ppt_w*0.70"/>
                                          </p:val>
                                        </p:tav>
                                        <p:tav tm="100000">
                                          <p:val>
                                            <p:strVal val="#ppt_w"/>
                                          </p:val>
                                        </p:tav>
                                      </p:tavLst>
                                    </p:anim>
                                    <p:anim calcmode="lin" valueType="num">
                                      <p:cBhvr>
                                        <p:cTn id="43" dur="1000" fill="hold"/>
                                        <p:tgtEl>
                                          <p:spTgt spid="7">
                                            <p:txEl>
                                              <p:pRg st="2" end="2"/>
                                            </p:txEl>
                                          </p:spTgt>
                                        </p:tgtEl>
                                        <p:attrNameLst>
                                          <p:attrName>ppt_h</p:attrName>
                                        </p:attrNameLst>
                                      </p:cBhvr>
                                      <p:tavLst>
                                        <p:tav tm="0">
                                          <p:val>
                                            <p:strVal val="#ppt_h"/>
                                          </p:val>
                                        </p:tav>
                                        <p:tav tm="100000">
                                          <p:val>
                                            <p:strVal val="#ppt_h"/>
                                          </p:val>
                                        </p:tav>
                                      </p:tavLst>
                                    </p:anim>
                                    <p:animEffect transition="in" filter="fade">
                                      <p:cBhvr>
                                        <p:cTn id="44" dur="1000"/>
                                        <p:tgtEl>
                                          <p:spTgt spid="7">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nodeType="clickEffect">
                                  <p:stCondLst>
                                    <p:cond delay="0"/>
                                  </p:stCondLst>
                                  <p:childTnLst>
                                    <p:set>
                                      <p:cBhvr>
                                        <p:cTn id="48" dur="1" fill="hold">
                                          <p:stCondLst>
                                            <p:cond delay="0"/>
                                          </p:stCondLst>
                                        </p:cTn>
                                        <p:tgtEl>
                                          <p:spTgt spid="7">
                                            <p:txEl>
                                              <p:pRg st="3" end="3"/>
                                            </p:txEl>
                                          </p:spTgt>
                                        </p:tgtEl>
                                        <p:attrNameLst>
                                          <p:attrName>style.visibility</p:attrName>
                                        </p:attrNameLst>
                                      </p:cBhvr>
                                      <p:to>
                                        <p:strVal val="visible"/>
                                      </p:to>
                                    </p:set>
                                    <p:anim calcmode="lin" valueType="num">
                                      <p:cBhvr>
                                        <p:cTn id="49" dur="1000" fill="hold"/>
                                        <p:tgtEl>
                                          <p:spTgt spid="7">
                                            <p:txEl>
                                              <p:pRg st="3" end="3"/>
                                            </p:txEl>
                                          </p:spTgt>
                                        </p:tgtEl>
                                        <p:attrNameLst>
                                          <p:attrName>ppt_w</p:attrName>
                                        </p:attrNameLst>
                                      </p:cBhvr>
                                      <p:tavLst>
                                        <p:tav tm="0">
                                          <p:val>
                                            <p:strVal val="#ppt_w*0.70"/>
                                          </p:val>
                                        </p:tav>
                                        <p:tav tm="100000">
                                          <p:val>
                                            <p:strVal val="#ppt_w"/>
                                          </p:val>
                                        </p:tav>
                                      </p:tavLst>
                                    </p:anim>
                                    <p:anim calcmode="lin" valueType="num">
                                      <p:cBhvr>
                                        <p:cTn id="50" dur="1000" fill="hold"/>
                                        <p:tgtEl>
                                          <p:spTgt spid="7">
                                            <p:txEl>
                                              <p:pRg st="3" end="3"/>
                                            </p:txEl>
                                          </p:spTgt>
                                        </p:tgtEl>
                                        <p:attrNameLst>
                                          <p:attrName>ppt_h</p:attrName>
                                        </p:attrNameLst>
                                      </p:cBhvr>
                                      <p:tavLst>
                                        <p:tav tm="0">
                                          <p:val>
                                            <p:strVal val="#ppt_h"/>
                                          </p:val>
                                        </p:tav>
                                        <p:tav tm="100000">
                                          <p:val>
                                            <p:strVal val="#ppt_h"/>
                                          </p:val>
                                        </p:tav>
                                      </p:tavLst>
                                    </p:anim>
                                    <p:animEffect transition="in" filter="fade">
                                      <p:cBhvr>
                                        <p:cTn id="51" dur="1000"/>
                                        <p:tgtEl>
                                          <p:spTgt spid="7">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nodeType="clickEffect">
                                  <p:stCondLst>
                                    <p:cond delay="0"/>
                                  </p:stCondLst>
                                  <p:childTnLst>
                                    <p:set>
                                      <p:cBhvr>
                                        <p:cTn id="55" dur="1" fill="hold">
                                          <p:stCondLst>
                                            <p:cond delay="0"/>
                                          </p:stCondLst>
                                        </p:cTn>
                                        <p:tgtEl>
                                          <p:spTgt spid="7">
                                            <p:txEl>
                                              <p:pRg st="4" end="4"/>
                                            </p:txEl>
                                          </p:spTgt>
                                        </p:tgtEl>
                                        <p:attrNameLst>
                                          <p:attrName>style.visibility</p:attrName>
                                        </p:attrNameLst>
                                      </p:cBhvr>
                                      <p:to>
                                        <p:strVal val="visible"/>
                                      </p:to>
                                    </p:set>
                                    <p:anim calcmode="lin" valueType="num">
                                      <p:cBhvr>
                                        <p:cTn id="56" dur="1000" fill="hold"/>
                                        <p:tgtEl>
                                          <p:spTgt spid="7">
                                            <p:txEl>
                                              <p:pRg st="4" end="4"/>
                                            </p:txEl>
                                          </p:spTgt>
                                        </p:tgtEl>
                                        <p:attrNameLst>
                                          <p:attrName>ppt_w</p:attrName>
                                        </p:attrNameLst>
                                      </p:cBhvr>
                                      <p:tavLst>
                                        <p:tav tm="0">
                                          <p:val>
                                            <p:strVal val="#ppt_w*0.70"/>
                                          </p:val>
                                        </p:tav>
                                        <p:tav tm="100000">
                                          <p:val>
                                            <p:strVal val="#ppt_w"/>
                                          </p:val>
                                        </p:tav>
                                      </p:tavLst>
                                    </p:anim>
                                    <p:anim calcmode="lin" valueType="num">
                                      <p:cBhvr>
                                        <p:cTn id="57" dur="1000" fill="hold"/>
                                        <p:tgtEl>
                                          <p:spTgt spid="7">
                                            <p:txEl>
                                              <p:pRg st="4" end="4"/>
                                            </p:txEl>
                                          </p:spTgt>
                                        </p:tgtEl>
                                        <p:attrNameLst>
                                          <p:attrName>ppt_h</p:attrName>
                                        </p:attrNameLst>
                                      </p:cBhvr>
                                      <p:tavLst>
                                        <p:tav tm="0">
                                          <p:val>
                                            <p:strVal val="#ppt_h"/>
                                          </p:val>
                                        </p:tav>
                                        <p:tav tm="100000">
                                          <p:val>
                                            <p:strVal val="#ppt_h"/>
                                          </p:val>
                                        </p:tav>
                                      </p:tavLst>
                                    </p:anim>
                                    <p:animEffect transition="in" filter="fade">
                                      <p:cBhvr>
                                        <p:cTn id="58" dur="1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From Letter 1: reason vs. jargon</a:t>
            </a:r>
            <a:endParaRPr lang="en-US" dirty="0"/>
          </a:p>
        </p:txBody>
      </p:sp>
      <p:sp>
        <p:nvSpPr>
          <p:cNvPr id="30723" name="Content Placeholder 2"/>
          <p:cNvSpPr>
            <a:spLocks noGrp="1"/>
          </p:cNvSpPr>
          <p:nvPr>
            <p:ph idx="1"/>
          </p:nvPr>
        </p:nvSpPr>
        <p:spPr/>
        <p:txBody>
          <a:bodyPr>
            <a:normAutofit fontScale="92500"/>
          </a:bodyPr>
          <a:lstStyle/>
          <a:p>
            <a:r>
              <a:rPr lang="en-US" sz="2800" smtClean="0"/>
              <a:t>I note what you say about guiding your patient’s reading and taking care that he sees a good deal of his materialist friend. But are you not being a trifle </a:t>
            </a:r>
            <a:r>
              <a:rPr lang="en-US" sz="2800" i="1" smtClean="0"/>
              <a:t>naïve</a:t>
            </a:r>
            <a:r>
              <a:rPr lang="en-US" sz="2800" smtClean="0"/>
              <a:t>? It sounds as if you supposed that </a:t>
            </a:r>
            <a:r>
              <a:rPr lang="en-US" sz="2800" i="1" smtClean="0"/>
              <a:t>argument </a:t>
            </a:r>
            <a:r>
              <a:rPr lang="en-US" sz="2800" smtClean="0"/>
              <a:t>was the way to keep him out of the Enemy’s clutches. That might have been so if he had lived a few centuries earlier. At that time the humans still knew pretty well when a thing was proved and when it was not; and if it was proved they really believed it. They still connected thinking with doing and were prepared to alter their way of life as the result of a chain of reasoning.</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From Letter 1: reason vs. jargon</a:t>
            </a:r>
            <a:endParaRPr lang="en-US" dirty="0"/>
          </a:p>
        </p:txBody>
      </p:sp>
      <p:sp>
        <p:nvSpPr>
          <p:cNvPr id="31747" name="Content Placeholder 2"/>
          <p:cNvSpPr>
            <a:spLocks noGrp="1"/>
          </p:cNvSpPr>
          <p:nvPr>
            <p:ph idx="1"/>
          </p:nvPr>
        </p:nvSpPr>
        <p:spPr/>
        <p:txBody>
          <a:bodyPr/>
          <a:lstStyle/>
          <a:p>
            <a:r>
              <a:rPr lang="en-US" sz="2800" smtClean="0"/>
              <a:t>But what with the weekly press and other such weapons, we have largely altered that. Your man has been accustomed, ever since he was a boy, to having a dozen incompatible philosophies dancing about together inside his head. He doesn’t think of doctrines as primarily “true” or “false,” but as “academic” or “practical,” “outworn” or “contemporary,” “conventional” or “ruthless.” Jargon, not argument, is your best ally in keeping him from the Church.</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From Letter 1: reason vs. jargon</a:t>
            </a:r>
            <a:endParaRPr lang="en-US" dirty="0"/>
          </a:p>
        </p:txBody>
      </p:sp>
      <p:sp>
        <p:nvSpPr>
          <p:cNvPr id="32771" name="Content Placeholder 2"/>
          <p:cNvSpPr>
            <a:spLocks noGrp="1"/>
          </p:cNvSpPr>
          <p:nvPr>
            <p:ph idx="1"/>
          </p:nvPr>
        </p:nvSpPr>
        <p:spPr/>
        <p:txBody>
          <a:bodyPr>
            <a:normAutofit lnSpcReduction="10000"/>
          </a:bodyPr>
          <a:lstStyle/>
          <a:p>
            <a:r>
              <a:rPr lang="en-US" sz="2400" smtClean="0"/>
              <a:t>The trouble about argument is that it moves the whole struggle onto the Enemy’s own ground. He can argue too; whereas in really practical propaganda of the kind I am suggesting He has been shown for centuries to be greatly the inferior of Our Father Below. By the very act of arguing, you awake the patient’s reason; and once it is awake, who can foresee the result? Even if a particular train of thought can be twisted so as to end in our favor, you will find that you have been strengthening in your patient the fatal habit of attending to universal issues and withdrawing his attention from the stream of immediate sense experiences. Your business is to fix his attention on the stream. Teach him to call it “real life” and don’t let him ask what he means by “real.”</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from letter 12: The gradual slope</a:t>
            </a:r>
            <a:endParaRPr lang="en-US" dirty="0"/>
          </a:p>
        </p:txBody>
      </p:sp>
      <p:sp>
        <p:nvSpPr>
          <p:cNvPr id="33795" name="Content Placeholder 2"/>
          <p:cNvSpPr>
            <a:spLocks noGrp="1"/>
          </p:cNvSpPr>
          <p:nvPr>
            <p:ph idx="1"/>
          </p:nvPr>
        </p:nvSpPr>
        <p:spPr/>
        <p:txBody>
          <a:bodyPr/>
          <a:lstStyle/>
          <a:p>
            <a:r>
              <a:rPr lang="en-US" smtClean="0"/>
              <a:t>You will say that these are very small sins; and doubtless, like all young tempters, you are anxious to be able to report spectacular wickedness. But do remember, the only thing that matters is the extent to which you separate the man from the Enemy. It does not matter how small the sins are, provided that their cumulative effect is to edge the man away from the Light and out into the Nothing.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Letter 12 (cont’d)</a:t>
            </a:r>
            <a:endParaRPr lang="en-US" dirty="0"/>
          </a:p>
        </p:txBody>
      </p:sp>
      <p:sp>
        <p:nvSpPr>
          <p:cNvPr id="34819" name="Content Placeholder 2"/>
          <p:cNvSpPr>
            <a:spLocks noGrp="1"/>
          </p:cNvSpPr>
          <p:nvPr>
            <p:ph idx="1"/>
          </p:nvPr>
        </p:nvSpPr>
        <p:spPr/>
        <p:txBody>
          <a:bodyPr/>
          <a:lstStyle/>
          <a:p>
            <a:r>
              <a:rPr lang="en-US" smtClean="0"/>
              <a:t>Murder is no better than cards if cards can do the trick. Indeed, the safest road to Hell is the gradual one—the gentle slope, soft underfoot, without sudden turnings, without milestones, without signposts.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Letter 5: worldliness</a:t>
            </a:r>
            <a:endParaRPr lang="en-US" dirty="0"/>
          </a:p>
        </p:txBody>
      </p:sp>
      <p:sp>
        <p:nvSpPr>
          <p:cNvPr id="35843" name="Content Placeholder 2"/>
          <p:cNvSpPr>
            <a:spLocks noGrp="1"/>
          </p:cNvSpPr>
          <p:nvPr>
            <p:ph idx="1"/>
          </p:nvPr>
        </p:nvSpPr>
        <p:spPr/>
        <p:txBody>
          <a:bodyPr/>
          <a:lstStyle/>
          <a:p>
            <a:r>
              <a:rPr lang="en-US" smtClean="0"/>
              <a:t>And how disastrous for us is the continual remembrance of death which war enforces. One of our best weapons, contented worldliness, is rendered useless. In wartime not even a human can believe that he is going to live forever.</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Letter 28: worldliness</a:t>
            </a:r>
            <a:endParaRPr lang="en-US" dirty="0"/>
          </a:p>
        </p:txBody>
      </p:sp>
      <p:sp>
        <p:nvSpPr>
          <p:cNvPr id="36867" name="Content Placeholder 2"/>
          <p:cNvSpPr>
            <a:spLocks noGrp="1"/>
          </p:cNvSpPr>
          <p:nvPr>
            <p:ph idx="1"/>
          </p:nvPr>
        </p:nvSpPr>
        <p:spPr/>
        <p:txBody>
          <a:bodyPr>
            <a:normAutofit lnSpcReduction="10000"/>
          </a:bodyPr>
          <a:lstStyle/>
          <a:p>
            <a:r>
              <a:rPr lang="en-US" sz="2800" smtClean="0"/>
              <a:t>The Enemy has guarded him from you through the first great wave of temptations. But, if only he can be kept alive, you have time itself for your ally. The long, dull, monotonous years of middle-aged prosperity or middle-aged adversity are excellent campaigning weather. You see, it is so hard for these creatures to </a:t>
            </a:r>
            <a:r>
              <a:rPr lang="en-US" sz="2800" i="1" smtClean="0"/>
              <a:t>persevere</a:t>
            </a:r>
            <a:r>
              <a:rPr lang="en-US" sz="2800" smtClean="0"/>
              <a:t>. The routine of adversity, the gradual decay of youthful loves and youthful hopes, the quiet despair (hardly felt as pain) of ever overcoming the chronic temptations with which we have again and again defeated them,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Letter 28 (cont’d)</a:t>
            </a:r>
            <a:endParaRPr lang="en-US" dirty="0"/>
          </a:p>
        </p:txBody>
      </p:sp>
      <p:sp>
        <p:nvSpPr>
          <p:cNvPr id="37891" name="Content Placeholder 2"/>
          <p:cNvSpPr>
            <a:spLocks noGrp="1"/>
          </p:cNvSpPr>
          <p:nvPr>
            <p:ph idx="1"/>
          </p:nvPr>
        </p:nvSpPr>
        <p:spPr/>
        <p:txBody>
          <a:bodyPr/>
          <a:lstStyle/>
          <a:p>
            <a:r>
              <a:rPr lang="en-US" sz="2400" smtClean="0"/>
              <a:t>… the drabness which we create in their lives, and the inarticulate resentment with which we teach them to respond to it—all this provides admirable opportunities of wearing out a soul by attrition. If, on the other hand, the middle years prove prosperous, our position is even stronger. Prosperity knits a man to the World. He feels that he is “finding his place in it,” while really it is finding its place in him. His increasing reputation, his widening circle of acquaintances, his sense of importance, the growing pressure of absorbing and agreeable work, build up in him a sense of being really at home on Earth, which is just what we want. You will notice that the young are generally less unwilling to die than the middle-aged and the old.</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PS: Walter </a:t>
            </a:r>
            <a:r>
              <a:rPr lang="en-US" dirty="0" smtClean="0"/>
              <a:t>Hooper, Hon.D.</a:t>
            </a:r>
            <a:endParaRPr lang="en-US" dirty="0"/>
          </a:p>
        </p:txBody>
      </p:sp>
      <p:pic>
        <p:nvPicPr>
          <p:cNvPr id="5" name="Content Placeholder 4" descr="100_0272.jpg"/>
          <p:cNvPicPr>
            <a:picLocks noGrp="1" noChangeAspect="1"/>
          </p:cNvPicPr>
          <p:nvPr>
            <p:ph sz="half" idx="1"/>
          </p:nvPr>
        </p:nvPicPr>
        <p:blipFill>
          <a:blip r:embed="rId2" cstate="print"/>
          <a:stretch>
            <a:fillRect/>
          </a:stretch>
        </p:blipFill>
        <p:spPr>
          <a:xfrm>
            <a:off x="169466" y="2286001"/>
            <a:ext cx="4326334" cy="3251100"/>
          </a:xfrm>
        </p:spPr>
      </p:pic>
      <p:sp>
        <p:nvSpPr>
          <p:cNvPr id="4" name="Content Placeholder 3"/>
          <p:cNvSpPr>
            <a:spLocks noGrp="1"/>
          </p:cNvSpPr>
          <p:nvPr>
            <p:ph sz="half" idx="2"/>
          </p:nvPr>
        </p:nvSpPr>
        <p:spPr/>
        <p:txBody>
          <a:bodyPr/>
          <a:lstStyle/>
          <a:p>
            <a:r>
              <a:rPr lang="en-US" dirty="0" smtClean="0"/>
              <a:t>Private secretary to Lewis</a:t>
            </a:r>
          </a:p>
          <a:p>
            <a:r>
              <a:rPr lang="en-US" dirty="0" smtClean="0"/>
              <a:t>Literary Executor</a:t>
            </a:r>
          </a:p>
          <a:p>
            <a:r>
              <a:rPr lang="en-US" dirty="0" smtClean="0"/>
              <a:t>Author</a:t>
            </a:r>
          </a:p>
          <a:p>
            <a:r>
              <a:rPr lang="en-US" dirty="0" smtClean="0"/>
              <a:t>Editor of the works of Lewis (19 on my shelves)</a:t>
            </a:r>
          </a:p>
          <a:p>
            <a:r>
              <a:rPr lang="en-US" dirty="0" smtClean="0"/>
              <a:t>Honorary Doctorate from Concordia </a:t>
            </a:r>
            <a:r>
              <a:rPr lang="en-US" smtClean="0"/>
              <a:t>University Texas (2007)</a:t>
            </a:r>
            <a:endParaRPr lang="en-US" dirty="0" smtClean="0"/>
          </a:p>
          <a:p>
            <a:r>
              <a:rPr lang="en-US" dirty="0" smtClean="0"/>
              <a:t>Heck Sabbatical 2004</a:t>
            </a:r>
            <a:endParaRPr lang="en-US" dirty="0"/>
          </a:p>
        </p:txBody>
      </p:sp>
      <p:sp>
        <p:nvSpPr>
          <p:cNvPr id="6" name="TextBox 5"/>
          <p:cNvSpPr txBox="1"/>
          <p:nvPr/>
        </p:nvSpPr>
        <p:spPr>
          <a:xfrm>
            <a:off x="990600" y="5867400"/>
            <a:ext cx="2895600" cy="646331"/>
          </a:xfrm>
          <a:prstGeom prst="rect">
            <a:avLst/>
          </a:prstGeom>
          <a:noFill/>
        </p:spPr>
        <p:txBody>
          <a:bodyPr wrap="square" rtlCol="0">
            <a:spAutoFit/>
          </a:bodyPr>
          <a:lstStyle/>
          <a:p>
            <a:pPr algn="ctr"/>
            <a:r>
              <a:rPr lang="en-US" dirty="0" smtClean="0"/>
              <a:t>The Old Parsonage, Oxford, 2008</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linds(horizont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linds(horizontal)">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normAutofit/>
          </a:bodyPr>
          <a:lstStyle/>
          <a:p>
            <a:r>
              <a:rPr lang="en-US" sz="2800" dirty="0" smtClean="0"/>
              <a:t>Albert &amp; Flora</a:t>
            </a:r>
            <a:endParaRPr lang="en-US" sz="2800" dirty="0"/>
          </a:p>
        </p:txBody>
      </p:sp>
      <p:sp>
        <p:nvSpPr>
          <p:cNvPr id="4" name="Text Placeholder 3"/>
          <p:cNvSpPr>
            <a:spLocks noGrp="1"/>
          </p:cNvSpPr>
          <p:nvPr>
            <p:ph type="body" sz="half" idx="3"/>
          </p:nvPr>
        </p:nvSpPr>
        <p:spPr/>
        <p:txBody>
          <a:bodyPr>
            <a:normAutofit/>
          </a:bodyPr>
          <a:lstStyle/>
          <a:p>
            <a:r>
              <a:rPr lang="en-US" sz="2800" dirty="0" smtClean="0"/>
              <a:t>Jack &amp; Warren</a:t>
            </a:r>
            <a:endParaRPr lang="en-US" sz="2800" dirty="0"/>
          </a:p>
        </p:txBody>
      </p:sp>
      <p:sp>
        <p:nvSpPr>
          <p:cNvPr id="5" name="Content Placeholder 4"/>
          <p:cNvSpPr>
            <a:spLocks noGrp="1"/>
          </p:cNvSpPr>
          <p:nvPr>
            <p:ph sz="quarter" idx="2"/>
          </p:nvPr>
        </p:nvSpPr>
        <p:spPr/>
        <p:txBody>
          <a:bodyPr/>
          <a:lstStyle/>
          <a:p>
            <a:endParaRPr lang="en-US" dirty="0"/>
          </a:p>
        </p:txBody>
      </p:sp>
      <p:sp>
        <p:nvSpPr>
          <p:cNvPr id="6" name="Content Placeholder 5"/>
          <p:cNvSpPr>
            <a:spLocks noGrp="1"/>
          </p:cNvSpPr>
          <p:nvPr>
            <p:ph sz="quarter" idx="4"/>
          </p:nvPr>
        </p:nvSpPr>
        <p:spPr/>
        <p:txBody>
          <a:bodyPr/>
          <a:lstStyle/>
          <a:p>
            <a:endParaRPr lang="en-US"/>
          </a:p>
        </p:txBody>
      </p:sp>
      <p:pic>
        <p:nvPicPr>
          <p:cNvPr id="65538" name="Picture 2" descr="http://cslewis.drzeus.net/multimedia/photos/friends-family/jack-warren2.jpg"/>
          <p:cNvPicPr>
            <a:picLocks noChangeAspect="1" noChangeArrowheads="1"/>
          </p:cNvPicPr>
          <p:nvPr/>
        </p:nvPicPr>
        <p:blipFill>
          <a:blip r:embed="rId2" cstate="print"/>
          <a:srcRect/>
          <a:stretch>
            <a:fillRect/>
          </a:stretch>
        </p:blipFill>
        <p:spPr bwMode="auto">
          <a:xfrm>
            <a:off x="5257800" y="1219199"/>
            <a:ext cx="3276600" cy="5371475"/>
          </a:xfrm>
          <a:prstGeom prst="rect">
            <a:avLst/>
          </a:prstGeom>
          <a:noFill/>
        </p:spPr>
      </p:pic>
      <p:pic>
        <p:nvPicPr>
          <p:cNvPr id="65540" name="Picture 4" descr="http://cslewis.drzeus.net/multimedia/photos/friends-family/albert-lewis2.jpg"/>
          <p:cNvPicPr>
            <a:picLocks noChangeAspect="1" noChangeArrowheads="1"/>
          </p:cNvPicPr>
          <p:nvPr/>
        </p:nvPicPr>
        <p:blipFill>
          <a:blip r:embed="rId3" cstate="print"/>
          <a:srcRect/>
          <a:stretch>
            <a:fillRect/>
          </a:stretch>
        </p:blipFill>
        <p:spPr bwMode="auto">
          <a:xfrm>
            <a:off x="1" y="1532108"/>
            <a:ext cx="2895600" cy="4220991"/>
          </a:xfrm>
          <a:prstGeom prst="rect">
            <a:avLst/>
          </a:prstGeom>
          <a:noFill/>
        </p:spPr>
      </p:pic>
      <p:pic>
        <p:nvPicPr>
          <p:cNvPr id="65542" name="Picture 6" descr="http://cslewis.drzeus.net/multimedia/photos/friends-family/flora-augusta_th.jpg">
            <a:hlinkClick r:id="rId4"/>
          </p:cNvPr>
          <p:cNvPicPr>
            <a:picLocks noChangeAspect="1" noChangeArrowheads="1"/>
          </p:cNvPicPr>
          <p:nvPr/>
        </p:nvPicPr>
        <p:blipFill>
          <a:blip r:embed="rId5" cstate="print"/>
          <a:srcRect/>
          <a:stretch>
            <a:fillRect/>
          </a:stretch>
        </p:blipFill>
        <p:spPr bwMode="auto">
          <a:xfrm>
            <a:off x="2124075" y="-4389438"/>
            <a:ext cx="714375" cy="714375"/>
          </a:xfrm>
          <a:prstGeom prst="rect">
            <a:avLst/>
          </a:prstGeom>
          <a:noFill/>
        </p:spPr>
      </p:pic>
      <p:pic>
        <p:nvPicPr>
          <p:cNvPr id="65544" name="Picture 8" descr="http://cslewis.drzeus.net/multimedia/photos/friends-family/flora-augusta_th.jpg">
            <a:hlinkClick r:id="rId4"/>
          </p:cNvPr>
          <p:cNvPicPr>
            <a:picLocks noChangeAspect="1" noChangeArrowheads="1"/>
          </p:cNvPicPr>
          <p:nvPr/>
        </p:nvPicPr>
        <p:blipFill>
          <a:blip r:embed="rId5" cstate="print"/>
          <a:srcRect/>
          <a:stretch>
            <a:fillRect/>
          </a:stretch>
        </p:blipFill>
        <p:spPr bwMode="auto">
          <a:xfrm>
            <a:off x="2124075" y="-4389438"/>
            <a:ext cx="714375" cy="714375"/>
          </a:xfrm>
          <a:prstGeom prst="rect">
            <a:avLst/>
          </a:prstGeom>
          <a:noFill/>
        </p:spPr>
      </p:pic>
      <p:pic>
        <p:nvPicPr>
          <p:cNvPr id="65546" name="Picture 10" descr="http://cslewis.drzeus.net/multimedia/photos/friends-family/flora-augusta.jpg"/>
          <p:cNvPicPr>
            <a:picLocks noChangeAspect="1" noChangeArrowheads="1"/>
          </p:cNvPicPr>
          <p:nvPr/>
        </p:nvPicPr>
        <p:blipFill>
          <a:blip r:embed="rId6" cstate="print"/>
          <a:srcRect/>
          <a:stretch>
            <a:fillRect/>
          </a:stretch>
        </p:blipFill>
        <p:spPr bwMode="auto">
          <a:xfrm>
            <a:off x="1676400" y="1524000"/>
            <a:ext cx="3144164" cy="426038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5540"/>
                                        </p:tgtEl>
                                        <p:attrNameLst>
                                          <p:attrName>style.visibility</p:attrName>
                                        </p:attrNameLst>
                                      </p:cBhvr>
                                      <p:to>
                                        <p:strVal val="visible"/>
                                      </p:to>
                                    </p:set>
                                    <p:anim calcmode="lin" valueType="num">
                                      <p:cBhvr>
                                        <p:cTn id="7" dur="1000" fill="hold"/>
                                        <p:tgtEl>
                                          <p:spTgt spid="65540"/>
                                        </p:tgtEl>
                                        <p:attrNameLst>
                                          <p:attrName>ppt_w</p:attrName>
                                        </p:attrNameLst>
                                      </p:cBhvr>
                                      <p:tavLst>
                                        <p:tav tm="0">
                                          <p:val>
                                            <p:strVal val="#ppt_w*0.70"/>
                                          </p:val>
                                        </p:tav>
                                        <p:tav tm="100000">
                                          <p:val>
                                            <p:strVal val="#ppt_w"/>
                                          </p:val>
                                        </p:tav>
                                      </p:tavLst>
                                    </p:anim>
                                    <p:anim calcmode="lin" valueType="num">
                                      <p:cBhvr>
                                        <p:cTn id="8" dur="1000" fill="hold"/>
                                        <p:tgtEl>
                                          <p:spTgt spid="65540"/>
                                        </p:tgtEl>
                                        <p:attrNameLst>
                                          <p:attrName>ppt_h</p:attrName>
                                        </p:attrNameLst>
                                      </p:cBhvr>
                                      <p:tavLst>
                                        <p:tav tm="0">
                                          <p:val>
                                            <p:strVal val="#ppt_h"/>
                                          </p:val>
                                        </p:tav>
                                        <p:tav tm="100000">
                                          <p:val>
                                            <p:strVal val="#ppt_h"/>
                                          </p:val>
                                        </p:tav>
                                      </p:tavLst>
                                    </p:anim>
                                    <p:animEffect transition="in" filter="fade">
                                      <p:cBhvr>
                                        <p:cTn id="9" dur="1000"/>
                                        <p:tgtEl>
                                          <p:spTgt spid="65540"/>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65546"/>
                                        </p:tgtEl>
                                        <p:attrNameLst>
                                          <p:attrName>style.visibility</p:attrName>
                                        </p:attrNameLst>
                                      </p:cBhvr>
                                      <p:to>
                                        <p:strVal val="visible"/>
                                      </p:to>
                                    </p:set>
                                    <p:anim calcmode="lin" valueType="num">
                                      <p:cBhvr>
                                        <p:cTn id="14" dur="1000" fill="hold"/>
                                        <p:tgtEl>
                                          <p:spTgt spid="65546"/>
                                        </p:tgtEl>
                                        <p:attrNameLst>
                                          <p:attrName>ppt_w</p:attrName>
                                        </p:attrNameLst>
                                      </p:cBhvr>
                                      <p:tavLst>
                                        <p:tav tm="0">
                                          <p:val>
                                            <p:strVal val="#ppt_w*0.70"/>
                                          </p:val>
                                        </p:tav>
                                        <p:tav tm="100000">
                                          <p:val>
                                            <p:strVal val="#ppt_w"/>
                                          </p:val>
                                        </p:tav>
                                      </p:tavLst>
                                    </p:anim>
                                    <p:anim calcmode="lin" valueType="num">
                                      <p:cBhvr>
                                        <p:cTn id="15" dur="1000" fill="hold"/>
                                        <p:tgtEl>
                                          <p:spTgt spid="65546"/>
                                        </p:tgtEl>
                                        <p:attrNameLst>
                                          <p:attrName>ppt_h</p:attrName>
                                        </p:attrNameLst>
                                      </p:cBhvr>
                                      <p:tavLst>
                                        <p:tav tm="0">
                                          <p:val>
                                            <p:strVal val="#ppt_h"/>
                                          </p:val>
                                        </p:tav>
                                        <p:tav tm="100000">
                                          <p:val>
                                            <p:strVal val="#ppt_h"/>
                                          </p:val>
                                        </p:tav>
                                      </p:tavLst>
                                    </p:anim>
                                    <p:animEffect transition="in" filter="fade">
                                      <p:cBhvr>
                                        <p:cTn id="16" dur="1000"/>
                                        <p:tgtEl>
                                          <p:spTgt spid="65546"/>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65538"/>
                                        </p:tgtEl>
                                        <p:attrNameLst>
                                          <p:attrName>style.visibility</p:attrName>
                                        </p:attrNameLst>
                                      </p:cBhvr>
                                      <p:to>
                                        <p:strVal val="visible"/>
                                      </p:to>
                                    </p:set>
                                    <p:anim calcmode="lin" valueType="num">
                                      <p:cBhvr>
                                        <p:cTn id="21" dur="1000" fill="hold"/>
                                        <p:tgtEl>
                                          <p:spTgt spid="65538"/>
                                        </p:tgtEl>
                                        <p:attrNameLst>
                                          <p:attrName>ppt_w</p:attrName>
                                        </p:attrNameLst>
                                      </p:cBhvr>
                                      <p:tavLst>
                                        <p:tav tm="0">
                                          <p:val>
                                            <p:strVal val="#ppt_w*0.70"/>
                                          </p:val>
                                        </p:tav>
                                        <p:tav tm="100000">
                                          <p:val>
                                            <p:strVal val="#ppt_w"/>
                                          </p:val>
                                        </p:tav>
                                      </p:tavLst>
                                    </p:anim>
                                    <p:anim calcmode="lin" valueType="num">
                                      <p:cBhvr>
                                        <p:cTn id="22" dur="1000" fill="hold"/>
                                        <p:tgtEl>
                                          <p:spTgt spid="65538"/>
                                        </p:tgtEl>
                                        <p:attrNameLst>
                                          <p:attrName>ppt_h</p:attrName>
                                        </p:attrNameLst>
                                      </p:cBhvr>
                                      <p:tavLst>
                                        <p:tav tm="0">
                                          <p:val>
                                            <p:strVal val="#ppt_h"/>
                                          </p:val>
                                        </p:tav>
                                        <p:tav tm="100000">
                                          <p:val>
                                            <p:strVal val="#ppt_h"/>
                                          </p:val>
                                        </p:tav>
                                      </p:tavLst>
                                    </p:anim>
                                    <p:animEffect transition="in" filter="fade">
                                      <p:cBhvr>
                                        <p:cTn id="23" dur="1000"/>
                                        <p:tgtEl>
                                          <p:spTgt spid="65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II. Owen Barfield’s Three </a:t>
            </a:r>
            <a:r>
              <a:rPr lang="en-US" dirty="0" err="1" smtClean="0"/>
              <a:t>Lewises</a:t>
            </a:r>
            <a:endParaRPr lang="en-US" dirty="0"/>
          </a:p>
        </p:txBody>
      </p:sp>
      <p:sp>
        <p:nvSpPr>
          <p:cNvPr id="6" name="Content Placeholder 5"/>
          <p:cNvSpPr>
            <a:spLocks noGrp="1"/>
          </p:cNvSpPr>
          <p:nvPr>
            <p:ph idx="1"/>
          </p:nvPr>
        </p:nvSpPr>
        <p:spPr/>
        <p:txBody>
          <a:bodyPr/>
          <a:lstStyle/>
          <a:p>
            <a:r>
              <a:rPr lang="en-US" dirty="0" smtClean="0"/>
              <a:t>Literary Criticism</a:t>
            </a:r>
          </a:p>
          <a:p>
            <a:r>
              <a:rPr lang="en-US" dirty="0" smtClean="0"/>
              <a:t>Poetry &amp; Imaginative Fiction</a:t>
            </a:r>
          </a:p>
          <a:p>
            <a:r>
              <a:rPr lang="en-US" dirty="0" smtClean="0"/>
              <a:t>Christian Apologetics &amp; Spiritual Autobiography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1000" fill="hold"/>
                                        <p:tgtEl>
                                          <p:spTgt spid="6">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p:cTn id="21" dur="1000" fill="hold"/>
                                        <p:tgtEl>
                                          <p:spTgt spid="6">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6">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III. An overview: 1939</a:t>
            </a:r>
            <a:endParaRPr lang="en-US" dirty="0"/>
          </a:p>
        </p:txBody>
      </p:sp>
      <p:sp>
        <p:nvSpPr>
          <p:cNvPr id="4" name="Content Placeholder 3"/>
          <p:cNvSpPr>
            <a:spLocks noGrp="1"/>
          </p:cNvSpPr>
          <p:nvPr>
            <p:ph idx="1"/>
          </p:nvPr>
        </p:nvSpPr>
        <p:spPr/>
        <p:txBody>
          <a:bodyPr>
            <a:noAutofit/>
          </a:bodyPr>
          <a:lstStyle/>
          <a:p>
            <a:pPr marL="457200" lvl="0" indent="-457200">
              <a:buFont typeface="+mj-lt"/>
              <a:buAutoNum type="arabicPeriod"/>
            </a:pPr>
            <a:r>
              <a:rPr lang="en-US" sz="1900" dirty="0" smtClean="0"/>
              <a:t>“The Dark Tower” was never published during Lewis’s lifetime, undated</a:t>
            </a:r>
          </a:p>
          <a:p>
            <a:pPr marL="457200" lvl="0" indent="-457200">
              <a:buFont typeface="+mj-lt"/>
              <a:buAutoNum type="arabicPeriod"/>
            </a:pPr>
            <a:r>
              <a:rPr lang="en-US" sz="1900" i="1" dirty="0" smtClean="0"/>
              <a:t>Rehabilitations and Other Essays</a:t>
            </a:r>
            <a:r>
              <a:rPr lang="en-US" sz="1900" dirty="0" smtClean="0"/>
              <a:t> on March 23</a:t>
            </a:r>
          </a:p>
          <a:p>
            <a:pPr marL="457200" lvl="0" indent="-457200">
              <a:buFont typeface="+mj-lt"/>
              <a:buAutoNum type="arabicPeriod"/>
            </a:pPr>
            <a:r>
              <a:rPr lang="en-US" sz="1900" dirty="0" smtClean="0"/>
              <a:t>“Christianity and Literature” read to a religious society at Oxford</a:t>
            </a:r>
          </a:p>
          <a:p>
            <a:pPr marL="457200" lvl="0" indent="-457200">
              <a:buFont typeface="+mj-lt"/>
              <a:buAutoNum type="arabicPeriod"/>
            </a:pPr>
            <a:r>
              <a:rPr lang="en-US" sz="1900" i="1" dirty="0" smtClean="0"/>
              <a:t>The Personal Heresy: A Controversy </a:t>
            </a:r>
            <a:r>
              <a:rPr lang="en-US" sz="1900" dirty="0" smtClean="0"/>
              <a:t>(with E. M. W. Tillyard) on April 27</a:t>
            </a:r>
          </a:p>
          <a:p>
            <a:pPr marL="457200" lvl="0" indent="-457200">
              <a:buFont typeface="+mj-lt"/>
              <a:buAutoNum type="arabicPeriod"/>
            </a:pPr>
            <a:r>
              <a:rPr lang="en-US" sz="1900" dirty="0" smtClean="0"/>
              <a:t>Letter “The Conditions for a Just War,” </a:t>
            </a:r>
            <a:r>
              <a:rPr lang="en-US" sz="1900" i="1" dirty="0" smtClean="0"/>
              <a:t>Theology</a:t>
            </a:r>
            <a:r>
              <a:rPr lang="en-US" sz="1900" dirty="0" smtClean="0"/>
              <a:t>, Vol. XXXVII, May </a:t>
            </a:r>
          </a:p>
          <a:p>
            <a:pPr marL="457200" lvl="0" indent="-457200">
              <a:buFont typeface="+mj-lt"/>
              <a:buAutoNum type="arabicPeriod"/>
            </a:pPr>
            <a:r>
              <a:rPr lang="en-US" sz="1900" dirty="0" smtClean="0"/>
              <a:t>Poem “To Roy Campbell,” later </a:t>
            </a:r>
            <a:r>
              <a:rPr lang="en-US" sz="1900" dirty="0" err="1" smtClean="0"/>
              <a:t>retitled</a:t>
            </a:r>
            <a:r>
              <a:rPr lang="en-US" sz="1900" dirty="0" smtClean="0"/>
              <a:t> “To the Author of ‘Flowering Rifle’,” a pro-Fascist book/poem published in 1939 in support of Franco in the Spanish Civil War. Lewis’ poem was published in </a:t>
            </a:r>
            <a:r>
              <a:rPr lang="en-US" sz="1900" i="1" dirty="0" smtClean="0"/>
              <a:t>The Cherwell</a:t>
            </a:r>
            <a:r>
              <a:rPr lang="en-US" sz="1900" dirty="0" smtClean="0"/>
              <a:t> (LVI) on May 6</a:t>
            </a:r>
          </a:p>
          <a:p>
            <a:pPr marL="457200" lvl="0" indent="-457200">
              <a:buFont typeface="+mj-lt"/>
              <a:buAutoNum type="arabicPeriod"/>
            </a:pPr>
            <a:r>
              <a:rPr lang="en-US" sz="1900" dirty="0" smtClean="0"/>
              <a:t>“The Renaissance and Shakespeare: Imaginary Influences” was delivered in Stratford on August 30</a:t>
            </a:r>
          </a:p>
          <a:p>
            <a:pPr marL="457200" lvl="0" indent="-457200">
              <a:buFont typeface="+mj-lt"/>
              <a:buAutoNum type="arabicPeriod"/>
            </a:pPr>
            <a:r>
              <a:rPr lang="en-US" sz="1900" dirty="0" smtClean="0"/>
              <a:t>“Learning in War-Time” was preached at St. Mary the Virgin Church, Oxford, on October 22</a:t>
            </a:r>
          </a:p>
          <a:p>
            <a:pPr marL="457200" lvl="0" indent="-457200">
              <a:buFont typeface="+mj-lt"/>
              <a:buAutoNum type="arabicPeriod"/>
            </a:pPr>
            <a:r>
              <a:rPr lang="en-US" sz="1900" dirty="0" smtClean="0"/>
              <a:t>“The Fifteenth-Century Heroic Line” from </a:t>
            </a:r>
            <a:r>
              <a:rPr lang="en-US" sz="1900" i="1" dirty="0" smtClean="0"/>
              <a:t>Essays and Studies</a:t>
            </a:r>
            <a:r>
              <a:rPr lang="en-US" sz="1900" dirty="0" smtClean="0"/>
              <a:t>, Vol. XXIV</a:t>
            </a:r>
          </a:p>
          <a:p>
            <a:pPr marL="457200" lvl="0" indent="-457200">
              <a:buFont typeface="+mj-lt"/>
              <a:buAutoNum type="arabicPeriod"/>
            </a:pPr>
            <a:r>
              <a:rPr lang="en-US" sz="1900" dirty="0" smtClean="0"/>
              <a:t>“High and Low Brows” read to the English Society at Oxford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III. An overview: 1940 (more coming)</a:t>
            </a:r>
            <a:endParaRPr lang="en-US" dirty="0"/>
          </a:p>
        </p:txBody>
      </p:sp>
      <p:sp>
        <p:nvSpPr>
          <p:cNvPr id="3" name="Content Placeholder 2"/>
          <p:cNvSpPr>
            <a:spLocks noGrp="1"/>
          </p:cNvSpPr>
          <p:nvPr>
            <p:ph idx="1"/>
          </p:nvPr>
        </p:nvSpPr>
        <p:spPr/>
        <p:txBody>
          <a:bodyPr>
            <a:normAutofit fontScale="85000" lnSpcReduction="20000"/>
          </a:bodyPr>
          <a:lstStyle/>
          <a:p>
            <a:pPr marL="514350" lvl="0" indent="-514350">
              <a:buFont typeface="+mj-lt"/>
              <a:buAutoNum type="arabicPeriod"/>
            </a:pPr>
            <a:r>
              <a:rPr lang="en-US" dirty="0" smtClean="0"/>
              <a:t>“Dante’s Similes” was read on February 13 to the Oxford Dante Society</a:t>
            </a:r>
          </a:p>
          <a:p>
            <a:pPr marL="514350" lvl="0" indent="-514350">
              <a:buFont typeface="+mj-lt"/>
              <a:buAutoNum type="arabicPeriod"/>
            </a:pPr>
            <a:r>
              <a:rPr lang="en-US" dirty="0" smtClean="0"/>
              <a:t>Poem “Break Sun, My Crusted Earth” by February 25</a:t>
            </a:r>
          </a:p>
          <a:p>
            <a:pPr marL="514350" lvl="0" indent="-514350">
              <a:buFont typeface="+mj-lt"/>
              <a:buAutoNum type="arabicPeriod"/>
            </a:pPr>
            <a:r>
              <a:rPr lang="en-US" dirty="0" smtClean="0"/>
              <a:t>Poem “Arise my Body” by February 25</a:t>
            </a:r>
          </a:p>
          <a:p>
            <a:pPr marL="514350" lvl="0" indent="-514350">
              <a:buFont typeface="+mj-lt"/>
              <a:buAutoNum type="arabicPeriod"/>
            </a:pPr>
            <a:r>
              <a:rPr lang="en-US" dirty="0" smtClean="0"/>
              <a:t>Poem “Essence” by February 25</a:t>
            </a:r>
          </a:p>
          <a:p>
            <a:pPr marL="514350" lvl="0" indent="-514350">
              <a:buFont typeface="+mj-lt"/>
              <a:buAutoNum type="arabicPeriod"/>
            </a:pPr>
            <a:r>
              <a:rPr lang="en-US" dirty="0" smtClean="0"/>
              <a:t>Poem “The World is Round” by February 25</a:t>
            </a:r>
          </a:p>
          <a:p>
            <a:pPr marL="514350" lvl="0" indent="-514350">
              <a:buFont typeface="+mj-lt"/>
              <a:buAutoNum type="arabicPeriod"/>
            </a:pPr>
            <a:r>
              <a:rPr lang="en-US" dirty="0" smtClean="0"/>
              <a:t>“Christianity and Culture” (March, </a:t>
            </a:r>
            <a:r>
              <a:rPr lang="en-US" i="1" dirty="0" smtClean="0"/>
              <a:t>Theology</a:t>
            </a:r>
            <a:r>
              <a:rPr lang="en-US" dirty="0" smtClean="0"/>
              <a:t>)</a:t>
            </a:r>
          </a:p>
          <a:p>
            <a:pPr marL="514350" lvl="0" indent="-514350">
              <a:buFont typeface="+mj-lt"/>
              <a:buAutoNum type="arabicPeriod"/>
            </a:pPr>
            <a:r>
              <a:rPr lang="en-US" dirty="0" smtClean="0"/>
              <a:t>“Dangers of National Repentance” in </a:t>
            </a:r>
            <a:r>
              <a:rPr lang="en-US" i="1" dirty="0" smtClean="0"/>
              <a:t>The Guardian</a:t>
            </a:r>
            <a:r>
              <a:rPr lang="en-US" dirty="0" smtClean="0"/>
              <a:t> on March 15</a:t>
            </a:r>
          </a:p>
          <a:p>
            <a:pPr marL="514350" lvl="0" indent="-514350">
              <a:buFont typeface="+mj-lt"/>
              <a:buAutoNum type="arabicPeriod"/>
            </a:pPr>
            <a:r>
              <a:rPr lang="en-US" dirty="0" smtClean="0"/>
              <a:t>“Two Ways with the Self” from </a:t>
            </a:r>
            <a:r>
              <a:rPr lang="en-US" i="1" dirty="0" smtClean="0"/>
              <a:t>The Guardian</a:t>
            </a:r>
            <a:r>
              <a:rPr lang="en-US" dirty="0" smtClean="0"/>
              <a:t> on May 3</a:t>
            </a:r>
          </a:p>
          <a:p>
            <a:pPr marL="514350" indent="-514350">
              <a:buFont typeface="+mj-lt"/>
              <a:buAutoNum type="arabicPeriod"/>
            </a:pPr>
            <a:r>
              <a:rPr lang="en-US" i="1" dirty="0" smtClean="0"/>
              <a:t>The Problem of Pain</a:t>
            </a:r>
            <a:r>
              <a:rPr lang="en-US" dirty="0" smtClean="0"/>
              <a:t> published on Oct. 14</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III. An overview: 1940 (completed)</a:t>
            </a:r>
            <a:endParaRPr lang="en-US" dirty="0"/>
          </a:p>
        </p:txBody>
      </p:sp>
      <p:sp>
        <p:nvSpPr>
          <p:cNvPr id="3" name="Content Placeholder 2"/>
          <p:cNvSpPr>
            <a:spLocks noGrp="1"/>
          </p:cNvSpPr>
          <p:nvPr>
            <p:ph idx="1"/>
          </p:nvPr>
        </p:nvSpPr>
        <p:spPr>
          <a:xfrm>
            <a:off x="304800" y="1554162"/>
            <a:ext cx="8686800" cy="4846638"/>
          </a:xfrm>
        </p:spPr>
        <p:txBody>
          <a:bodyPr>
            <a:noAutofit/>
          </a:bodyPr>
          <a:lstStyle/>
          <a:p>
            <a:pPr marL="514350" lvl="0" indent="-514350">
              <a:buFont typeface="+mj-lt"/>
              <a:buAutoNum type="arabicPeriod" startAt="10"/>
            </a:pPr>
            <a:r>
              <a:rPr lang="en-US" sz="2300" dirty="0" smtClean="0"/>
              <a:t>Letter on “Christianity and Culture” to </a:t>
            </a:r>
            <a:r>
              <a:rPr lang="en-US" sz="2300" i="1" dirty="0" smtClean="0"/>
              <a:t>Theology</a:t>
            </a:r>
            <a:r>
              <a:rPr lang="en-US" sz="2300" dirty="0" smtClean="0"/>
              <a:t>, Vol. XL, June</a:t>
            </a:r>
          </a:p>
          <a:p>
            <a:pPr marL="514350" lvl="0" indent="-514350">
              <a:buFont typeface="+mj-lt"/>
              <a:buAutoNum type="arabicPeriod" startAt="10"/>
            </a:pPr>
            <a:r>
              <a:rPr lang="en-US" sz="2300" dirty="0" smtClean="0"/>
              <a:t>“The Necessity of Chivalry” published as “Notes on the Way” in </a:t>
            </a:r>
            <a:r>
              <a:rPr lang="en-US" sz="2300" i="1" dirty="0" smtClean="0"/>
              <a:t>Time and Tide</a:t>
            </a:r>
            <a:r>
              <a:rPr lang="en-US" sz="2300" dirty="0" smtClean="0"/>
              <a:t>, Vol. XXI, on August 17</a:t>
            </a:r>
          </a:p>
          <a:p>
            <a:pPr marL="514350" lvl="0" indent="-514350">
              <a:buFont typeface="+mj-lt"/>
              <a:buAutoNum type="arabicPeriod" startAt="10"/>
            </a:pPr>
            <a:r>
              <a:rPr lang="en-US" sz="2300" dirty="0" smtClean="0"/>
              <a:t>Letter “The Conflict in Anglican Theology,” </a:t>
            </a:r>
            <a:r>
              <a:rPr lang="en-US" sz="2300" i="1" dirty="0" smtClean="0"/>
              <a:t>Theology</a:t>
            </a:r>
            <a:r>
              <a:rPr lang="en-US" sz="2300" dirty="0" smtClean="0"/>
              <a:t>, Vol. LXI, November </a:t>
            </a:r>
          </a:p>
          <a:p>
            <a:pPr marL="514350" lvl="0" indent="-514350">
              <a:buFont typeface="+mj-lt"/>
              <a:buAutoNum type="arabicPeriod" startAt="10"/>
            </a:pPr>
            <a:r>
              <a:rPr lang="en-US" sz="2300" dirty="0" smtClean="0"/>
              <a:t>“Peace Proposals for Brother Every and </a:t>
            </a:r>
            <a:r>
              <a:rPr lang="en-US" sz="2300" dirty="0" err="1" smtClean="0"/>
              <a:t>Mr</a:t>
            </a:r>
            <a:r>
              <a:rPr lang="en-US" sz="2300" dirty="0" smtClean="0"/>
              <a:t> </a:t>
            </a:r>
            <a:r>
              <a:rPr lang="en-US" sz="2300" dirty="0" err="1" smtClean="0"/>
              <a:t>Bethell</a:t>
            </a:r>
            <a:r>
              <a:rPr lang="en-US" sz="2300" dirty="0" smtClean="0"/>
              <a:t>,” </a:t>
            </a:r>
            <a:r>
              <a:rPr lang="en-US" sz="2300" i="1" dirty="0" smtClean="0"/>
              <a:t>Theology</a:t>
            </a:r>
            <a:r>
              <a:rPr lang="en-US" sz="2300" dirty="0" smtClean="0"/>
              <a:t>, Vol. XLI, December</a:t>
            </a:r>
          </a:p>
          <a:p>
            <a:pPr marL="514350" lvl="0" indent="-514350">
              <a:buFont typeface="+mj-lt"/>
              <a:buAutoNum type="arabicPeriod" startAt="10"/>
            </a:pPr>
            <a:r>
              <a:rPr lang="en-US" sz="2300" dirty="0" smtClean="0"/>
              <a:t>“Tasso” was probably written during this decade, based on the nature of the handwriting, although the exact date is not known.</a:t>
            </a:r>
          </a:p>
          <a:p>
            <a:pPr marL="514350" lvl="0" indent="-514350">
              <a:buFont typeface="+mj-lt"/>
              <a:buAutoNum type="arabicPeriod" startAt="10"/>
            </a:pPr>
            <a:r>
              <a:rPr lang="en-US" sz="2300" dirty="0" smtClean="0"/>
              <a:t>Poem “Hermione in the House of Paulina” in </a:t>
            </a:r>
            <a:r>
              <a:rPr lang="en-US" sz="2300" i="1" dirty="0" smtClean="0"/>
              <a:t>Augury: An Oxford Miscellany of Verse and Prose</a:t>
            </a:r>
            <a:endParaRPr lang="en-US" sz="2300" dirty="0" smtClean="0"/>
          </a:p>
          <a:p>
            <a:pPr marL="514350" lvl="0" indent="-514350">
              <a:buFont typeface="+mj-lt"/>
              <a:buAutoNum type="arabicPeriod" startAt="10"/>
            </a:pPr>
            <a:r>
              <a:rPr lang="en-US" sz="2300" dirty="0" smtClean="0"/>
              <a:t>“Why I Am Not a Pacifist,” delivered to a pacifist society in Oxford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III. An overview: 1941</a:t>
            </a:r>
            <a:endParaRPr lang="en-US" dirty="0"/>
          </a:p>
        </p:txBody>
      </p:sp>
      <p:sp>
        <p:nvSpPr>
          <p:cNvPr id="3" name="Content Placeholder 2"/>
          <p:cNvSpPr>
            <a:spLocks noGrp="1"/>
          </p:cNvSpPr>
          <p:nvPr>
            <p:ph idx="1"/>
          </p:nvPr>
        </p:nvSpPr>
        <p:spPr>
          <a:xfrm>
            <a:off x="152400" y="1295400"/>
            <a:ext cx="8839200" cy="4784725"/>
          </a:xfrm>
        </p:spPr>
        <p:txBody>
          <a:bodyPr>
            <a:noAutofit/>
          </a:bodyPr>
          <a:lstStyle/>
          <a:p>
            <a:pPr marL="514350" lvl="0" indent="-514350">
              <a:buFont typeface="+mj-lt"/>
              <a:buAutoNum type="arabicPeriod"/>
            </a:pPr>
            <a:r>
              <a:rPr lang="en-US" sz="2000" dirty="0" smtClean="0"/>
              <a:t>“Meditation on the Third Commandment” from </a:t>
            </a:r>
            <a:r>
              <a:rPr lang="en-US" sz="2000" i="1" dirty="0" smtClean="0"/>
              <a:t>The Guardian</a:t>
            </a:r>
            <a:r>
              <a:rPr lang="en-US" sz="2000" dirty="0" smtClean="0"/>
              <a:t> on January 10</a:t>
            </a:r>
          </a:p>
          <a:p>
            <a:pPr marL="514350" lvl="0" indent="-514350">
              <a:buFont typeface="+mj-lt"/>
              <a:buAutoNum type="arabicPeriod"/>
            </a:pPr>
            <a:r>
              <a:rPr lang="en-US" sz="2000" dirty="0" smtClean="0"/>
              <a:t>“Evil and God” in </a:t>
            </a:r>
            <a:r>
              <a:rPr lang="en-US" sz="2000" i="1" dirty="0" smtClean="0"/>
              <a:t>The Spectator</a:t>
            </a:r>
            <a:r>
              <a:rPr lang="en-US" sz="2000" dirty="0" smtClean="0"/>
              <a:t>, Vol. CLXVI, on February 7 </a:t>
            </a:r>
          </a:p>
          <a:p>
            <a:pPr marL="514350" lvl="0" indent="-514350">
              <a:buFont typeface="+mj-lt"/>
              <a:buAutoNum type="arabicPeriod"/>
            </a:pPr>
            <a:r>
              <a:rPr lang="en-US" sz="2000" dirty="0" smtClean="0"/>
              <a:t>“‘</a:t>
            </a:r>
            <a:r>
              <a:rPr lang="en-US" sz="2000" dirty="0" err="1" smtClean="0"/>
              <a:t>Bulverism</a:t>
            </a:r>
            <a:r>
              <a:rPr lang="en-US" sz="2000" dirty="0" smtClean="0"/>
              <a:t>’” in </a:t>
            </a:r>
            <a:r>
              <a:rPr lang="en-US" sz="2000" i="1" dirty="0" smtClean="0"/>
              <a:t>Time and Tide</a:t>
            </a:r>
            <a:r>
              <a:rPr lang="en-US" sz="2000" dirty="0" smtClean="0"/>
              <a:t>, Vol. XXII, on March 29 </a:t>
            </a:r>
          </a:p>
          <a:p>
            <a:pPr marL="514350" lvl="0" indent="-514350">
              <a:buFont typeface="+mj-lt"/>
              <a:buAutoNum type="arabicPeriod"/>
            </a:pPr>
            <a:r>
              <a:rPr lang="en-US" sz="2000" dirty="0" smtClean="0"/>
              <a:t>“Psychoanalysis and Literary Criticism” was published in </a:t>
            </a:r>
            <a:r>
              <a:rPr lang="en-US" sz="2000" i="1" dirty="0" smtClean="0"/>
              <a:t>Essays and Studies</a:t>
            </a:r>
            <a:r>
              <a:rPr lang="en-US" sz="2000" dirty="0" smtClean="0"/>
              <a:t>, Vol. XXVII (1941, probably June)</a:t>
            </a:r>
          </a:p>
          <a:p>
            <a:pPr marL="514350" lvl="0" indent="-514350">
              <a:buFont typeface="+mj-lt"/>
              <a:buAutoNum type="arabicPeriod"/>
            </a:pPr>
            <a:r>
              <a:rPr lang="en-US" sz="2000" dirty="0" smtClean="0"/>
              <a:t>“The Weight of Glory” was preached in St. Mary the Virgin Church, Oxford, on June 8</a:t>
            </a:r>
          </a:p>
          <a:p>
            <a:pPr marL="514350" lvl="0" indent="-514350">
              <a:buFont typeface="+mj-lt"/>
              <a:buAutoNum type="arabicPeriod"/>
            </a:pPr>
            <a:r>
              <a:rPr lang="en-US" sz="2000" i="1" dirty="0" smtClean="0"/>
              <a:t>Broadcast Talks</a:t>
            </a:r>
            <a:r>
              <a:rPr lang="en-US" sz="2000" dirty="0" smtClean="0"/>
              <a:t> (‘Right and Wrong: A Clue to the Meaning of the Universe’ and ‘What Christians Believe’, August 6, 13, 20, and 27, and Sept. 3)</a:t>
            </a:r>
          </a:p>
          <a:p>
            <a:pPr marL="514350" lvl="0" indent="-514350">
              <a:buFont typeface="+mj-lt"/>
              <a:buAutoNum type="arabicPeriod"/>
            </a:pPr>
            <a:r>
              <a:rPr lang="en-US" sz="2000" dirty="0" smtClean="0"/>
              <a:t>“Religion: Reality or Substitute” appeared in </a:t>
            </a:r>
            <a:r>
              <a:rPr lang="en-US" sz="2000" i="1" dirty="0" smtClean="0"/>
              <a:t>World Dominion</a:t>
            </a:r>
            <a:r>
              <a:rPr lang="en-US" sz="2000" dirty="0" smtClean="0"/>
              <a:t> (September-October)</a:t>
            </a:r>
          </a:p>
          <a:p>
            <a:pPr marL="514350" lvl="0" indent="-514350">
              <a:buFont typeface="+mj-lt"/>
              <a:buAutoNum type="arabicPeriod"/>
            </a:pPr>
            <a:r>
              <a:rPr lang="en-US" sz="2000" i="1" dirty="0" smtClean="0"/>
              <a:t>A Preface to ‘Paradise Lost’,</a:t>
            </a:r>
            <a:r>
              <a:rPr lang="en-US" sz="2000" dirty="0" smtClean="0"/>
              <a:t> the Ballard Matthews Lectures delivered at University College, North Wales, Dec. 1, 2, and 3</a:t>
            </a:r>
          </a:p>
          <a:p>
            <a:pPr marL="514350" indent="-514350">
              <a:buFont typeface="+mj-lt"/>
              <a:buAutoNum type="arabicPeriod"/>
            </a:pPr>
            <a:r>
              <a:rPr lang="en-US" sz="2000" dirty="0" smtClean="0"/>
              <a:t>“On Reading The </a:t>
            </a:r>
            <a:r>
              <a:rPr lang="en-US" sz="2000" dirty="0" err="1" smtClean="0"/>
              <a:t>Fairie</a:t>
            </a:r>
            <a:r>
              <a:rPr lang="en-US" sz="2000" dirty="0" smtClean="0"/>
              <a:t> Queene” first appeared under</a:t>
            </a:r>
            <a:r>
              <a:rPr lang="en-US" sz="2000" i="1" dirty="0" smtClean="0"/>
              <a:t> </a:t>
            </a:r>
            <a:r>
              <a:rPr lang="en-US" sz="2000" dirty="0" smtClean="0"/>
              <a:t>the title “Edmund Spenser”</a:t>
            </a:r>
            <a:endParaRPr lang="en-US" sz="20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3179</TotalTime>
  <Words>3827</Words>
  <Application>Microsoft Office PowerPoint</Application>
  <PresentationFormat>On-screen Show (4:3)</PresentationFormat>
  <Paragraphs>209</Paragraphs>
  <Slides>38</Slides>
  <Notes>11</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Trek</vt:lpstr>
      <vt:lpstr>The war writings of c. s. lewis</vt:lpstr>
      <vt:lpstr>Workshop description</vt:lpstr>
      <vt:lpstr>I. An introduction</vt:lpstr>
      <vt:lpstr>Slide 4</vt:lpstr>
      <vt:lpstr>II. Owen Barfield’s Three Lewises</vt:lpstr>
      <vt:lpstr>III. An overview: 1939</vt:lpstr>
      <vt:lpstr>III. An overview: 1940 (more coming)</vt:lpstr>
      <vt:lpstr>III. An overview: 1940 (completed)</vt:lpstr>
      <vt:lpstr>III. An overview: 1941</vt:lpstr>
      <vt:lpstr>III. An overview: 1942</vt:lpstr>
      <vt:lpstr>III. An overview: 1943</vt:lpstr>
      <vt:lpstr>III. An overview: 1944 (more coming)</vt:lpstr>
      <vt:lpstr>III. An overview: 1944 (completed)</vt:lpstr>
      <vt:lpstr>III. An overview: 1945 (more coming)</vt:lpstr>
      <vt:lpstr>III. An overview: 1945 (more coming)</vt:lpstr>
      <vt:lpstr>III. An overview: 1945 (completed)</vt:lpstr>
      <vt:lpstr>!</vt:lpstr>
      <vt:lpstr>iV. Inspiration &amp; encouragement</vt:lpstr>
      <vt:lpstr>Slide 19</vt:lpstr>
      <vt:lpstr>V. Major works during the war</vt:lpstr>
      <vt:lpstr>V. Major works during the war</vt:lpstr>
      <vt:lpstr>Slide 22</vt:lpstr>
      <vt:lpstr>VI. The inklings</vt:lpstr>
      <vt:lpstr>“past watchful dragons”</vt:lpstr>
      <vt:lpstr>VIi. Writings in World war ii</vt:lpstr>
      <vt:lpstr>Words from the Battlefield</vt:lpstr>
      <vt:lpstr>Book Ii, chapter 2, The Invasion</vt:lpstr>
      <vt:lpstr>Objective Value</vt:lpstr>
      <vt:lpstr>September 8, 1947 cover of Time magazine</vt:lpstr>
      <vt:lpstr>From Letter 1: reason vs. jargon</vt:lpstr>
      <vt:lpstr>From Letter 1: reason vs. jargon</vt:lpstr>
      <vt:lpstr>From Letter 1: reason vs. jargon</vt:lpstr>
      <vt:lpstr>from letter 12: The gradual slope</vt:lpstr>
      <vt:lpstr>Letter 12 (cont’d)</vt:lpstr>
      <vt:lpstr>Letter 5: worldliness</vt:lpstr>
      <vt:lpstr>Letter 28: worldliness</vt:lpstr>
      <vt:lpstr>Letter 28 (cont’d)</vt:lpstr>
      <vt:lpstr>PS: Walter Hooper, Hon.D.</vt:lpstr>
    </vt:vector>
  </TitlesOfParts>
  <Company>Concordia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Life of c. s. lewis</dc:title>
  <dc:creator>Joel D. Heck</dc:creator>
  <cp:lastModifiedBy>Joel Heck</cp:lastModifiedBy>
  <cp:revision>348</cp:revision>
  <dcterms:created xsi:type="dcterms:W3CDTF">2008-09-24T17:44:25Z</dcterms:created>
  <dcterms:modified xsi:type="dcterms:W3CDTF">2011-02-06T22:56:35Z</dcterms:modified>
</cp:coreProperties>
</file>