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58" r:id="rId4"/>
    <p:sldId id="277" r:id="rId5"/>
    <p:sldId id="278" r:id="rId6"/>
    <p:sldId id="293" r:id="rId7"/>
    <p:sldId id="279" r:id="rId8"/>
    <p:sldId id="280" r:id="rId9"/>
    <p:sldId id="260" r:id="rId10"/>
    <p:sldId id="296" r:id="rId11"/>
    <p:sldId id="259" r:id="rId12"/>
    <p:sldId id="298" r:id="rId13"/>
    <p:sldId id="294" r:id="rId14"/>
    <p:sldId id="291" r:id="rId15"/>
    <p:sldId id="261" r:id="rId16"/>
    <p:sldId id="274" r:id="rId17"/>
    <p:sldId id="262" r:id="rId18"/>
    <p:sldId id="299" r:id="rId19"/>
    <p:sldId id="281" r:id="rId20"/>
    <p:sldId id="287" r:id="rId21"/>
    <p:sldId id="263" r:id="rId22"/>
    <p:sldId id="300" r:id="rId23"/>
    <p:sldId id="264" r:id="rId24"/>
    <p:sldId id="292" r:id="rId25"/>
    <p:sldId id="270" r:id="rId26"/>
    <p:sldId id="271" r:id="rId27"/>
    <p:sldId id="272" r:id="rId28"/>
    <p:sldId id="273" r:id="rId29"/>
    <p:sldId id="269" r:id="rId30"/>
    <p:sldId id="283" r:id="rId31"/>
    <p:sldId id="275" r:id="rId32"/>
    <p:sldId id="284" r:id="rId33"/>
    <p:sldId id="288" r:id="rId34"/>
    <p:sldId id="289" r:id="rId35"/>
    <p:sldId id="282" r:id="rId36"/>
    <p:sldId id="295" r:id="rId37"/>
    <p:sldId id="297" r:id="rId38"/>
    <p:sldId id="290" r:id="rId3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17"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773"/>
          </a:xfrm>
          <a:prstGeom prst="rect">
            <a:avLst/>
          </a:prstGeom>
        </p:spPr>
        <p:txBody>
          <a:bodyPr vert="horz" lIns="92610" tIns="46305" rIns="92610" bIns="46305" rtlCol="0"/>
          <a:lstStyle>
            <a:lvl1pPr algn="r">
              <a:defRPr sz="1200"/>
            </a:lvl1pPr>
          </a:lstStyle>
          <a:p>
            <a:fld id="{9A835929-6776-4A45-806D-7FA2D06A6C20}" type="datetimeFigureOut">
              <a:rPr lang="en-US" smtClean="0"/>
              <a:pPr/>
              <a:t>9/9/2017</a:t>
            </a:fld>
            <a:endParaRPr lang="en-US"/>
          </a:p>
        </p:txBody>
      </p:sp>
      <p:sp>
        <p:nvSpPr>
          <p:cNvPr id="4" name="Footer Placeholder 3"/>
          <p:cNvSpPr>
            <a:spLocks noGrp="1"/>
          </p:cNvSpPr>
          <p:nvPr>
            <p:ph type="ftr" sz="quarter" idx="2"/>
          </p:nvPr>
        </p:nvSpPr>
        <p:spPr>
          <a:xfrm>
            <a:off x="0" y="8841738"/>
            <a:ext cx="3056414" cy="465773"/>
          </a:xfrm>
          <a:prstGeom prst="rect">
            <a:avLst/>
          </a:prstGeom>
        </p:spPr>
        <p:txBody>
          <a:bodyPr vert="horz" lIns="92610" tIns="46305" rIns="92610" bIns="46305"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1738"/>
            <a:ext cx="3056414" cy="465773"/>
          </a:xfrm>
          <a:prstGeom prst="rect">
            <a:avLst/>
          </a:prstGeom>
        </p:spPr>
        <p:txBody>
          <a:bodyPr vert="horz" lIns="92610" tIns="46305" rIns="92610" bIns="46305" rtlCol="0" anchor="b"/>
          <a:lstStyle>
            <a:lvl1pPr algn="r">
              <a:defRPr sz="1200"/>
            </a:lvl1pPr>
          </a:lstStyle>
          <a:p>
            <a:fld id="{0039C49A-7928-4AD1-98BB-C2DF95CE5320}" type="slidenum">
              <a:rPr lang="en-US" smtClean="0"/>
              <a:pPr/>
              <a:t>‹#›</a:t>
            </a:fld>
            <a:endParaRPr lang="en-US"/>
          </a:p>
        </p:txBody>
      </p:sp>
    </p:spTree>
    <p:extLst>
      <p:ext uri="{BB962C8B-B14F-4D97-AF65-F5344CB8AC3E}">
        <p14:creationId xmlns:p14="http://schemas.microsoft.com/office/powerpoint/2010/main" val="107741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773"/>
          </a:xfrm>
          <a:prstGeom prst="rect">
            <a:avLst/>
          </a:prstGeom>
        </p:spPr>
        <p:txBody>
          <a:bodyPr vert="horz" lIns="92610" tIns="46305" rIns="92610" bIns="46305" rtlCol="0"/>
          <a:lstStyle>
            <a:lvl1pPr algn="l">
              <a:defRPr sz="1200"/>
            </a:lvl1pPr>
          </a:lstStyle>
          <a:p>
            <a:endParaRPr lang="en-US"/>
          </a:p>
        </p:txBody>
      </p:sp>
      <p:sp>
        <p:nvSpPr>
          <p:cNvPr id="3" name="Date Placeholder 2"/>
          <p:cNvSpPr>
            <a:spLocks noGrp="1"/>
          </p:cNvSpPr>
          <p:nvPr>
            <p:ph type="dt" idx="1"/>
          </p:nvPr>
        </p:nvSpPr>
        <p:spPr>
          <a:xfrm>
            <a:off x="3995217" y="0"/>
            <a:ext cx="3056414" cy="465773"/>
          </a:xfrm>
          <a:prstGeom prst="rect">
            <a:avLst/>
          </a:prstGeom>
        </p:spPr>
        <p:txBody>
          <a:bodyPr vert="horz" lIns="92610" tIns="46305" rIns="92610" bIns="46305" rtlCol="0"/>
          <a:lstStyle>
            <a:lvl1pPr algn="r">
              <a:defRPr sz="1200"/>
            </a:lvl1pPr>
          </a:lstStyle>
          <a:p>
            <a:fld id="{FCD6B419-AEE2-4E35-8FFB-33EF29306FFF}" type="datetimeFigureOut">
              <a:rPr lang="en-US" smtClean="0"/>
              <a:pPr/>
              <a:t>9/9/2017</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2610" tIns="46305" rIns="92610" bIns="46305" rtlCol="0" anchor="ctr"/>
          <a:lstStyle/>
          <a:p>
            <a:endParaRPr lang="en-US"/>
          </a:p>
        </p:txBody>
      </p:sp>
      <p:sp>
        <p:nvSpPr>
          <p:cNvPr id="5" name="Notes Placeholder 4"/>
          <p:cNvSpPr>
            <a:spLocks noGrp="1"/>
          </p:cNvSpPr>
          <p:nvPr>
            <p:ph type="body" sz="quarter" idx="3"/>
          </p:nvPr>
        </p:nvSpPr>
        <p:spPr>
          <a:xfrm>
            <a:off x="705327" y="4422459"/>
            <a:ext cx="5642610" cy="4188778"/>
          </a:xfrm>
          <a:prstGeom prst="rect">
            <a:avLst/>
          </a:prstGeom>
        </p:spPr>
        <p:txBody>
          <a:bodyPr vert="horz" lIns="92610" tIns="46305" rIns="92610" bIns="463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56414" cy="465773"/>
          </a:xfrm>
          <a:prstGeom prst="rect">
            <a:avLst/>
          </a:prstGeom>
        </p:spPr>
        <p:txBody>
          <a:bodyPr vert="horz" lIns="92610" tIns="46305" rIns="92610" bIns="46305"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1738"/>
            <a:ext cx="3056414" cy="465773"/>
          </a:xfrm>
          <a:prstGeom prst="rect">
            <a:avLst/>
          </a:prstGeom>
        </p:spPr>
        <p:txBody>
          <a:bodyPr vert="horz" lIns="92610" tIns="46305" rIns="92610" bIns="46305" rtlCol="0" anchor="b"/>
          <a:lstStyle>
            <a:lvl1pPr algn="r">
              <a:defRPr sz="1200"/>
            </a:lvl1pPr>
          </a:lstStyle>
          <a:p>
            <a:fld id="{24652182-D710-43BD-9559-897F552D6356}" type="slidenum">
              <a:rPr lang="en-US" smtClean="0"/>
              <a:pPr/>
              <a:t>‹#›</a:t>
            </a:fld>
            <a:endParaRPr lang="en-US"/>
          </a:p>
        </p:txBody>
      </p:sp>
    </p:spTree>
    <p:extLst>
      <p:ext uri="{BB962C8B-B14F-4D97-AF65-F5344CB8AC3E}">
        <p14:creationId xmlns:p14="http://schemas.microsoft.com/office/powerpoint/2010/main" val="137687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1</a:t>
            </a:fld>
            <a:endParaRPr lang="en-US"/>
          </a:p>
        </p:txBody>
      </p:sp>
    </p:spTree>
    <p:extLst>
      <p:ext uri="{BB962C8B-B14F-4D97-AF65-F5344CB8AC3E}">
        <p14:creationId xmlns:p14="http://schemas.microsoft.com/office/powerpoint/2010/main" val="90017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1956 the review of </a:t>
            </a:r>
            <a:r>
              <a:rPr lang="en-US" sz="1200" i="1" kern="1200" dirty="0">
                <a:solidFill>
                  <a:schemeClr val="tx1"/>
                </a:solidFill>
                <a:effectLst/>
                <a:latin typeface="+mn-lt"/>
                <a:ea typeface="+mn-ea"/>
                <a:cs typeface="+mn-cs"/>
              </a:rPr>
              <a:t>The Last Battle </a:t>
            </a:r>
            <a:r>
              <a:rPr lang="en-US" sz="1200" kern="1200" dirty="0">
                <a:solidFill>
                  <a:schemeClr val="tx1"/>
                </a:solidFill>
                <a:effectLst/>
                <a:latin typeface="+mn-lt"/>
                <a:ea typeface="+mn-ea"/>
                <a:cs typeface="+mn-cs"/>
              </a:rPr>
              <a:t>in the Children’s Books Section of the </a:t>
            </a:r>
            <a:r>
              <a:rPr lang="en-US" sz="1200" i="1" kern="1200" dirty="0">
                <a:solidFill>
                  <a:schemeClr val="tx1"/>
                </a:solidFill>
                <a:effectLst/>
                <a:latin typeface="+mn-lt"/>
                <a:ea typeface="+mn-ea"/>
                <a:cs typeface="+mn-cs"/>
              </a:rPr>
              <a:t>Times Literary Supplement</a:t>
            </a:r>
            <a:r>
              <a:rPr lang="en-US" sz="1200" kern="1200" dirty="0">
                <a:solidFill>
                  <a:schemeClr val="tx1"/>
                </a:solidFill>
                <a:effectLst/>
                <a:latin typeface="+mn-lt"/>
                <a:ea typeface="+mn-ea"/>
                <a:cs typeface="+mn-cs"/>
              </a:rPr>
              <a:t> for 11 May included the entire Narnian ‘saga’ among the ‘greatest children’s books’” (Colin </a:t>
            </a:r>
            <a:r>
              <a:rPr lang="en-US" sz="1200" kern="1200" dirty="0" err="1">
                <a:solidFill>
                  <a:schemeClr val="tx1"/>
                </a:solidFill>
                <a:effectLst/>
                <a:latin typeface="+mn-lt"/>
                <a:ea typeface="+mn-ea"/>
                <a:cs typeface="+mn-cs"/>
              </a:rPr>
              <a:t>Manlove</a:t>
            </a:r>
            <a:r>
              <a:rPr lang="en-US" sz="1200" kern="1200" dirty="0">
                <a:solidFill>
                  <a:schemeClr val="tx1"/>
                </a:solidFill>
                <a:effectLst/>
                <a:latin typeface="+mn-lt"/>
                <a:ea typeface="+mn-ea"/>
                <a:cs typeface="+mn-cs"/>
              </a:rPr>
              <a:t>, 13).</a:t>
            </a:r>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21</a:t>
            </a:fld>
            <a:endParaRPr lang="en-US"/>
          </a:p>
        </p:txBody>
      </p:sp>
    </p:spTree>
    <p:extLst>
      <p:ext uri="{BB962C8B-B14F-4D97-AF65-F5344CB8AC3E}">
        <p14:creationId xmlns:p14="http://schemas.microsoft.com/office/powerpoint/2010/main" val="262444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1956 the review of </a:t>
            </a:r>
            <a:r>
              <a:rPr lang="en-US" sz="1200" i="1" kern="1200" dirty="0">
                <a:solidFill>
                  <a:schemeClr val="tx1"/>
                </a:solidFill>
                <a:effectLst/>
                <a:latin typeface="+mn-lt"/>
                <a:ea typeface="+mn-ea"/>
                <a:cs typeface="+mn-cs"/>
              </a:rPr>
              <a:t>The Last Battle </a:t>
            </a:r>
            <a:r>
              <a:rPr lang="en-US" sz="1200" kern="1200" dirty="0">
                <a:solidFill>
                  <a:schemeClr val="tx1"/>
                </a:solidFill>
                <a:effectLst/>
                <a:latin typeface="+mn-lt"/>
                <a:ea typeface="+mn-ea"/>
                <a:cs typeface="+mn-cs"/>
              </a:rPr>
              <a:t>in the Children’s Books Section of the </a:t>
            </a:r>
            <a:r>
              <a:rPr lang="en-US" sz="1200" i="1" kern="1200" dirty="0">
                <a:solidFill>
                  <a:schemeClr val="tx1"/>
                </a:solidFill>
                <a:effectLst/>
                <a:latin typeface="+mn-lt"/>
                <a:ea typeface="+mn-ea"/>
                <a:cs typeface="+mn-cs"/>
              </a:rPr>
              <a:t>Times Literary Supplement</a:t>
            </a:r>
            <a:r>
              <a:rPr lang="en-US" sz="1200" kern="1200" dirty="0">
                <a:solidFill>
                  <a:schemeClr val="tx1"/>
                </a:solidFill>
                <a:effectLst/>
                <a:latin typeface="+mn-lt"/>
                <a:ea typeface="+mn-ea"/>
                <a:cs typeface="+mn-cs"/>
              </a:rPr>
              <a:t> for 11 May included the entire Narnian ‘saga’ among the ‘greatest children’s books’” (Colin </a:t>
            </a:r>
            <a:r>
              <a:rPr lang="en-US" sz="1200" kern="1200" dirty="0" err="1">
                <a:solidFill>
                  <a:schemeClr val="tx1"/>
                </a:solidFill>
                <a:effectLst/>
                <a:latin typeface="+mn-lt"/>
                <a:ea typeface="+mn-ea"/>
                <a:cs typeface="+mn-cs"/>
              </a:rPr>
              <a:t>Manlove</a:t>
            </a:r>
            <a:r>
              <a:rPr lang="en-US" sz="1200" kern="1200" dirty="0">
                <a:solidFill>
                  <a:schemeClr val="tx1"/>
                </a:solidFill>
                <a:effectLst/>
                <a:latin typeface="+mn-lt"/>
                <a:ea typeface="+mn-ea"/>
                <a:cs typeface="+mn-cs"/>
              </a:rPr>
              <a:t>, 13).</a:t>
            </a:r>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22</a:t>
            </a:fld>
            <a:endParaRPr lang="en-US"/>
          </a:p>
        </p:txBody>
      </p:sp>
    </p:spTree>
    <p:extLst>
      <p:ext uri="{BB962C8B-B14F-4D97-AF65-F5344CB8AC3E}">
        <p14:creationId xmlns:p14="http://schemas.microsoft.com/office/powerpoint/2010/main" val="340310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Reepicheep</a:t>
            </a:r>
          </a:p>
        </p:txBody>
      </p:sp>
      <p:sp>
        <p:nvSpPr>
          <p:cNvPr id="4" name="Slide Number Placeholder 3"/>
          <p:cNvSpPr>
            <a:spLocks noGrp="1"/>
          </p:cNvSpPr>
          <p:nvPr>
            <p:ph type="sldNum" sz="quarter" idx="10"/>
          </p:nvPr>
        </p:nvSpPr>
        <p:spPr/>
        <p:txBody>
          <a:bodyPr/>
          <a:lstStyle/>
          <a:p>
            <a:fld id="{24652182-D710-43BD-9559-897F552D6356}" type="slidenum">
              <a:rPr lang="en-US" smtClean="0"/>
              <a:pPr/>
              <a:t>38</a:t>
            </a:fld>
            <a:endParaRPr lang="en-US"/>
          </a:p>
        </p:txBody>
      </p:sp>
    </p:spTree>
    <p:extLst>
      <p:ext uri="{BB962C8B-B14F-4D97-AF65-F5344CB8AC3E}">
        <p14:creationId xmlns:p14="http://schemas.microsoft.com/office/powerpoint/2010/main" val="116762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Trafalgar Square, London. Aslan, England, and Winston Churchill.</a:t>
            </a:r>
          </a:p>
        </p:txBody>
      </p:sp>
      <p:sp>
        <p:nvSpPr>
          <p:cNvPr id="4" name="Slide Number Placeholder 3"/>
          <p:cNvSpPr>
            <a:spLocks noGrp="1"/>
          </p:cNvSpPr>
          <p:nvPr>
            <p:ph type="sldNum" sz="quarter" idx="10"/>
          </p:nvPr>
        </p:nvSpPr>
        <p:spPr/>
        <p:txBody>
          <a:bodyPr/>
          <a:lstStyle/>
          <a:p>
            <a:fld id="{24652182-D710-43BD-9559-897F552D6356}" type="slidenum">
              <a:rPr lang="en-US" smtClean="0"/>
              <a:pPr/>
              <a:t>2</a:t>
            </a:fld>
            <a:endParaRPr lang="en-US"/>
          </a:p>
        </p:txBody>
      </p:sp>
    </p:spTree>
    <p:extLst>
      <p:ext uri="{BB962C8B-B14F-4D97-AF65-F5344CB8AC3E}">
        <p14:creationId xmlns:p14="http://schemas.microsoft.com/office/powerpoint/2010/main" val="169735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Aslan “pulled the six other Narnian stories in after Him.” (“It All Began with a Picture,” </a:t>
            </a:r>
            <a:r>
              <a:rPr lang="en-US" i="1" dirty="0"/>
              <a:t>Of Other Worlds: Essays and Stories</a:t>
            </a:r>
            <a:r>
              <a:rPr lang="en-US" dirty="0"/>
              <a:t>, 42.)</a:t>
            </a:r>
          </a:p>
        </p:txBody>
      </p:sp>
      <p:sp>
        <p:nvSpPr>
          <p:cNvPr id="4" name="Slide Number Placeholder 3"/>
          <p:cNvSpPr>
            <a:spLocks noGrp="1"/>
          </p:cNvSpPr>
          <p:nvPr>
            <p:ph type="sldNum" sz="quarter" idx="10"/>
          </p:nvPr>
        </p:nvSpPr>
        <p:spPr/>
        <p:txBody>
          <a:bodyPr/>
          <a:lstStyle/>
          <a:p>
            <a:fld id="{24652182-D710-43BD-9559-897F552D6356}" type="slidenum">
              <a:rPr lang="en-US" smtClean="0"/>
              <a:pPr/>
              <a:t>7</a:t>
            </a:fld>
            <a:endParaRPr lang="en-US"/>
          </a:p>
        </p:txBody>
      </p:sp>
    </p:spTree>
    <p:extLst>
      <p:ext uri="{BB962C8B-B14F-4D97-AF65-F5344CB8AC3E}">
        <p14:creationId xmlns:p14="http://schemas.microsoft.com/office/powerpoint/2010/main" val="88256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10</a:t>
            </a:fld>
            <a:endParaRPr lang="en-US"/>
          </a:p>
        </p:txBody>
      </p:sp>
    </p:spTree>
    <p:extLst>
      <p:ext uri="{BB962C8B-B14F-4D97-AF65-F5344CB8AC3E}">
        <p14:creationId xmlns:p14="http://schemas.microsoft.com/office/powerpoint/2010/main" val="163451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“sofa” and “divan” come from the Turkish, sofa when</a:t>
            </a:r>
            <a:r>
              <a:rPr lang="en-US" baseline="0" dirty="0"/>
              <a:t> no conference is taking place and divan when there is. “Tingle” means “star” in Old English, and Lucy’s fingers tingle when she is searching </a:t>
            </a:r>
            <a:r>
              <a:rPr lang="en-US" baseline="0" dirty="0" err="1"/>
              <a:t>Coriakin’s</a:t>
            </a:r>
            <a:r>
              <a:rPr lang="en-US" baseline="0" dirty="0"/>
              <a:t> book of spells because </a:t>
            </a:r>
            <a:r>
              <a:rPr lang="en-US" baseline="0" dirty="0" err="1"/>
              <a:t>Coriakin</a:t>
            </a:r>
            <a:r>
              <a:rPr lang="en-US" baseline="0" dirty="0"/>
              <a:t>, the author of this book of spells, is himself a star.</a:t>
            </a:r>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11</a:t>
            </a:fld>
            <a:endParaRPr lang="en-US"/>
          </a:p>
        </p:txBody>
      </p:sp>
    </p:spTree>
    <p:extLst>
      <p:ext uri="{BB962C8B-B14F-4D97-AF65-F5344CB8AC3E}">
        <p14:creationId xmlns:p14="http://schemas.microsoft.com/office/powerpoint/2010/main" val="80225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words “sofa” and “divan” come from the Turkish, sofa when</a:t>
            </a:r>
            <a:r>
              <a:rPr lang="en-US" baseline="0" dirty="0"/>
              <a:t> no conference is taking place and divan when there is. “Tingle” means “star” in Old English, and Lucy’s fingers tingle when she is searching </a:t>
            </a:r>
            <a:r>
              <a:rPr lang="en-US" baseline="0" dirty="0" err="1"/>
              <a:t>Coriakin’s</a:t>
            </a:r>
            <a:r>
              <a:rPr lang="en-US" baseline="0" dirty="0"/>
              <a:t> book of spells because </a:t>
            </a:r>
            <a:r>
              <a:rPr lang="en-US" baseline="0" dirty="0" err="1"/>
              <a:t>Coriakin</a:t>
            </a:r>
            <a:r>
              <a:rPr lang="en-US" baseline="0" dirty="0"/>
              <a:t>, the author of this book of spells, is himself a star.</a:t>
            </a:r>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12</a:t>
            </a:fld>
            <a:endParaRPr lang="en-US"/>
          </a:p>
        </p:txBody>
      </p:sp>
    </p:spTree>
    <p:extLst>
      <p:ext uri="{BB962C8B-B14F-4D97-AF65-F5344CB8AC3E}">
        <p14:creationId xmlns:p14="http://schemas.microsoft.com/office/powerpoint/2010/main" val="80225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wardrobe that inspired </a:t>
            </a:r>
            <a:r>
              <a:rPr lang="en-US" i="1" dirty="0"/>
              <a:t>TLWW</a:t>
            </a:r>
            <a:r>
              <a:rPr lang="en-US" dirty="0"/>
              <a:t> at the Wade Center, Wheaton, Illinois.</a:t>
            </a:r>
          </a:p>
        </p:txBody>
      </p:sp>
      <p:sp>
        <p:nvSpPr>
          <p:cNvPr id="4" name="Slide Number Placeholder 3"/>
          <p:cNvSpPr>
            <a:spLocks noGrp="1"/>
          </p:cNvSpPr>
          <p:nvPr>
            <p:ph type="sldNum" sz="quarter" idx="10"/>
          </p:nvPr>
        </p:nvSpPr>
        <p:spPr/>
        <p:txBody>
          <a:bodyPr/>
          <a:lstStyle/>
          <a:p>
            <a:fld id="{24652182-D710-43BD-9559-897F552D6356}" type="slidenum">
              <a:rPr lang="en-US" smtClean="0"/>
              <a:pPr/>
              <a:t>14</a:t>
            </a:fld>
            <a:endParaRPr lang="en-US"/>
          </a:p>
        </p:txBody>
      </p:sp>
    </p:spTree>
    <p:extLst>
      <p:ext uri="{BB962C8B-B14F-4D97-AF65-F5344CB8AC3E}">
        <p14:creationId xmlns:p14="http://schemas.microsoft.com/office/powerpoint/2010/main" val="374337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F12FAC-7E92-4DBA-BCFE-EC419B35F47E}" type="slidenum">
              <a:rPr lang="en-US" smtClean="0">
                <a:latin typeface="Arial" pitchFamily="34" charset="0"/>
              </a:rPr>
              <a:pPr/>
              <a:t>16</a:t>
            </a:fld>
            <a:endParaRPr lang="en-US">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latin typeface="Arial" pitchFamily="34" charset="0"/>
              </a:rPr>
              <a:t>The wall of Walter Hooper’s apartment in north Oxford.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Harry</a:t>
            </a:r>
            <a:r>
              <a:rPr lang="en-US" baseline="0" dirty="0"/>
              <a:t> Potter 7 sold 8.3 million copies in the first 24 hours. Harry Potter 1 sold 107 million overall (#5). </a:t>
            </a:r>
            <a:r>
              <a:rPr lang="en-US" i="1" baseline="0" dirty="0"/>
              <a:t>TLWW</a:t>
            </a:r>
            <a:r>
              <a:rPr lang="en-US" baseline="0" dirty="0"/>
              <a:t> (#10) has sold an estimated 85 million copies. </a:t>
            </a:r>
            <a:r>
              <a:rPr lang="en-US" i="1" baseline="0" dirty="0"/>
              <a:t>The Lord of the Rings</a:t>
            </a:r>
            <a:r>
              <a:rPr lang="en-US" baseline="0" dirty="0"/>
              <a:t> (#3) at 150 million copies and </a:t>
            </a:r>
            <a:r>
              <a:rPr lang="en-US" i="1" baseline="0" dirty="0"/>
              <a:t>The Hobbit</a:t>
            </a:r>
            <a:r>
              <a:rPr lang="en-US" baseline="0" dirty="0"/>
              <a:t> (#8) at 100 million copies. http://inklingsfocus.com/translation_index.html</a:t>
            </a:r>
            <a:endParaRPr lang="en-US" dirty="0"/>
          </a:p>
        </p:txBody>
      </p:sp>
      <p:sp>
        <p:nvSpPr>
          <p:cNvPr id="4" name="Slide Number Placeholder 3"/>
          <p:cNvSpPr>
            <a:spLocks noGrp="1"/>
          </p:cNvSpPr>
          <p:nvPr>
            <p:ph type="sldNum" sz="quarter" idx="10"/>
          </p:nvPr>
        </p:nvSpPr>
        <p:spPr/>
        <p:txBody>
          <a:bodyPr/>
          <a:lstStyle/>
          <a:p>
            <a:fld id="{24652182-D710-43BD-9559-897F552D6356}" type="slidenum">
              <a:rPr lang="en-US" smtClean="0"/>
              <a:pPr/>
              <a:t>17</a:t>
            </a:fld>
            <a:endParaRPr lang="en-US"/>
          </a:p>
        </p:txBody>
      </p:sp>
    </p:spTree>
    <p:extLst>
      <p:ext uri="{BB962C8B-B14F-4D97-AF65-F5344CB8AC3E}">
        <p14:creationId xmlns:p14="http://schemas.microsoft.com/office/powerpoint/2010/main" val="422649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C699CB88-5E1A-4FAC-892A-60949ACB1F6F}" type="datetimeFigureOut">
              <a:rPr lang="en-US" smtClean="0"/>
              <a:pPr/>
              <a:t>9/9/2017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11" name="Slide Number Placeholder 10"/>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699CB88-5E1A-4FAC-892A-60949ACB1F6F}" type="datetimeFigureOut">
              <a:rPr lang="en-US" smtClean="0"/>
              <a:pPr/>
              <a:t>9/9/2017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9/9/2017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99CB88-5E1A-4FAC-892A-60949ACB1F6F}" type="datetimeFigureOut">
              <a:rPr lang="en-US" smtClean="0"/>
              <a:pPr/>
              <a:t>9/9/2017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9/9/2017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Narnia for Adults:</a:t>
            </a:r>
            <a:br>
              <a:rPr lang="en-US" dirty="0"/>
            </a:br>
            <a:r>
              <a:rPr lang="en-US" dirty="0"/>
              <a:t>Introduction to the Chronicles of Narnia</a:t>
            </a:r>
          </a:p>
        </p:txBody>
      </p:sp>
      <p:sp>
        <p:nvSpPr>
          <p:cNvPr id="3" name="Subtitle 2"/>
          <p:cNvSpPr>
            <a:spLocks noGrp="1"/>
          </p:cNvSpPr>
          <p:nvPr>
            <p:ph type="subTitle" idx="1"/>
          </p:nvPr>
        </p:nvSpPr>
        <p:spPr/>
        <p:txBody>
          <a:bodyPr>
            <a:normAutofit lnSpcReduction="10000"/>
          </a:bodyPr>
          <a:lstStyle/>
          <a:p>
            <a:r>
              <a:rPr lang="en-US" dirty="0"/>
              <a:t>Austin Oaks</a:t>
            </a:r>
          </a:p>
          <a:p>
            <a:r>
              <a:rPr lang="en-US" dirty="0"/>
              <a:t>September-October 2017</a:t>
            </a:r>
          </a:p>
          <a:p>
            <a:r>
              <a:rPr lang="en-US" dirty="0"/>
              <a:t>Austin, Texas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57600"/>
            <a:ext cx="1764792" cy="2807208"/>
          </a:xfrm>
          <a:prstGeom prst="rect">
            <a:avLst/>
          </a:prstGeom>
        </p:spPr>
      </p:pic>
      <p:sp>
        <p:nvSpPr>
          <p:cNvPr id="5" name="TextBox 4"/>
          <p:cNvSpPr txBox="1"/>
          <p:nvPr/>
        </p:nvSpPr>
        <p:spPr>
          <a:xfrm>
            <a:off x="2743200" y="5867400"/>
            <a:ext cx="3505200" cy="369332"/>
          </a:xfrm>
          <a:prstGeom prst="rect">
            <a:avLst/>
          </a:prstGeom>
          <a:noFill/>
        </p:spPr>
        <p:txBody>
          <a:bodyPr wrap="square" rtlCol="0">
            <a:spAutoFit/>
          </a:bodyPr>
          <a:lstStyle/>
          <a:p>
            <a:r>
              <a:rPr lang="en-US" dirty="0"/>
              <a:t>Drawings by Pauline Baynes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u="sng" dirty="0"/>
              <a:t>A Typical Fairy Tale</a:t>
            </a:r>
          </a:p>
        </p:txBody>
      </p:sp>
      <p:sp>
        <p:nvSpPr>
          <p:cNvPr id="6" name="Text Placeholder 5"/>
          <p:cNvSpPr>
            <a:spLocks noGrp="1"/>
          </p:cNvSpPr>
          <p:nvPr>
            <p:ph type="body" sz="half" idx="3"/>
          </p:nvPr>
        </p:nvSpPr>
        <p:spPr/>
        <p:txBody>
          <a:bodyPr/>
          <a:lstStyle/>
          <a:p>
            <a:r>
              <a:rPr lang="en-US" u="sng" dirty="0"/>
              <a:t>Lewis’s Fairy Tale</a:t>
            </a:r>
          </a:p>
        </p:txBody>
      </p:sp>
      <p:sp>
        <p:nvSpPr>
          <p:cNvPr id="5" name="Content Placeholder 4"/>
          <p:cNvSpPr>
            <a:spLocks noGrp="1"/>
          </p:cNvSpPr>
          <p:nvPr>
            <p:ph sz="quarter" idx="2"/>
          </p:nvPr>
        </p:nvSpPr>
        <p:spPr>
          <a:xfrm>
            <a:off x="607224" y="1447800"/>
            <a:ext cx="3931920" cy="4419600"/>
          </a:xfrm>
        </p:spPr>
        <p:txBody>
          <a:bodyPr>
            <a:normAutofit/>
          </a:bodyPr>
          <a:lstStyle/>
          <a:p>
            <a:r>
              <a:rPr lang="en-US" sz="2800" dirty="0"/>
              <a:t>“Once upon a time, there lived ….”</a:t>
            </a:r>
          </a:p>
          <a:p>
            <a:r>
              <a:rPr lang="en-US" sz="2800" dirty="0"/>
              <a:t>An undefined time</a:t>
            </a:r>
          </a:p>
          <a:p>
            <a:r>
              <a:rPr lang="en-US" sz="2800" dirty="0"/>
              <a:t>Magic that is fanciful or arbitrary, e.g. frog to prince</a:t>
            </a:r>
          </a:p>
        </p:txBody>
      </p:sp>
      <p:sp>
        <p:nvSpPr>
          <p:cNvPr id="7" name="Content Placeholder 6"/>
          <p:cNvSpPr>
            <a:spLocks noGrp="1"/>
          </p:cNvSpPr>
          <p:nvPr>
            <p:ph sz="quarter" idx="4"/>
          </p:nvPr>
        </p:nvSpPr>
        <p:spPr>
          <a:xfrm>
            <a:off x="4652169" y="1447800"/>
            <a:ext cx="3931920" cy="4419600"/>
          </a:xfrm>
        </p:spPr>
        <p:txBody>
          <a:bodyPr>
            <a:normAutofit/>
          </a:bodyPr>
          <a:lstStyle/>
          <a:p>
            <a:r>
              <a:rPr lang="en-US" sz="2800" dirty="0"/>
              <a:t>A country that exists in a parallel world</a:t>
            </a:r>
          </a:p>
          <a:p>
            <a:r>
              <a:rPr lang="en-US" sz="2800" dirty="0"/>
              <a:t>2,555 years of Narnian time</a:t>
            </a:r>
          </a:p>
          <a:p>
            <a:r>
              <a:rPr lang="en-US" sz="2800" dirty="0"/>
              <a:t>Magic based on a Christian theological system</a:t>
            </a:r>
          </a:p>
        </p:txBody>
      </p:sp>
    </p:spTree>
    <p:extLst>
      <p:ext uri="{BB962C8B-B14F-4D97-AF65-F5344CB8AC3E}">
        <p14:creationId xmlns:p14="http://schemas.microsoft.com/office/powerpoint/2010/main" val="5359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II. Lewis’s Style</a:t>
            </a:r>
          </a:p>
        </p:txBody>
      </p:sp>
      <p:sp>
        <p:nvSpPr>
          <p:cNvPr id="4" name="Content Placeholder 3"/>
          <p:cNvSpPr>
            <a:spLocks noGrp="1"/>
          </p:cNvSpPr>
          <p:nvPr>
            <p:ph sz="half" idx="1"/>
          </p:nvPr>
        </p:nvSpPr>
        <p:spPr>
          <a:xfrm>
            <a:off x="514352" y="530352"/>
            <a:ext cx="3931920" cy="4803648"/>
          </a:xfrm>
        </p:spPr>
        <p:txBody>
          <a:bodyPr>
            <a:normAutofit/>
          </a:bodyPr>
          <a:lstStyle/>
          <a:p>
            <a:r>
              <a:rPr lang="en-US" dirty="0"/>
              <a:t>Personal</a:t>
            </a:r>
          </a:p>
          <a:p>
            <a:r>
              <a:rPr lang="en-US" dirty="0"/>
              <a:t>Humor</a:t>
            </a:r>
          </a:p>
          <a:p>
            <a:r>
              <a:rPr lang="en-US" dirty="0"/>
              <a:t>Pro-maturity and anti-</a:t>
            </a:r>
            <a:r>
              <a:rPr lang="en-US" dirty="0" err="1"/>
              <a:t>grownupness</a:t>
            </a:r>
            <a:endParaRPr lang="en-US" dirty="0"/>
          </a:p>
          <a:p>
            <a:r>
              <a:rPr lang="en-US" dirty="0"/>
              <a:t>Fascination with language (couch, davenport, settee, </a:t>
            </a:r>
            <a:r>
              <a:rPr lang="en-US" i="1" dirty="0"/>
              <a:t>sofa</a:t>
            </a:r>
            <a:r>
              <a:rPr lang="en-US" dirty="0"/>
              <a:t>, and </a:t>
            </a:r>
            <a:r>
              <a:rPr lang="en-US" i="1" dirty="0"/>
              <a:t>divan</a:t>
            </a:r>
            <a:r>
              <a:rPr lang="en-US" dirty="0"/>
              <a:t> [conference] in </a:t>
            </a:r>
            <a:r>
              <a:rPr lang="en-US" i="1" dirty="0"/>
              <a:t>HHB</a:t>
            </a:r>
            <a:r>
              <a:rPr lang="en-US" dirty="0"/>
              <a:t> or “tingle” [“star” in Old English] in </a:t>
            </a:r>
            <a:r>
              <a:rPr lang="en-US" i="1" dirty="0"/>
              <a:t>VDT</a:t>
            </a:r>
            <a:r>
              <a:rPr lang="en-US" dirty="0"/>
              <a:t>)</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1056" y="1143000"/>
            <a:ext cx="4143305" cy="3048000"/>
          </a:xfrm>
        </p:spPr>
      </p:pic>
      <p:sp>
        <p:nvSpPr>
          <p:cNvPr id="2" name="TextBox 1">
            <a:extLst>
              <a:ext uri="{FF2B5EF4-FFF2-40B4-BE49-F238E27FC236}">
                <a16:creationId xmlns:a16="http://schemas.microsoft.com/office/drawing/2014/main" id="{171EF89A-732F-4FFE-8524-E4CD13533668}"/>
              </a:ext>
            </a:extLst>
          </p:cNvPr>
          <p:cNvSpPr txBox="1"/>
          <p:nvPr/>
        </p:nvSpPr>
        <p:spPr>
          <a:xfrm>
            <a:off x="5181600" y="4218963"/>
            <a:ext cx="3276600" cy="369332"/>
          </a:xfrm>
          <a:prstGeom prst="rect">
            <a:avLst/>
          </a:prstGeom>
          <a:noFill/>
        </p:spPr>
        <p:txBody>
          <a:bodyPr wrap="square" rtlCol="0">
            <a:spAutoFit/>
          </a:bodyPr>
          <a:lstStyle/>
          <a:p>
            <a:r>
              <a:rPr lang="en-US" dirty="0"/>
              <a:t>War </a:t>
            </a:r>
            <a:r>
              <a:rPr lang="en-US" dirty="0" err="1"/>
              <a:t>Drobe</a:t>
            </a:r>
            <a:r>
              <a:rPr lang="en-US" dirty="0"/>
              <a:t> in Spare </a:t>
            </a:r>
            <a:r>
              <a:rPr lang="en-US" dirty="0" err="1"/>
              <a:t>Oom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II. Lewis’s Style</a:t>
            </a:r>
          </a:p>
        </p:txBody>
      </p:sp>
      <p:sp>
        <p:nvSpPr>
          <p:cNvPr id="4" name="Content Placeholder 3"/>
          <p:cNvSpPr>
            <a:spLocks noGrp="1"/>
          </p:cNvSpPr>
          <p:nvPr>
            <p:ph sz="half" idx="1"/>
          </p:nvPr>
        </p:nvSpPr>
        <p:spPr>
          <a:xfrm>
            <a:off x="514352" y="530352"/>
            <a:ext cx="3931920" cy="4803648"/>
          </a:xfrm>
        </p:spPr>
        <p:txBody>
          <a:bodyPr>
            <a:normAutofit fontScale="92500" lnSpcReduction="20000"/>
          </a:bodyPr>
          <a:lstStyle/>
          <a:p>
            <a:r>
              <a:rPr lang="en-US" dirty="0"/>
              <a:t>Authorial intrusions, e.g., </a:t>
            </a:r>
            <a:r>
              <a:rPr lang="en-US" i="1" dirty="0"/>
              <a:t>TLWW</a:t>
            </a:r>
            <a:r>
              <a:rPr lang="en-US" dirty="0"/>
              <a:t>, Chapter XV, “I hope no one who reads this book has been quite as miserable as Susan and Lucy were that night, but if you have been—if you’ve been up all night and cried till you have no more tears left in you—you will know that there comes in the end a sort of quietness.”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96824" y="1676400"/>
            <a:ext cx="4423670" cy="2209800"/>
          </a:xfrm>
        </p:spPr>
      </p:pic>
    </p:spTree>
    <p:extLst>
      <p:ext uri="{BB962C8B-B14F-4D97-AF65-F5344CB8AC3E}">
        <p14:creationId xmlns:p14="http://schemas.microsoft.com/office/powerpoint/2010/main" val="5147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535005"/>
            <a:ext cx="4114015" cy="5242711"/>
          </a:xfrm>
        </p:spPr>
      </p:pic>
      <p:sp>
        <p:nvSpPr>
          <p:cNvPr id="4" name="Content Placeholder 3"/>
          <p:cNvSpPr>
            <a:spLocks noGrp="1"/>
          </p:cNvSpPr>
          <p:nvPr>
            <p:ph sz="half" idx="2"/>
          </p:nvPr>
        </p:nvSpPr>
        <p:spPr>
          <a:xfrm>
            <a:off x="4572000" y="530352"/>
            <a:ext cx="4115280" cy="5489448"/>
          </a:xfrm>
        </p:spPr>
        <p:txBody>
          <a:bodyPr>
            <a:normAutofit/>
          </a:bodyPr>
          <a:lstStyle/>
          <a:p>
            <a:r>
              <a:rPr lang="en-US" dirty="0"/>
              <a:t>Intriguing characters: Reepicheep, Lucy, Puddleglum, Eustace Clarence Scrubb, etc.</a:t>
            </a:r>
          </a:p>
          <a:p>
            <a:r>
              <a:rPr lang="en-US" dirty="0"/>
              <a:t>Moral teaching</a:t>
            </a:r>
          </a:p>
          <a:p>
            <a:r>
              <a:rPr lang="en-US" dirty="0"/>
              <a:t>Concern for children: “… you should never shut yourself up in a wardrobe” (Chapter V, </a:t>
            </a:r>
            <a:r>
              <a:rPr lang="en-US" i="1" dirty="0"/>
              <a:t>TLWW</a:t>
            </a:r>
            <a:r>
              <a:rPr lang="en-US" dirty="0"/>
              <a:t>).</a:t>
            </a:r>
          </a:p>
        </p:txBody>
      </p:sp>
    </p:spTree>
    <p:extLst>
      <p:ext uri="{BB962C8B-B14F-4D97-AF65-F5344CB8AC3E}">
        <p14:creationId xmlns:p14="http://schemas.microsoft.com/office/powerpoint/2010/main" val="2887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descr="100_0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1354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1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Historical Context</a:t>
            </a:r>
          </a:p>
        </p:txBody>
      </p:sp>
      <p:sp>
        <p:nvSpPr>
          <p:cNvPr id="3" name="Content Placeholder 2"/>
          <p:cNvSpPr>
            <a:spLocks noGrp="1"/>
          </p:cNvSpPr>
          <p:nvPr>
            <p:ph idx="1"/>
          </p:nvPr>
        </p:nvSpPr>
        <p:spPr>
          <a:xfrm>
            <a:off x="502920" y="530352"/>
            <a:ext cx="8183880" cy="4803648"/>
          </a:xfrm>
        </p:spPr>
        <p:txBody>
          <a:bodyPr>
            <a:normAutofit fontScale="92500" lnSpcReduction="10000"/>
          </a:bodyPr>
          <a:lstStyle/>
          <a:p>
            <a:r>
              <a:rPr lang="en-US" dirty="0"/>
              <a:t>A longing for another world</a:t>
            </a:r>
          </a:p>
          <a:p>
            <a:r>
              <a:rPr lang="en-US" dirty="0"/>
              <a:t>Children at the Kilns during WW2 and the issue of faith</a:t>
            </a:r>
          </a:p>
          <a:p>
            <a:r>
              <a:rPr lang="en-US" dirty="0"/>
              <a:t>The dynamics of children’s interaction and the rules of magic from Edith Nesbit, animal characterization from Beatrix Potter, the White Witch and the frozen nature of Narnia from Hans Christian Andersen, etc.</a:t>
            </a:r>
          </a:p>
          <a:p>
            <a:r>
              <a:rPr lang="en-US" dirty="0"/>
              <a:t>Anti-secularism</a:t>
            </a:r>
          </a:p>
          <a:p>
            <a:r>
              <a:rPr lang="en-US" dirty="0"/>
              <a:t>Fifth grade level (good for ESL)</a:t>
            </a:r>
          </a:p>
          <a:p>
            <a:r>
              <a:rPr lang="en-US" dirty="0"/>
              <a:t>Title from Roger </a:t>
            </a:r>
            <a:r>
              <a:rPr lang="en-US" dirty="0" err="1"/>
              <a:t>Lancelyn</a:t>
            </a:r>
            <a:r>
              <a:rPr lang="en-US" dirty="0"/>
              <a:t> Green</a:t>
            </a:r>
          </a:p>
          <a:p>
            <a:r>
              <a:rPr lang="en-US" dirty="0"/>
              <a:t>Michael Ward: </a:t>
            </a:r>
            <a:r>
              <a:rPr lang="en-US" i="1" dirty="0"/>
              <a:t>Planet Narnia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endParaRPr lang="en-US"/>
          </a:p>
        </p:txBody>
      </p:sp>
      <p:sp>
        <p:nvSpPr>
          <p:cNvPr id="20483" name="Rectangle 3"/>
          <p:cNvSpPr>
            <a:spLocks noGrp="1" noChangeArrowheads="1"/>
          </p:cNvSpPr>
          <p:nvPr>
            <p:ph type="body" idx="1"/>
          </p:nvPr>
        </p:nvSpPr>
        <p:spPr/>
        <p:txBody>
          <a:bodyPr/>
          <a:lstStyle/>
          <a:p>
            <a:pPr eaLnBrk="1" hangingPunct="1">
              <a:defRPr/>
            </a:pPr>
            <a:endParaRPr lang="en-US"/>
          </a:p>
        </p:txBody>
      </p:sp>
      <p:pic>
        <p:nvPicPr>
          <p:cNvPr id="26628" name="Picture 4" descr="Narni, Italy drawing"/>
          <p:cNvPicPr>
            <a:picLocks noChangeAspect="1" noChangeArrowheads="1"/>
          </p:cNvPicPr>
          <p:nvPr/>
        </p:nvPicPr>
        <p:blipFill>
          <a:blip r:embed="rId3" cstate="print"/>
          <a:srcRect/>
          <a:stretch>
            <a:fillRect/>
          </a:stretch>
        </p:blipFill>
        <p:spPr bwMode="auto">
          <a:xfrm>
            <a:off x="0" y="11113"/>
            <a:ext cx="9144000" cy="6846887"/>
          </a:xfrm>
          <a:prstGeom prst="rect">
            <a:avLst/>
          </a:prstGeom>
          <a:noFill/>
          <a:ln w="9525">
            <a:noFill/>
            <a:miter lim="800000"/>
            <a:headEnd/>
            <a:tailEnd/>
          </a:ln>
        </p:spPr>
      </p:pic>
      <p:sp>
        <p:nvSpPr>
          <p:cNvPr id="2" name="TextBox 1"/>
          <p:cNvSpPr txBox="1"/>
          <p:nvPr/>
        </p:nvSpPr>
        <p:spPr>
          <a:xfrm>
            <a:off x="2895600" y="6261854"/>
            <a:ext cx="4191000" cy="369332"/>
          </a:xfrm>
          <a:prstGeom prst="rect">
            <a:avLst/>
          </a:prstGeom>
          <a:noFill/>
        </p:spPr>
        <p:txBody>
          <a:bodyPr wrap="square" rtlCol="0">
            <a:spAutoFit/>
          </a:bodyPr>
          <a:lstStyle/>
          <a:p>
            <a:pPr algn="ctr"/>
            <a:r>
              <a:rPr lang="en-US" b="1" dirty="0"/>
              <a:t>The real Narnia in Italy</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Their Importance</a:t>
            </a:r>
          </a:p>
        </p:txBody>
      </p:sp>
      <p:sp>
        <p:nvSpPr>
          <p:cNvPr id="3" name="Content Placeholder 2"/>
          <p:cNvSpPr>
            <a:spLocks noGrp="1"/>
          </p:cNvSpPr>
          <p:nvPr>
            <p:ph idx="1"/>
          </p:nvPr>
        </p:nvSpPr>
        <p:spPr>
          <a:xfrm>
            <a:off x="457200" y="533400"/>
            <a:ext cx="8183880" cy="4876800"/>
          </a:xfrm>
        </p:spPr>
        <p:txBody>
          <a:bodyPr>
            <a:normAutofit/>
          </a:bodyPr>
          <a:lstStyle/>
          <a:p>
            <a:pPr marL="0" indent="0">
              <a:buNone/>
            </a:pPr>
            <a:r>
              <a:rPr lang="en-US" dirty="0"/>
              <a:t>A. Fantasy and Children’s Literature</a:t>
            </a:r>
          </a:p>
          <a:p>
            <a:pPr marL="347472" lvl="1" indent="0">
              <a:buNone/>
            </a:pPr>
            <a:r>
              <a:rPr lang="en-US" dirty="0"/>
              <a:t>A renaissance in children’s literature</a:t>
            </a:r>
          </a:p>
          <a:p>
            <a:pPr marL="347472" lvl="1" indent="0">
              <a:buNone/>
            </a:pPr>
            <a:r>
              <a:rPr lang="en-US" dirty="0"/>
              <a:t>Popularizing of fantasy</a:t>
            </a:r>
          </a:p>
          <a:p>
            <a:pPr marL="347472" lvl="1" indent="0">
              <a:buNone/>
            </a:pPr>
            <a:r>
              <a:rPr lang="en-US" dirty="0"/>
              <a:t>Now translated into forty-seven languages and published in more than 125 million copies</a:t>
            </a:r>
          </a:p>
          <a:p>
            <a:pPr marL="0" indent="0">
              <a:buNone/>
            </a:pPr>
            <a:r>
              <a:rPr lang="en-US" dirty="0"/>
              <a:t>B. Literary (Homer, Virgil, Dante, Spenser, Sir Thomas Malory, Milton, Bunyan, and others, which is one reason why adults get more from these books than children)</a:t>
            </a:r>
          </a:p>
          <a:p>
            <a:pPr marL="0" indent="0">
              <a:buNone/>
            </a:pPr>
            <a:r>
              <a:rPr lang="en-US" dirty="0"/>
              <a:t>C. Other Worlds (as in an earlier slide)</a:t>
            </a:r>
          </a:p>
          <a:p>
            <a:pPr marL="0" indent="0">
              <a:buNone/>
            </a:pPr>
            <a:r>
              <a:rPr lang="en-US" dirty="0"/>
              <a:t>D. A corrective for the extremely rational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E6A7-C229-41C8-9C05-A68EE4E21D47}"/>
              </a:ext>
            </a:extLst>
          </p:cNvPr>
          <p:cNvSpPr>
            <a:spLocks noGrp="1"/>
          </p:cNvSpPr>
          <p:nvPr>
            <p:ph type="title"/>
          </p:nvPr>
        </p:nvSpPr>
        <p:spPr/>
        <p:txBody>
          <a:bodyPr>
            <a:normAutofit fontScale="90000"/>
          </a:bodyPr>
          <a:lstStyle/>
          <a:p>
            <a:r>
              <a:rPr lang="en-US" dirty="0"/>
              <a:t>Best-sellers by Lewis, Tolkien, and Rowling</a:t>
            </a:r>
          </a:p>
        </p:txBody>
      </p:sp>
      <p:sp>
        <p:nvSpPr>
          <p:cNvPr id="3" name="Content Placeholder 2">
            <a:extLst>
              <a:ext uri="{FF2B5EF4-FFF2-40B4-BE49-F238E27FC236}">
                <a16:creationId xmlns:a16="http://schemas.microsoft.com/office/drawing/2014/main" id="{8E2DA7C9-1F34-4A6F-B64A-433B2CCA6C68}"/>
              </a:ext>
            </a:extLst>
          </p:cNvPr>
          <p:cNvSpPr>
            <a:spLocks noGrp="1"/>
          </p:cNvSpPr>
          <p:nvPr>
            <p:ph idx="1"/>
          </p:nvPr>
        </p:nvSpPr>
        <p:spPr/>
        <p:txBody>
          <a:bodyPr>
            <a:normAutofit lnSpcReduction="10000"/>
          </a:bodyPr>
          <a:lstStyle/>
          <a:p>
            <a:r>
              <a:rPr lang="en-US" dirty="0"/>
              <a:t>Harry Potter 7 sold 8.3 million copies in the first 24 hours</a:t>
            </a:r>
          </a:p>
          <a:p>
            <a:r>
              <a:rPr lang="en-US" dirty="0"/>
              <a:t>Harry Potter 1 sold 107 million overall (#5).</a:t>
            </a:r>
          </a:p>
          <a:p>
            <a:r>
              <a:rPr lang="en-US" i="1" dirty="0"/>
              <a:t>TLWW</a:t>
            </a:r>
            <a:r>
              <a:rPr lang="en-US" dirty="0"/>
              <a:t> (#10) has sold an estimated 85 million copies.</a:t>
            </a:r>
          </a:p>
          <a:p>
            <a:r>
              <a:rPr lang="en-US" i="1" dirty="0"/>
              <a:t>The Lord of the Rings</a:t>
            </a:r>
            <a:r>
              <a:rPr lang="en-US" dirty="0"/>
              <a:t> (#3) is at 150 million copies.</a:t>
            </a:r>
          </a:p>
          <a:p>
            <a:r>
              <a:rPr lang="en-US" i="1" dirty="0"/>
              <a:t>The Hobbit</a:t>
            </a:r>
            <a:r>
              <a:rPr lang="en-US" dirty="0"/>
              <a:t> (#8) is at 100 million copies. </a:t>
            </a:r>
          </a:p>
          <a:p>
            <a:pPr marL="0" indent="0" algn="ctr">
              <a:buNone/>
            </a:pPr>
            <a:r>
              <a:rPr lang="en-US" sz="1800" dirty="0"/>
              <a:t>http://inklingsfocus.com/translation_index.html</a:t>
            </a:r>
          </a:p>
        </p:txBody>
      </p:sp>
    </p:spTree>
    <p:extLst>
      <p:ext uri="{BB962C8B-B14F-4D97-AF65-F5344CB8AC3E}">
        <p14:creationId xmlns:p14="http://schemas.microsoft.com/office/powerpoint/2010/main" val="20053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The Lion the Witch and the Wardrobe</a:t>
            </a:r>
          </a:p>
        </p:txBody>
      </p:sp>
      <p:sp>
        <p:nvSpPr>
          <p:cNvPr id="3" name="Content Placeholder 2"/>
          <p:cNvSpPr>
            <a:spLocks noGrp="1"/>
          </p:cNvSpPr>
          <p:nvPr>
            <p:ph idx="1"/>
          </p:nvPr>
        </p:nvSpPr>
        <p:spPr/>
        <p:txBody>
          <a:bodyPr>
            <a:normAutofit fontScale="92500" lnSpcReduction="20000"/>
          </a:bodyPr>
          <a:lstStyle/>
          <a:p>
            <a:r>
              <a:rPr lang="en-US" dirty="0"/>
              <a:t>Number 6 all-time on Ranker (</a:t>
            </a:r>
            <a:r>
              <a:rPr lang="en-US" i="1" dirty="0"/>
              <a:t>The Lord of the Rings </a:t>
            </a:r>
            <a:r>
              <a:rPr lang="en-US" dirty="0"/>
              <a:t>and </a:t>
            </a:r>
            <a:r>
              <a:rPr lang="en-US" i="1" dirty="0"/>
              <a:t>The Hobbit </a:t>
            </a:r>
            <a:r>
              <a:rPr lang="en-US" dirty="0"/>
              <a:t>are #2 and 3).</a:t>
            </a:r>
          </a:p>
          <a:p>
            <a:r>
              <a:rPr lang="en-US" dirty="0"/>
              <a:t>Number 9 at “how stuff works”</a:t>
            </a:r>
          </a:p>
          <a:p>
            <a:r>
              <a:rPr lang="en-US" dirty="0"/>
              <a:t>Number 17 at Publishing Perspectives</a:t>
            </a:r>
          </a:p>
          <a:p>
            <a:r>
              <a:rPr lang="en-US" dirty="0"/>
              <a:t>(They omit the Bible from their lists.)</a:t>
            </a:r>
          </a:p>
          <a:p>
            <a:r>
              <a:rPr lang="en-US" dirty="0"/>
              <a:t>#2 in BBC’s Culture column (behind </a:t>
            </a:r>
            <a:r>
              <a:rPr lang="en-US" i="1" dirty="0"/>
              <a:t>Charlotte’s Web</a:t>
            </a:r>
            <a:r>
              <a:rPr lang="en-US" dirty="0"/>
              <a:t>)</a:t>
            </a:r>
          </a:p>
          <a:p>
            <a:r>
              <a:rPr lang="en-US" dirty="0"/>
              <a:t>#4 in the School Library Journal’s list of the top 100 children’s novels</a:t>
            </a:r>
          </a:p>
          <a:p>
            <a:r>
              <a:rPr lang="en-US" dirty="0"/>
              <a:t>But listed not in the top 100 for </a:t>
            </a:r>
            <a:r>
              <a:rPr lang="en-US" i="1" dirty="0"/>
              <a:t>Parent &amp; Child</a:t>
            </a:r>
            <a:r>
              <a:rPr lang="en-US" dirty="0"/>
              <a:t> magazine!</a:t>
            </a:r>
          </a:p>
        </p:txBody>
      </p:sp>
    </p:spTree>
    <p:extLst>
      <p:ext uri="{BB962C8B-B14F-4D97-AF65-F5344CB8AC3E}">
        <p14:creationId xmlns:p14="http://schemas.microsoft.com/office/powerpoint/2010/main" val="11844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Lion, lions, &amp; the last lion</a:t>
            </a:r>
          </a:p>
        </p:txBody>
      </p:sp>
      <p:pic>
        <p:nvPicPr>
          <p:cNvPr id="4" name="Content Placeholder 3" descr="000_0009.jpg"/>
          <p:cNvPicPr>
            <a:picLocks noGrp="1" noChangeAspect="1"/>
          </p:cNvPicPr>
          <p:nvPr>
            <p:ph idx="1"/>
          </p:nvPr>
        </p:nvPicPr>
        <p:blipFill>
          <a:blip r:embed="rId3" cstate="print"/>
          <a:stretch>
            <a:fillRect/>
          </a:stretch>
        </p:blipFill>
        <p:spPr>
          <a:xfrm>
            <a:off x="1808383" y="530225"/>
            <a:ext cx="5573271" cy="418782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62600"/>
            <a:ext cx="8183880" cy="914400"/>
          </a:xfrm>
        </p:spPr>
        <p:txBody>
          <a:bodyPr/>
          <a:lstStyle/>
          <a:p>
            <a:r>
              <a:rPr lang="en-US" i="1" dirty="0"/>
              <a:t>Collected Letters</a:t>
            </a:r>
            <a:r>
              <a:rPr lang="en-US" dirty="0"/>
              <a:t>, Vol. II, 171</a:t>
            </a:r>
          </a:p>
        </p:txBody>
      </p:sp>
      <p:sp>
        <p:nvSpPr>
          <p:cNvPr id="3" name="Content Placeholder 2"/>
          <p:cNvSpPr>
            <a:spLocks noGrp="1"/>
          </p:cNvSpPr>
          <p:nvPr>
            <p:ph idx="1"/>
          </p:nvPr>
        </p:nvSpPr>
        <p:spPr>
          <a:xfrm>
            <a:off x="502920" y="530352"/>
            <a:ext cx="8183880" cy="4879848"/>
          </a:xfrm>
        </p:spPr>
        <p:txBody>
          <a:bodyPr>
            <a:noAutofit/>
          </a:bodyPr>
          <a:lstStyle/>
          <a:p>
            <a:r>
              <a:rPr lang="en-US" sz="2500" dirty="0"/>
              <a:t>Lewis on five-year-old Michael on Dec. 7, 1935:</a:t>
            </a:r>
          </a:p>
          <a:p>
            <a:r>
              <a:rPr lang="en-US" sz="2500" dirty="0"/>
              <a:t>“Minto reads him the Peter Rabbit books every evening, and it is a lovely sight. She reads very slowly and he gazes up into her eyes which look enormous through her spectacles …. Would you believe it, that child had never been read to nor told a story by his mother in his life? Not that he is neglected. He has a whole time Nurse …, a hundred patent foods, is spoiled, and far too expensively dressed: but </a:t>
            </a:r>
            <a:r>
              <a:rPr lang="en-US" sz="2500" i="1" dirty="0"/>
              <a:t>his poor imagination has been left without any natural food at all</a:t>
            </a:r>
            <a:r>
              <a:rPr lang="en-US" sz="2500" dirty="0"/>
              <a:t>.”</a:t>
            </a:r>
          </a:p>
        </p:txBody>
      </p:sp>
    </p:spTree>
    <p:extLst>
      <p:ext uri="{BB962C8B-B14F-4D97-AF65-F5344CB8AC3E}">
        <p14:creationId xmlns:p14="http://schemas.microsoft.com/office/powerpoint/2010/main" val="275835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Critical Reception</a:t>
            </a:r>
          </a:p>
        </p:txBody>
      </p:sp>
      <p:sp>
        <p:nvSpPr>
          <p:cNvPr id="3" name="Content Placeholder 2"/>
          <p:cNvSpPr>
            <a:spLocks noGrp="1"/>
          </p:cNvSpPr>
          <p:nvPr>
            <p:ph sz="half" idx="1"/>
          </p:nvPr>
        </p:nvSpPr>
        <p:spPr/>
        <p:txBody>
          <a:bodyPr>
            <a:normAutofit fontScale="92500" lnSpcReduction="20000"/>
          </a:bodyPr>
          <a:lstStyle/>
          <a:p>
            <a:r>
              <a:rPr lang="en-US" dirty="0"/>
              <a:t>Not much attention at first</a:t>
            </a:r>
          </a:p>
          <a:p>
            <a:r>
              <a:rPr lang="en-US" dirty="0"/>
              <a:t>An academic prejudice against “popular” genres such as fantasy, science fiction, &amp; children’s literature.</a:t>
            </a:r>
          </a:p>
          <a:p>
            <a:r>
              <a:rPr lang="en-US" dirty="0"/>
              <a:t>The assumption that children’s literature is by definition obvious, simplistic, and shallow.</a:t>
            </a:r>
          </a:p>
        </p:txBody>
      </p:sp>
      <p:pic>
        <p:nvPicPr>
          <p:cNvPr id="6" name="Content Placeholder 5" descr="A large brick building with grass and trees&#10;&#10;Description generated with very high confidence">
            <a:extLst>
              <a:ext uri="{FF2B5EF4-FFF2-40B4-BE49-F238E27FC236}">
                <a16:creationId xmlns:a16="http://schemas.microsoft.com/office/drawing/2014/main" id="{AFC3062D-61C8-4875-811D-49B1BDC5B05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6150" y="1350025"/>
            <a:ext cx="3930650" cy="27498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Critical Reception</a:t>
            </a:r>
          </a:p>
        </p:txBody>
      </p:sp>
      <p:sp>
        <p:nvSpPr>
          <p:cNvPr id="3" name="Content Placeholder 2"/>
          <p:cNvSpPr>
            <a:spLocks noGrp="1"/>
          </p:cNvSpPr>
          <p:nvPr>
            <p:ph idx="1"/>
          </p:nvPr>
        </p:nvSpPr>
        <p:spPr>
          <a:xfrm>
            <a:off x="502920" y="530352"/>
            <a:ext cx="8183880" cy="4803648"/>
          </a:xfrm>
        </p:spPr>
        <p:txBody>
          <a:bodyPr>
            <a:normAutofit/>
          </a:bodyPr>
          <a:lstStyle/>
          <a:p>
            <a:r>
              <a:rPr lang="en-US" dirty="0"/>
              <a:t>British Response</a:t>
            </a:r>
          </a:p>
          <a:p>
            <a:pPr marL="804672" lvl="1" indent="-457200">
              <a:buFont typeface="+mj-lt"/>
              <a:buAutoNum type="arabicPeriod"/>
            </a:pPr>
            <a:r>
              <a:rPr lang="en-US" dirty="0"/>
              <a:t>Initial response to </a:t>
            </a:r>
            <a:r>
              <a:rPr lang="en-US" i="1" dirty="0"/>
              <a:t>The Lion, the Witch and the Wardrobe </a:t>
            </a:r>
            <a:r>
              <a:rPr lang="en-US" dirty="0"/>
              <a:t>was hostile.</a:t>
            </a:r>
          </a:p>
          <a:p>
            <a:pPr marL="804672" lvl="1" indent="-457200">
              <a:buFont typeface="+mj-lt"/>
              <a:buAutoNum type="arabicPeriod"/>
            </a:pPr>
            <a:r>
              <a:rPr lang="en-US" dirty="0"/>
              <a:t>However, children loved it.</a:t>
            </a:r>
          </a:p>
          <a:p>
            <a:pPr marL="804672" lvl="1" indent="-457200">
              <a:buFont typeface="+mj-lt"/>
              <a:buAutoNum type="arabicPeriod"/>
            </a:pPr>
            <a:r>
              <a:rPr lang="en-US" dirty="0"/>
              <a:t>Criticisms: (1) not being real-life enough, (2) their Christianity, (3) their violence,                 (4) unpleasant child characters</a:t>
            </a:r>
          </a:p>
          <a:p>
            <a:pPr marL="804672" lvl="1" indent="-457200">
              <a:buFont typeface="+mj-lt"/>
              <a:buAutoNum type="arabicPeriod"/>
            </a:pPr>
            <a:r>
              <a:rPr lang="en-US" dirty="0"/>
              <a:t>However, on May 11, 1956, </a:t>
            </a:r>
            <a:r>
              <a:rPr lang="en-US" i="1" dirty="0"/>
              <a:t>Times Literary Supplement </a:t>
            </a:r>
            <a:r>
              <a:rPr lang="en-US" dirty="0"/>
              <a:t>called . . . The Narnia “saga” among “the greatest children’s books.”</a:t>
            </a:r>
          </a:p>
        </p:txBody>
      </p:sp>
    </p:spTree>
    <p:extLst>
      <p:ext uri="{BB962C8B-B14F-4D97-AF65-F5344CB8AC3E}">
        <p14:creationId xmlns:p14="http://schemas.microsoft.com/office/powerpoint/2010/main" val="42764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 children only?</a:t>
            </a:r>
          </a:p>
        </p:txBody>
      </p:sp>
      <p:sp>
        <p:nvSpPr>
          <p:cNvPr id="3" name="Content Placeholder 2"/>
          <p:cNvSpPr>
            <a:spLocks noGrp="1"/>
          </p:cNvSpPr>
          <p:nvPr>
            <p:ph sz="half" idx="1"/>
          </p:nvPr>
        </p:nvSpPr>
        <p:spPr>
          <a:xfrm>
            <a:off x="514352" y="530352"/>
            <a:ext cx="3931920" cy="4803648"/>
          </a:xfrm>
        </p:spPr>
        <p:txBody>
          <a:bodyPr>
            <a:normAutofit fontScale="85000" lnSpcReduction="10000"/>
          </a:bodyPr>
          <a:lstStyle/>
          <a:p>
            <a:r>
              <a:rPr lang="en-US" dirty="0"/>
              <a:t>“On Three Ways of Writing for Children”: “… writing a children’s story because [it] … is simply the right form for what the author has to say ….”</a:t>
            </a:r>
          </a:p>
          <a:p>
            <a:r>
              <a:rPr lang="en-US" dirty="0"/>
              <a:t>“On Juvenile Tastes”: “Even the fairy tale … was not originally intended for children.”</a:t>
            </a:r>
          </a:p>
          <a:p>
            <a:r>
              <a:rPr lang="en-US" dirty="0"/>
              <a:t>Lewis’s friendship with Tolkien, who also wrote books for children</a:t>
            </a:r>
          </a:p>
        </p:txBody>
      </p:sp>
      <p:sp>
        <p:nvSpPr>
          <p:cNvPr id="5" name="Content Placeholder 4"/>
          <p:cNvSpPr>
            <a:spLocks noGrp="1"/>
          </p:cNvSpPr>
          <p:nvPr>
            <p:ph sz="half" idx="2"/>
          </p:nvPr>
        </p:nvSpPr>
        <p:spPr/>
        <p:txBody>
          <a:bodyPr>
            <a:normAutofit/>
          </a:bodyPr>
          <a:lstStyle/>
          <a:p>
            <a:endParaRPr lang="en-US"/>
          </a:p>
        </p:txBody>
      </p:sp>
      <p:pic>
        <p:nvPicPr>
          <p:cNvPr id="13316" name="Picture 4" descr="jrr tolkien"/>
          <p:cNvPicPr>
            <a:picLocks noChangeAspect="1" noChangeArrowheads="1"/>
          </p:cNvPicPr>
          <p:nvPr/>
        </p:nvPicPr>
        <p:blipFill>
          <a:blip r:embed="rId2" cstate="print"/>
          <a:srcRect/>
          <a:stretch>
            <a:fillRect/>
          </a:stretch>
        </p:blipFill>
        <p:spPr bwMode="auto">
          <a:xfrm>
            <a:off x="4800600" y="457200"/>
            <a:ext cx="3831771"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 the Dedication Page of </a:t>
            </a:r>
            <a:r>
              <a:rPr lang="en-US" i="1" dirty="0"/>
              <a:t>The Lion, the Witch and the Wardrobe</a:t>
            </a:r>
          </a:p>
        </p:txBody>
      </p:sp>
      <p:sp>
        <p:nvSpPr>
          <p:cNvPr id="3" name="Content Placeholder 2"/>
          <p:cNvSpPr>
            <a:spLocks noGrp="1"/>
          </p:cNvSpPr>
          <p:nvPr>
            <p:ph sz="quarter" idx="1"/>
          </p:nvPr>
        </p:nvSpPr>
        <p:spPr>
          <a:xfrm>
            <a:off x="502920" y="530352"/>
            <a:ext cx="8183880" cy="4498848"/>
          </a:xfrm>
        </p:spPr>
        <p:txBody>
          <a:bodyPr>
            <a:normAutofit fontScale="85000" lnSpcReduction="20000"/>
          </a:bodyPr>
          <a:lstStyle/>
          <a:p>
            <a:pPr indent="0">
              <a:buNone/>
            </a:pPr>
            <a:r>
              <a:rPr lang="en-US" dirty="0"/>
              <a:t>My dear Lucy,</a:t>
            </a:r>
          </a:p>
          <a:p>
            <a:pPr indent="0">
              <a:buNone/>
            </a:pPr>
            <a:r>
              <a:rPr lang="en-US" dirty="0"/>
              <a:t>	I wrote this story for you, but when I began it I had not realized that girls grow quicker than books. As a result you are already too old for fairy tales, and by the time it is printed and bound you will be older still. </a:t>
            </a:r>
            <a:r>
              <a:rPr lang="en-US" u="sng" dirty="0"/>
              <a:t>But some day you will be old enough to start reading fairy tales again</a:t>
            </a:r>
            <a:r>
              <a:rPr lang="en-US" dirty="0"/>
              <a:t>. You can then take it down from some upper shelf, dust it, and tell me what you think of it. I shall probably be too deaf to hear, and too old to understand a word you say, but I shall still be</a:t>
            </a:r>
          </a:p>
          <a:p>
            <a:pPr indent="0">
              <a:buNone/>
            </a:pPr>
            <a:r>
              <a:rPr lang="en-US" dirty="0"/>
              <a:t>	your affectionate Godfather,</a:t>
            </a:r>
          </a:p>
          <a:p>
            <a:pPr indent="0">
              <a:buNone/>
            </a:pPr>
            <a:r>
              <a:rPr lang="en-US" dirty="0"/>
              <a:t>	C. S. Lewis</a:t>
            </a:r>
          </a:p>
        </p:txBody>
      </p:sp>
    </p:spTree>
    <p:extLst>
      <p:ext uri="{BB962C8B-B14F-4D97-AF65-F5344CB8AC3E}">
        <p14:creationId xmlns:p14="http://schemas.microsoft.com/office/powerpoint/2010/main" val="4123073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 Christian Teachings &amp; Purpose</a:t>
            </a:r>
          </a:p>
        </p:txBody>
      </p:sp>
      <p:sp>
        <p:nvSpPr>
          <p:cNvPr id="3" name="Content Placeholder 2"/>
          <p:cNvSpPr>
            <a:spLocks noGrp="1"/>
          </p:cNvSpPr>
          <p:nvPr>
            <p:ph idx="1"/>
          </p:nvPr>
        </p:nvSpPr>
        <p:spPr>
          <a:xfrm>
            <a:off x="502920" y="530352"/>
            <a:ext cx="8183880" cy="4575048"/>
          </a:xfrm>
        </p:spPr>
        <p:txBody>
          <a:bodyPr>
            <a:normAutofit fontScale="92500" lnSpcReduction="10000"/>
          </a:bodyPr>
          <a:lstStyle/>
          <a:p>
            <a:pPr algn="r"/>
            <a:r>
              <a:rPr lang="en-US" dirty="0"/>
              <a:t>As from Magdalene College,</a:t>
            </a:r>
          </a:p>
          <a:p>
            <a:pPr algn="r"/>
            <a:r>
              <a:rPr lang="en-US" dirty="0"/>
              <a:t>Cambridge.</a:t>
            </a:r>
          </a:p>
          <a:p>
            <a:pPr algn="r"/>
            <a:r>
              <a:rPr lang="en-US" dirty="0"/>
              <a:t>5 March 1961</a:t>
            </a:r>
          </a:p>
          <a:p>
            <a:r>
              <a:rPr lang="en-US" dirty="0"/>
              <a:t>Dear Anne – </a:t>
            </a:r>
          </a:p>
          <a:p>
            <a:pPr indent="265176"/>
            <a:r>
              <a:rPr lang="en-US" dirty="0"/>
              <a:t>What Aslan meant when he said he had died is, in one sense, plain enough. Read the earlier book in the series called </a:t>
            </a:r>
            <a:r>
              <a:rPr lang="en-US" i="1" dirty="0"/>
              <a:t>The Lion the Witch and the Wardrobe</a:t>
            </a:r>
            <a:r>
              <a:rPr lang="en-US" dirty="0"/>
              <a:t>, and you will find the full story of how he was killed by the White Witch and came to life again. When you have read that, I think you will probably see that there is deeper meaning behind </a:t>
            </a:r>
            <a:r>
              <a:rPr lang="en-US" i="1" dirty="0"/>
              <a:t>it</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514352" y="530352"/>
            <a:ext cx="3931920" cy="5260848"/>
          </a:xfrm>
        </p:spPr>
        <p:txBody>
          <a:bodyPr>
            <a:normAutofit fontScale="92500" lnSpcReduction="10000"/>
          </a:bodyPr>
          <a:lstStyle/>
          <a:p>
            <a:r>
              <a:rPr lang="en-US" u="sng" dirty="0"/>
              <a:t>The whole </a:t>
            </a:r>
            <a:r>
              <a:rPr lang="en-US" u="sng" dirty="0" err="1"/>
              <a:t>Narnian</a:t>
            </a:r>
            <a:r>
              <a:rPr lang="en-US" u="sng" dirty="0"/>
              <a:t> story is about Christ</a:t>
            </a:r>
            <a:r>
              <a:rPr lang="en-US" dirty="0"/>
              <a:t>. That is to say, I asked myself ‘Supposing there really were a world like Narnia, and supposing it had (like our world) gone wrong, and supposing Christ wanted to go into that world and save it (as He did ours) what might have happened?</a:t>
            </a:r>
          </a:p>
        </p:txBody>
      </p:sp>
      <p:pic>
        <p:nvPicPr>
          <p:cNvPr id="6" name="Content Placeholder 5" descr="img410.jpg"/>
          <p:cNvPicPr>
            <a:picLocks noGrp="1" noChangeAspect="1"/>
          </p:cNvPicPr>
          <p:nvPr>
            <p:ph sz="half" idx="2"/>
          </p:nvPr>
        </p:nvPicPr>
        <p:blipFill>
          <a:blip r:embed="rId2" cstate="print"/>
          <a:stretch>
            <a:fillRect/>
          </a:stretch>
        </p:blipFill>
        <p:spPr>
          <a:xfrm>
            <a:off x="4953000" y="530224"/>
            <a:ext cx="3431880" cy="538291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52" y="530352"/>
            <a:ext cx="3931920" cy="5337048"/>
          </a:xfrm>
        </p:spPr>
        <p:txBody>
          <a:bodyPr>
            <a:normAutofit fontScale="85000" lnSpcReduction="20000"/>
          </a:bodyPr>
          <a:lstStyle/>
          <a:p>
            <a:r>
              <a:rPr lang="en-US" dirty="0"/>
              <a:t>The stories are my answer. Since Narnia is a world of Talking Beasts, I thought He would become a Talking Beast there, as he became a Man here. I pictured Him becoming a lion there because (a) The lion is supposed to be the King of beasts: (b) Christ is called ‘The Lion of Judah’ in the bible. (c) I’d been having strange dreams about lions when I began writing the books. The whole series works out like this: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611155"/>
            <a:ext cx="4010952" cy="510384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txBody>
          <a:bodyPr>
            <a:normAutofit fontScale="85000" lnSpcReduction="20000"/>
          </a:bodyPr>
          <a:lstStyle/>
          <a:p>
            <a:r>
              <a:rPr lang="en-US" i="1" dirty="0"/>
              <a:t>The Magician’s Nephew</a:t>
            </a:r>
            <a:r>
              <a:rPr lang="en-US" dirty="0"/>
              <a:t> tells the creation and how evil entered Narnia.</a:t>
            </a:r>
          </a:p>
          <a:p>
            <a:r>
              <a:rPr lang="en-US" i="1" dirty="0"/>
              <a:t>The Lion etc.</a:t>
            </a:r>
            <a:r>
              <a:rPr lang="en-US" dirty="0"/>
              <a:t> – the Crucifixion and Resurrection</a:t>
            </a:r>
          </a:p>
          <a:p>
            <a:r>
              <a:rPr lang="en-US" i="1" dirty="0"/>
              <a:t>Prince Caspian</a:t>
            </a:r>
            <a:r>
              <a:rPr lang="en-US" dirty="0"/>
              <a:t> – restoration of the true religion after a corruption</a:t>
            </a:r>
          </a:p>
          <a:p>
            <a:r>
              <a:rPr lang="en-US" i="1" dirty="0"/>
              <a:t>The Horse and his Boy</a:t>
            </a:r>
            <a:r>
              <a:rPr lang="en-US" dirty="0"/>
              <a:t> – the calling and conversion of a heathen.</a:t>
            </a:r>
          </a:p>
          <a:p>
            <a:r>
              <a:rPr lang="en-US" i="1" dirty="0"/>
              <a:t>The Voyage of the Dawn </a:t>
            </a:r>
            <a:r>
              <a:rPr lang="en-US" i="1" dirty="0" err="1"/>
              <a:t>Treader</a:t>
            </a:r>
            <a:r>
              <a:rPr lang="en-US" dirty="0"/>
              <a:t> – the spiritual life (specially in </a:t>
            </a:r>
            <a:r>
              <a:rPr lang="en-US" dirty="0" err="1"/>
              <a:t>Reepicheep</a:t>
            </a:r>
            <a:r>
              <a:rPr lang="en-US" dirty="0"/>
              <a:t>)</a:t>
            </a:r>
          </a:p>
          <a:p>
            <a:r>
              <a:rPr lang="en-US" i="1" dirty="0"/>
              <a:t>The Silver Chair</a:t>
            </a:r>
            <a:r>
              <a:rPr lang="en-US" dirty="0"/>
              <a:t> – the continued war against the powers of darkness</a:t>
            </a:r>
          </a:p>
          <a:p>
            <a:r>
              <a:rPr lang="en-US" i="1" dirty="0"/>
              <a:t>The Last Battle</a:t>
            </a:r>
            <a:r>
              <a:rPr lang="en-US" dirty="0"/>
              <a:t> – the coming of Antichrist (the Ape). The end of the world, and the Last Judgment</a:t>
            </a:r>
          </a:p>
          <a:p>
            <a:r>
              <a:rPr lang="en-US" dirty="0"/>
              <a:t>	All clear?</a:t>
            </a:r>
          </a:p>
          <a:p>
            <a:r>
              <a:rPr lang="en-US" dirty="0"/>
              <a:t>	Yours</a:t>
            </a:r>
          </a:p>
          <a:p>
            <a:r>
              <a:rPr lang="en-US" dirty="0"/>
              <a:t>	C. S. Lewis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indent="-731520"/>
            <a:r>
              <a:rPr lang="en-US" dirty="0"/>
              <a:t>“Dearest,” said Aslan very gently, “you and your brother will never come back to Narnia.”</a:t>
            </a:r>
          </a:p>
          <a:p>
            <a:pPr indent="-731520"/>
            <a:r>
              <a:rPr lang="en-US" dirty="0"/>
              <a:t>“Oh, </a:t>
            </a:r>
            <a:r>
              <a:rPr lang="en-US" i="1" dirty="0"/>
              <a:t>Aslan</a:t>
            </a:r>
            <a:r>
              <a:rPr lang="en-US" dirty="0"/>
              <a:t>!” said Edmund and Lucy both together in despairing voices.</a:t>
            </a:r>
          </a:p>
          <a:p>
            <a:pPr indent="-731520"/>
            <a:r>
              <a:rPr lang="en-US" dirty="0"/>
              <a:t>“You are too old, children,” said Aslan, “and you must begin to come close to your own world now.”</a:t>
            </a:r>
          </a:p>
          <a:p>
            <a:pPr indent="-731520"/>
            <a:r>
              <a:rPr lang="en-US" dirty="0"/>
              <a:t>“It isn’t Narnia, you know,” sobbed Lucy.  “It’s </a:t>
            </a:r>
            <a:r>
              <a:rPr lang="en-US" i="1" dirty="0"/>
              <a:t>you</a:t>
            </a:r>
            <a:r>
              <a:rPr lang="en-US" dirty="0"/>
              <a:t>.  We shan’t meet </a:t>
            </a:r>
            <a:r>
              <a:rPr lang="en-US" i="1" dirty="0"/>
              <a:t>you </a:t>
            </a:r>
            <a:r>
              <a:rPr lang="en-US" dirty="0"/>
              <a:t>there.  And how can we live, never meeting you?”</a:t>
            </a:r>
          </a:p>
        </p:txBody>
      </p:sp>
      <p:sp>
        <p:nvSpPr>
          <p:cNvPr id="4" name="TextBox 3"/>
          <p:cNvSpPr txBox="1"/>
          <p:nvPr/>
        </p:nvSpPr>
        <p:spPr>
          <a:xfrm>
            <a:off x="1219200" y="6172200"/>
            <a:ext cx="6781800" cy="461665"/>
          </a:xfrm>
          <a:prstGeom prst="rect">
            <a:avLst/>
          </a:prstGeom>
          <a:noFill/>
        </p:spPr>
        <p:txBody>
          <a:bodyPr wrap="square" rtlCol="0">
            <a:spAutoFit/>
          </a:bodyPr>
          <a:lstStyle/>
          <a:p>
            <a:pPr algn="ctr"/>
            <a:r>
              <a:rPr lang="en-US" sz="2400" dirty="0"/>
              <a:t>From </a:t>
            </a:r>
            <a:r>
              <a:rPr lang="en-US" sz="2400" i="1" dirty="0"/>
              <a:t>The Voyage of the ‘Dawn </a:t>
            </a:r>
            <a:r>
              <a:rPr lang="en-US" sz="2400" i="1" dirty="0" err="1"/>
              <a:t>Treader</a:t>
            </a:r>
            <a:r>
              <a:rPr lang="en-US" sz="24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5410200"/>
            <a:ext cx="8183880" cy="1143000"/>
          </a:xfrm>
        </p:spPr>
        <p:txBody>
          <a:bodyPr>
            <a:normAutofit fontScale="90000"/>
          </a:bodyPr>
          <a:lstStyle/>
          <a:p>
            <a:pPr algn="ctr"/>
            <a:r>
              <a:rPr lang="en-US" dirty="0"/>
              <a:t>“It all Began with a Picture…”</a:t>
            </a:r>
            <a:br>
              <a:rPr lang="en-US" dirty="0"/>
            </a:br>
            <a:r>
              <a:rPr lang="en-US" i="1" dirty="0"/>
              <a:t>Of Other Worlds</a:t>
            </a:r>
            <a:r>
              <a:rPr lang="en-US" dirty="0"/>
              <a:t>, p. 42</a:t>
            </a:r>
          </a:p>
        </p:txBody>
      </p:sp>
      <p:pic>
        <p:nvPicPr>
          <p:cNvPr id="6" name="Content Placeholder 5" descr="TheLionWitchWardrobe%281stEd%29.jpg"/>
          <p:cNvPicPr>
            <a:picLocks noGrp="1" noChangeAspect="1"/>
          </p:cNvPicPr>
          <p:nvPr>
            <p:ph idx="1"/>
          </p:nvPr>
        </p:nvPicPr>
        <p:blipFill>
          <a:blip r:embed="rId2" cstate="print"/>
          <a:stretch>
            <a:fillRect/>
          </a:stretch>
        </p:blipFill>
        <p:spPr>
          <a:xfrm>
            <a:off x="2971800" y="457200"/>
            <a:ext cx="3253623" cy="494550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indent="-731520"/>
            <a:r>
              <a:rPr lang="en-US" dirty="0"/>
              <a:t>“But you shall meet me, dear one,” said Aslan.</a:t>
            </a:r>
          </a:p>
          <a:p>
            <a:pPr indent="-731520"/>
            <a:r>
              <a:rPr lang="en-US" dirty="0"/>
              <a:t>“Are—are you there too, Sir?” said Edmund.</a:t>
            </a:r>
          </a:p>
          <a:p>
            <a:pPr indent="-731520"/>
            <a:r>
              <a:rPr lang="en-US" dirty="0"/>
              <a:t>“I am,” said Aslan.  “But there I have another name.  You must learn to know me by that name.  This was the very reason why you were brought to Narnia, that by knowing me here for a little, you may know me better there.”</a:t>
            </a:r>
          </a:p>
        </p:txBody>
      </p:sp>
      <p:sp>
        <p:nvSpPr>
          <p:cNvPr id="4" name="TextBox 3"/>
          <p:cNvSpPr txBox="1"/>
          <p:nvPr/>
        </p:nvSpPr>
        <p:spPr>
          <a:xfrm>
            <a:off x="1219200" y="6172200"/>
            <a:ext cx="6781800" cy="461665"/>
          </a:xfrm>
          <a:prstGeom prst="rect">
            <a:avLst/>
          </a:prstGeom>
          <a:noFill/>
        </p:spPr>
        <p:txBody>
          <a:bodyPr wrap="square" rtlCol="0">
            <a:spAutoFit/>
          </a:bodyPr>
          <a:lstStyle/>
          <a:p>
            <a:pPr algn="ctr"/>
            <a:r>
              <a:rPr lang="en-US" sz="2400" dirty="0"/>
              <a:t>From </a:t>
            </a:r>
            <a:r>
              <a:rPr lang="en-US" sz="2400" i="1" dirty="0"/>
              <a:t>The Voyage of the ‘Dawn </a:t>
            </a:r>
            <a:r>
              <a:rPr lang="en-US" sz="2400" i="1" dirty="0" err="1"/>
              <a:t>Treader</a:t>
            </a:r>
            <a:r>
              <a:rPr lang="en-US" sz="2400" i="1" dirty="0"/>
              <a:t>’</a:t>
            </a:r>
          </a:p>
        </p:txBody>
      </p:sp>
    </p:spTree>
    <p:extLst>
      <p:ext uri="{BB962C8B-B14F-4D97-AF65-F5344CB8AC3E}">
        <p14:creationId xmlns:p14="http://schemas.microsoft.com/office/powerpoint/2010/main" val="20712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183880" cy="5562600"/>
          </a:xfrm>
        </p:spPr>
        <p:txBody>
          <a:bodyPr>
            <a:noAutofit/>
          </a:bodyPr>
          <a:lstStyle/>
          <a:p>
            <a:pPr algn="ctr"/>
            <a:r>
              <a:rPr lang="en-US" dirty="0"/>
              <a:t>“Sometimes Fairy Stories May Say Best What’s To Be Said”</a:t>
            </a:r>
          </a:p>
          <a:p>
            <a:pPr algn="ctr"/>
            <a:endParaRPr lang="en-US" dirty="0"/>
          </a:p>
          <a:p>
            <a:r>
              <a:rPr lang="en-US" dirty="0"/>
              <a:t>“I thought I saw how stories of this kind could steal past a certain inhibition which had paralyzed much of my own religion in childhood. Why did one find it so hard to feel as one was told one ought to feel about God or about the sufferings of Christ? I thought the chief reason was that one was told one ought to. An obligation to feel can freeze feelings.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04800"/>
            <a:ext cx="8183880" cy="5257800"/>
          </a:xfrm>
        </p:spPr>
        <p:txBody>
          <a:bodyPr>
            <a:noAutofit/>
          </a:bodyPr>
          <a:lstStyle/>
          <a:p>
            <a:r>
              <a:rPr lang="en-US" dirty="0"/>
              <a:t>And reverence itself did harm. The whole subject was associated with lowered voices; almost as if it were something medical. But supposing that by casting all these things into an imaginary world, stripping them of their stained-glass and Sunday school associations, one could make them for the first time appear in their real potency? </a:t>
            </a:r>
            <a:r>
              <a:rPr lang="en-US" u="sng" dirty="0"/>
              <a:t>Could one not thus steal past those watchful dragons</a:t>
            </a:r>
            <a:r>
              <a:rPr lang="en-US" dirty="0"/>
              <a:t>? I thought one could.”</a:t>
            </a:r>
          </a:p>
        </p:txBody>
      </p:sp>
    </p:spTree>
    <p:extLst>
      <p:ext uri="{BB962C8B-B14F-4D97-AF65-F5344CB8AC3E}">
        <p14:creationId xmlns:p14="http://schemas.microsoft.com/office/powerpoint/2010/main" val="286266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normAutofit fontScale="90000"/>
          </a:bodyPr>
          <a:lstStyle/>
          <a:p>
            <a:r>
              <a:rPr lang="en-US" dirty="0"/>
              <a:t>Lewis’ Platonic Idea of the Person</a:t>
            </a:r>
          </a:p>
        </p:txBody>
      </p:sp>
      <p:sp>
        <p:nvSpPr>
          <p:cNvPr id="16387" name="Content Placeholder 5"/>
          <p:cNvSpPr>
            <a:spLocks noGrp="1"/>
          </p:cNvSpPr>
          <p:nvPr>
            <p:ph idx="1"/>
          </p:nvPr>
        </p:nvSpPr>
        <p:spPr/>
        <p:txBody>
          <a:bodyPr>
            <a:normAutofit/>
          </a:bodyPr>
          <a:lstStyle/>
          <a:p>
            <a:pPr>
              <a:buNone/>
            </a:pPr>
            <a:r>
              <a:rPr lang="en-US" sz="1800" dirty="0"/>
              <a:t> Imagination</a:t>
            </a:r>
          </a:p>
          <a:p>
            <a:pPr>
              <a:buNone/>
            </a:pPr>
            <a:r>
              <a:rPr lang="en-US" sz="1800" dirty="0"/>
              <a:t>(outer circle)</a:t>
            </a:r>
          </a:p>
        </p:txBody>
      </p:sp>
      <p:sp>
        <p:nvSpPr>
          <p:cNvPr id="16388" name="Oval 6"/>
          <p:cNvSpPr>
            <a:spLocks noChangeArrowheads="1"/>
          </p:cNvSpPr>
          <p:nvPr/>
        </p:nvSpPr>
        <p:spPr bwMode="auto">
          <a:xfrm>
            <a:off x="2743200" y="1676400"/>
            <a:ext cx="3505200" cy="3429000"/>
          </a:xfrm>
          <a:prstGeom prst="ellipse">
            <a:avLst/>
          </a:prstGeom>
          <a:solidFill>
            <a:schemeClr val="accent1"/>
          </a:solidFill>
          <a:ln w="9525" algn="ctr">
            <a:solidFill>
              <a:schemeClr val="tx1"/>
            </a:solidFill>
            <a:round/>
            <a:headEnd/>
            <a:tailEnd/>
          </a:ln>
        </p:spPr>
        <p:txBody>
          <a:bodyPr/>
          <a:lstStyle/>
          <a:p>
            <a:endParaRPr lang="en-US"/>
          </a:p>
        </p:txBody>
      </p:sp>
      <p:sp>
        <p:nvSpPr>
          <p:cNvPr id="8" name="Oval 7"/>
          <p:cNvSpPr/>
          <p:nvPr/>
        </p:nvSpPr>
        <p:spPr bwMode="auto">
          <a:xfrm>
            <a:off x="3429000" y="2286000"/>
            <a:ext cx="2133600" cy="2209800"/>
          </a:xfrm>
          <a:prstGeom prst="ellipse">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Oval 8"/>
          <p:cNvSpPr/>
          <p:nvPr/>
        </p:nvSpPr>
        <p:spPr bwMode="auto">
          <a:xfrm>
            <a:off x="4038600" y="2971800"/>
            <a:ext cx="990600" cy="914400"/>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6391" name="TextBox 10"/>
          <p:cNvSpPr txBox="1">
            <a:spLocks noChangeArrowheads="1"/>
          </p:cNvSpPr>
          <p:nvPr/>
        </p:nvSpPr>
        <p:spPr bwMode="auto">
          <a:xfrm>
            <a:off x="1371600" y="3048000"/>
            <a:ext cx="1143000" cy="923330"/>
          </a:xfrm>
          <a:prstGeom prst="rect">
            <a:avLst/>
          </a:prstGeom>
          <a:noFill/>
          <a:ln w="9525">
            <a:noFill/>
            <a:miter lim="800000"/>
            <a:headEnd/>
            <a:tailEnd/>
          </a:ln>
        </p:spPr>
        <p:txBody>
          <a:bodyPr wrap="square">
            <a:spAutoFit/>
          </a:bodyPr>
          <a:lstStyle/>
          <a:p>
            <a:r>
              <a:rPr lang="en-US" dirty="0"/>
              <a:t>Intellect</a:t>
            </a:r>
          </a:p>
          <a:p>
            <a:pPr algn="ctr"/>
            <a:r>
              <a:rPr lang="en-US" dirty="0"/>
              <a:t>(middle circle)</a:t>
            </a:r>
          </a:p>
        </p:txBody>
      </p:sp>
      <p:sp>
        <p:nvSpPr>
          <p:cNvPr id="16392" name="TextBox 11"/>
          <p:cNvSpPr txBox="1">
            <a:spLocks noChangeArrowheads="1"/>
          </p:cNvSpPr>
          <p:nvPr/>
        </p:nvSpPr>
        <p:spPr bwMode="auto">
          <a:xfrm>
            <a:off x="4114800" y="3276600"/>
            <a:ext cx="838200" cy="369332"/>
          </a:xfrm>
          <a:prstGeom prst="rect">
            <a:avLst/>
          </a:prstGeom>
          <a:noFill/>
          <a:ln w="9525">
            <a:noFill/>
            <a:miter lim="800000"/>
            <a:headEnd/>
            <a:tailEnd/>
          </a:ln>
        </p:spPr>
        <p:txBody>
          <a:bodyPr>
            <a:spAutoFit/>
          </a:bodyPr>
          <a:lstStyle/>
          <a:p>
            <a:pPr algn="ctr"/>
            <a:r>
              <a:rPr lang="en-US" dirty="0"/>
              <a:t>Will</a:t>
            </a:r>
          </a:p>
        </p:txBody>
      </p:sp>
      <p:sp>
        <p:nvSpPr>
          <p:cNvPr id="10" name="Right Arrow 9"/>
          <p:cNvSpPr/>
          <p:nvPr/>
        </p:nvSpPr>
        <p:spPr>
          <a:xfrm>
            <a:off x="2590800" y="3276600"/>
            <a:ext cx="1143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286000" y="1676400"/>
            <a:ext cx="16002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a:off x="4191000" y="3971330"/>
            <a:ext cx="685800" cy="14388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6817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3976" y="1066800"/>
            <a:ext cx="4428139" cy="3733800"/>
          </a:xfrm>
        </p:spPr>
      </p:pic>
      <p:sp>
        <p:nvSpPr>
          <p:cNvPr id="4" name="Content Placeholder 3"/>
          <p:cNvSpPr>
            <a:spLocks noGrp="1"/>
          </p:cNvSpPr>
          <p:nvPr>
            <p:ph sz="half" idx="2"/>
          </p:nvPr>
        </p:nvSpPr>
        <p:spPr>
          <a:xfrm>
            <a:off x="4648200" y="530352"/>
            <a:ext cx="4114800" cy="4389120"/>
          </a:xfrm>
        </p:spPr>
        <p:txBody>
          <a:bodyPr>
            <a:noAutofit/>
          </a:bodyPr>
          <a:lstStyle/>
          <a:p>
            <a:r>
              <a:rPr lang="en-US" sz="3200" dirty="0"/>
              <a:t>“The battle is between faith and reason on one side and emotion and imagination on the other” (</a:t>
            </a:r>
            <a:r>
              <a:rPr lang="en-US" sz="3200" i="1" dirty="0"/>
              <a:t>Mere Christianity</a:t>
            </a:r>
            <a:r>
              <a:rPr lang="en-US" sz="3200" dirty="0"/>
              <a:t>).</a:t>
            </a:r>
          </a:p>
        </p:txBody>
      </p:sp>
    </p:spTree>
    <p:extLst>
      <p:ext uri="{BB962C8B-B14F-4D97-AF65-F5344CB8AC3E}">
        <p14:creationId xmlns:p14="http://schemas.microsoft.com/office/powerpoint/2010/main" val="179526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  Seven Weeks</a:t>
            </a:r>
          </a:p>
        </p:txBody>
      </p:sp>
      <p:sp>
        <p:nvSpPr>
          <p:cNvPr id="3" name="Content Placeholder 2"/>
          <p:cNvSpPr>
            <a:spLocks noGrp="1"/>
          </p:cNvSpPr>
          <p:nvPr>
            <p:ph idx="1"/>
          </p:nvPr>
        </p:nvSpPr>
        <p:spPr>
          <a:xfrm>
            <a:off x="381000" y="457200"/>
            <a:ext cx="8458200" cy="5029200"/>
          </a:xfrm>
        </p:spPr>
        <p:txBody>
          <a:bodyPr>
            <a:normAutofit lnSpcReduction="10000"/>
          </a:bodyPr>
          <a:lstStyle/>
          <a:p>
            <a:pPr marL="514350" indent="-514350">
              <a:buFont typeface="+mj-lt"/>
              <a:buAutoNum type="arabicPeriod"/>
            </a:pPr>
            <a:r>
              <a:rPr lang="en-US" dirty="0"/>
              <a:t>Some background to the story</a:t>
            </a:r>
          </a:p>
          <a:p>
            <a:pPr marL="514350" indent="-514350">
              <a:buFont typeface="+mj-lt"/>
              <a:buAutoNum type="arabicPeriod"/>
            </a:pPr>
            <a:r>
              <a:rPr lang="en-US" dirty="0"/>
              <a:t>A retelling of the story (you won’t have to read them at the rate of one per week, but you certainly may)</a:t>
            </a:r>
          </a:p>
          <a:p>
            <a:pPr marL="514350" indent="-514350">
              <a:buFont typeface="+mj-lt"/>
              <a:buAutoNum type="arabicPeriod"/>
            </a:pPr>
            <a:r>
              <a:rPr lang="en-US" dirty="0"/>
              <a:t>Two biblical parallels between the Bible and that Chronicle of Narnia with discussion</a:t>
            </a:r>
          </a:p>
          <a:p>
            <a:pPr marL="514350" indent="-514350">
              <a:buFont typeface="+mj-lt"/>
              <a:buAutoNum type="arabicPeriod"/>
            </a:pPr>
            <a:r>
              <a:rPr lang="en-US" dirty="0"/>
              <a:t>A Factual Quiz (just for fun)</a:t>
            </a:r>
          </a:p>
          <a:p>
            <a:pPr marL="514350" indent="-514350">
              <a:buFont typeface="+mj-lt"/>
              <a:buAutoNum type="arabicPeriod"/>
            </a:pPr>
            <a:r>
              <a:rPr lang="en-US" dirty="0"/>
              <a:t>A Narnian benediction based on that chronicle</a:t>
            </a:r>
          </a:p>
          <a:p>
            <a:pPr marL="514350" indent="-514350">
              <a:buFont typeface="+mj-lt"/>
              <a:buAutoNum type="arabicPeriod"/>
            </a:pPr>
            <a:r>
              <a:rPr lang="en-US" dirty="0"/>
              <a:t>And maybe even a quiz on the last week with the use of Smartphones. Kahoot.it</a:t>
            </a:r>
          </a:p>
        </p:txBody>
      </p:sp>
    </p:spTree>
    <p:extLst>
      <p:ext uri="{BB962C8B-B14F-4D97-AF65-F5344CB8AC3E}">
        <p14:creationId xmlns:p14="http://schemas.microsoft.com/office/powerpoint/2010/main" val="7951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www.joelheck.com</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 y="152400"/>
            <a:ext cx="9122079" cy="512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4114800" y="1295400"/>
            <a:ext cx="1524000"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262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Therefore … Narnia is not </a:t>
            </a:r>
            <a:br>
              <a:rPr lang="en-US" dirty="0"/>
            </a:br>
            <a:r>
              <a:rPr lang="en-US" dirty="0"/>
              <a:t>just for children.</a:t>
            </a:r>
          </a:p>
        </p:txBody>
      </p:sp>
      <p:sp>
        <p:nvSpPr>
          <p:cNvPr id="3" name="Content Placeholder 2"/>
          <p:cNvSpPr>
            <a:spLocks noGrp="1"/>
          </p:cNvSpPr>
          <p:nvPr>
            <p:ph idx="1"/>
          </p:nvPr>
        </p:nvSpPr>
        <p:spPr/>
        <p:txBody>
          <a:bodyPr>
            <a:normAutofit lnSpcReduction="10000"/>
          </a:bodyPr>
          <a:lstStyle/>
          <a:p>
            <a:r>
              <a:rPr lang="en-US" dirty="0"/>
              <a:t>So … read the Chronicles of Narnia.</a:t>
            </a:r>
          </a:p>
          <a:p>
            <a:r>
              <a:rPr lang="en-US" dirty="0"/>
              <a:t>Use the Chronicles of Narnia in Bible Classes, teaching, devotions, and conversations.</a:t>
            </a:r>
          </a:p>
          <a:p>
            <a:r>
              <a:rPr lang="en-US" dirty="0"/>
              <a:t>Recommend the Chronicles of Narnia.</a:t>
            </a:r>
          </a:p>
          <a:p>
            <a:r>
              <a:rPr lang="en-US" dirty="0"/>
              <a:t>Give them as gifts.</a:t>
            </a:r>
          </a:p>
          <a:p>
            <a:r>
              <a:rPr lang="en-US" dirty="0"/>
              <a:t>Use them as witness tools.</a:t>
            </a:r>
          </a:p>
          <a:p>
            <a:r>
              <a:rPr lang="en-US" dirty="0"/>
              <a:t>Maybe even thank God for them.</a:t>
            </a:r>
          </a:p>
          <a:p>
            <a:r>
              <a:rPr lang="en-US" dirty="0"/>
              <a:t>Good reading to you!</a:t>
            </a:r>
          </a:p>
        </p:txBody>
      </p:sp>
      <p:sp>
        <p:nvSpPr>
          <p:cNvPr id="4" name="TextBox 3"/>
          <p:cNvSpPr txBox="1"/>
          <p:nvPr/>
        </p:nvSpPr>
        <p:spPr>
          <a:xfrm>
            <a:off x="2667000" y="6172200"/>
            <a:ext cx="3657600" cy="369332"/>
          </a:xfrm>
          <a:prstGeom prst="rect">
            <a:avLst/>
          </a:prstGeom>
          <a:noFill/>
        </p:spPr>
        <p:txBody>
          <a:bodyPr wrap="square" rtlCol="0">
            <a:spAutoFit/>
          </a:bodyPr>
          <a:lstStyle/>
          <a:p>
            <a:pPr algn="ctr"/>
            <a:r>
              <a:rPr lang="en-US" dirty="0"/>
              <a:t>www.joelheck.com</a:t>
            </a:r>
          </a:p>
        </p:txBody>
      </p:sp>
    </p:spTree>
    <p:extLst>
      <p:ext uri="{BB962C8B-B14F-4D97-AF65-F5344CB8AC3E}">
        <p14:creationId xmlns:p14="http://schemas.microsoft.com/office/powerpoint/2010/main" val="356192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30933"/>
            <a:ext cx="8647966" cy="6888933"/>
          </a:xfrm>
          <a:prstGeom prst="rect">
            <a:avLst/>
          </a:prstGeom>
        </p:spPr>
      </p:pic>
      <p:sp>
        <p:nvSpPr>
          <p:cNvPr id="6" name="Content Placeholder 5"/>
          <p:cNvSpPr>
            <a:spLocks noGrp="1"/>
          </p:cNvSpPr>
          <p:nvPr>
            <p:ph idx="1"/>
          </p:nvPr>
        </p:nvSpPr>
        <p:spPr/>
        <p:txBody>
          <a:bodyPr/>
          <a:lstStyle/>
          <a:p>
            <a:endParaRPr lang="en-US" dirty="0"/>
          </a:p>
        </p:txBody>
      </p:sp>
      <p:sp>
        <p:nvSpPr>
          <p:cNvPr id="7" name="TextBox 6"/>
          <p:cNvSpPr txBox="1"/>
          <p:nvPr/>
        </p:nvSpPr>
        <p:spPr>
          <a:xfrm>
            <a:off x="1275984" y="6204466"/>
            <a:ext cx="6553200" cy="369332"/>
          </a:xfrm>
          <a:prstGeom prst="rect">
            <a:avLst/>
          </a:prstGeom>
          <a:noFill/>
        </p:spPr>
        <p:txBody>
          <a:bodyPr wrap="square" rtlCol="0">
            <a:spAutoFit/>
          </a:bodyPr>
          <a:lstStyle/>
          <a:p>
            <a:pPr algn="ctr"/>
            <a:r>
              <a:rPr lang="en-US" dirty="0"/>
              <a:t>Next: </a:t>
            </a:r>
            <a:r>
              <a:rPr lang="en-US" i="1" dirty="0"/>
              <a:t>The Lion, the Witch and the Wardrobe</a:t>
            </a:r>
          </a:p>
        </p:txBody>
      </p:sp>
    </p:spTree>
    <p:extLst>
      <p:ext uri="{BB962C8B-B14F-4D97-AF65-F5344CB8AC3E}">
        <p14:creationId xmlns:p14="http://schemas.microsoft.com/office/powerpoint/2010/main" val="4223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5413248"/>
          </a:xfrm>
        </p:spPr>
        <p:txBody>
          <a:bodyPr>
            <a:normAutofit fontScale="92500" lnSpcReduction="10000"/>
          </a:bodyPr>
          <a:lstStyle/>
          <a:p>
            <a:pPr marL="0" indent="0">
              <a:buNone/>
            </a:pPr>
            <a:r>
              <a:rPr lang="en-US" dirty="0"/>
              <a:t>The Editor has asked me to tell you how I came to write </a:t>
            </a:r>
            <a:r>
              <a:rPr lang="en-US" i="1" dirty="0"/>
              <a:t>The Lion, the Witch and the Wardrobe</a:t>
            </a:r>
            <a:r>
              <a:rPr lang="en-US" dirty="0"/>
              <a:t>. I will try, but you must not believe all that authors tell you about how they wrote their books. This is not because they mean to tell lies. It is because a man writing a story is too excited about the story itself to sit back and notice how he is doing it. In fact, that might stop the works; just as, if you start thinking about how you tie your tie the next thing is that you find you can’t tie it. And afterwards when the story is finished, he has forgotten a good deal of what writing it was like.</a:t>
            </a:r>
          </a:p>
        </p:txBody>
      </p:sp>
    </p:spTree>
    <p:extLst>
      <p:ext uri="{BB962C8B-B14F-4D97-AF65-F5344CB8AC3E}">
        <p14:creationId xmlns:p14="http://schemas.microsoft.com/office/powerpoint/2010/main" val="176844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buNone/>
            </a:pPr>
            <a:r>
              <a:rPr lang="en-US" dirty="0"/>
              <a:t>One thing I am sure of. All my seven </a:t>
            </a:r>
            <a:r>
              <a:rPr lang="en-US" dirty="0" err="1"/>
              <a:t>Narnian</a:t>
            </a:r>
            <a:r>
              <a:rPr lang="en-US" dirty="0"/>
              <a:t> books, and my three science fiction books, began with seeing pictures in my head. At first they were not a story, just pictures.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39640" y="587334"/>
            <a:ext cx="4221030" cy="4518066"/>
          </a:xfrm>
        </p:spPr>
      </p:pic>
    </p:spTree>
    <p:extLst>
      <p:ext uri="{BB962C8B-B14F-4D97-AF65-F5344CB8AC3E}">
        <p14:creationId xmlns:p14="http://schemas.microsoft.com/office/powerpoint/2010/main" val="70497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473765"/>
            <a:ext cx="3455878" cy="5165035"/>
          </a:xfrm>
        </p:spPr>
      </p:pic>
      <p:sp>
        <p:nvSpPr>
          <p:cNvPr id="4" name="Content Placeholder 3"/>
          <p:cNvSpPr>
            <a:spLocks noGrp="1"/>
          </p:cNvSpPr>
          <p:nvPr>
            <p:ph sz="half" idx="2"/>
          </p:nvPr>
        </p:nvSpPr>
        <p:spPr>
          <a:xfrm>
            <a:off x="4755360" y="530352"/>
            <a:ext cx="3931920" cy="5565648"/>
          </a:xfrm>
        </p:spPr>
        <p:txBody>
          <a:bodyPr>
            <a:normAutofit/>
          </a:bodyPr>
          <a:lstStyle/>
          <a:p>
            <a:pPr marL="0" indent="0">
              <a:buNone/>
            </a:pPr>
            <a:r>
              <a:rPr lang="en-US" dirty="0"/>
              <a:t>The </a:t>
            </a:r>
            <a:r>
              <a:rPr lang="en-US" i="1" dirty="0"/>
              <a:t>Lion </a:t>
            </a:r>
            <a:r>
              <a:rPr lang="en-US" dirty="0"/>
              <a:t>all began with a picture of a Faun carrying an umbrella and parcels in a snowy wood. This picture had been in my mind since I was about sixteen. Then one day, when I was about forty, I said to myself: “Let’s try to make a story about it.”</a:t>
            </a:r>
          </a:p>
        </p:txBody>
      </p:sp>
    </p:spTree>
    <p:extLst>
      <p:ext uri="{BB962C8B-B14F-4D97-AF65-F5344CB8AC3E}">
        <p14:creationId xmlns:p14="http://schemas.microsoft.com/office/powerpoint/2010/main" val="400345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At first I had very little idea how the story would go. But then suddenly </a:t>
            </a:r>
            <a:r>
              <a:rPr lang="en-US" dirty="0" err="1"/>
              <a:t>Aslan</a:t>
            </a:r>
            <a:r>
              <a:rPr lang="en-US" dirty="0"/>
              <a:t> came bounding into it. I think I had been having a good many dreams of lions about that time. Apart from that, I don’t know where the Lion came from or why He came. But once He was there He pulled the whole story together, and soon He pulled the six other </a:t>
            </a:r>
            <a:r>
              <a:rPr lang="en-US" dirty="0" err="1"/>
              <a:t>Narnian</a:t>
            </a:r>
            <a:r>
              <a:rPr lang="en-US" dirty="0"/>
              <a:t> stories in after Him.</a:t>
            </a:r>
          </a:p>
        </p:txBody>
      </p:sp>
      <p:pic>
        <p:nvPicPr>
          <p:cNvPr id="5" name="Content Placeholder 5" descr="Aslan___Final_Still.jpg"/>
          <p:cNvPicPr>
            <a:picLocks noChangeAspect="1"/>
          </p:cNvPicPr>
          <p:nvPr/>
        </p:nvPicPr>
        <p:blipFill>
          <a:blip r:embed="rId3" cstate="print"/>
          <a:stretch>
            <a:fillRect/>
          </a:stretch>
        </p:blipFill>
        <p:spPr>
          <a:xfrm>
            <a:off x="0" y="0"/>
            <a:ext cx="9215676" cy="6858000"/>
          </a:xfrm>
          <a:prstGeom prst="rect">
            <a:avLst/>
          </a:prstGeom>
        </p:spPr>
      </p:pic>
    </p:spTree>
    <p:extLst>
      <p:ext uri="{BB962C8B-B14F-4D97-AF65-F5344CB8AC3E}">
        <p14:creationId xmlns:p14="http://schemas.microsoft.com/office/powerpoint/2010/main" val="1961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So you see that, in a sense, I know very little about how this story was born. That is, I don’t know where the pictures came from. And I don’t believe anyone knows exactly how he “makes things up.” Making up is a very mysterious thing. When you “have an idea” could you tell anyone exactly how you thought of it?</a:t>
            </a:r>
          </a:p>
        </p:txBody>
      </p:sp>
    </p:spTree>
    <p:extLst>
      <p:ext uri="{BB962C8B-B14F-4D97-AF65-F5344CB8AC3E}">
        <p14:creationId xmlns:p14="http://schemas.microsoft.com/office/powerpoint/2010/main" val="422704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Type of Literature</a:t>
            </a:r>
          </a:p>
        </p:txBody>
      </p:sp>
      <p:sp>
        <p:nvSpPr>
          <p:cNvPr id="3" name="Content Placeholder 2"/>
          <p:cNvSpPr>
            <a:spLocks noGrp="1"/>
          </p:cNvSpPr>
          <p:nvPr>
            <p:ph idx="1"/>
          </p:nvPr>
        </p:nvSpPr>
        <p:spPr/>
        <p:txBody>
          <a:bodyPr>
            <a:normAutofit/>
          </a:bodyPr>
          <a:lstStyle/>
          <a:p>
            <a:r>
              <a:rPr lang="en-US" dirty="0"/>
              <a:t>Not allegory</a:t>
            </a:r>
          </a:p>
          <a:p>
            <a:r>
              <a:rPr lang="en-US" dirty="0"/>
              <a:t>Supposal (or reenactment)</a:t>
            </a:r>
          </a:p>
          <a:p>
            <a:r>
              <a:rPr lang="en-US" dirty="0"/>
              <a:t>A letter to Patricia: “I’m more saying ‘Suppose there were a world like Narnia and it needed rescuing and the Son of God (or the “Great Emperor oversea”) went to redeem </a:t>
            </a:r>
            <a:r>
              <a:rPr lang="en-US" i="1" dirty="0"/>
              <a:t>it</a:t>
            </a:r>
            <a:r>
              <a:rPr lang="en-US" dirty="0"/>
              <a:t>, as He came to redeem ours, what might it, in that world, all have been 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7424</TotalTime>
  <Words>2620</Words>
  <Application>Microsoft Office PowerPoint</Application>
  <PresentationFormat>On-screen Show (4:3)</PresentationFormat>
  <Paragraphs>168</Paragraphs>
  <Slides>38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Verdana</vt:lpstr>
      <vt:lpstr>Wingdings 2</vt:lpstr>
      <vt:lpstr>Aspect</vt:lpstr>
      <vt:lpstr>Narnia for Adults: Introduction to the Chronicles of Narnia</vt:lpstr>
      <vt:lpstr>The Lion, lions, &amp; the last lion</vt:lpstr>
      <vt:lpstr>“It all Began with a Picture…” Of Other Worlds, p. 42</vt:lpstr>
      <vt:lpstr>PowerPoint Presentation</vt:lpstr>
      <vt:lpstr>PowerPoint Presentation</vt:lpstr>
      <vt:lpstr>PowerPoint Presentation</vt:lpstr>
      <vt:lpstr>PowerPoint Presentation</vt:lpstr>
      <vt:lpstr>PowerPoint Presentation</vt:lpstr>
      <vt:lpstr>I. Type of Literature</vt:lpstr>
      <vt:lpstr>PowerPoint Presentation</vt:lpstr>
      <vt:lpstr>II. Lewis’s Style</vt:lpstr>
      <vt:lpstr>II. Lewis’s Style</vt:lpstr>
      <vt:lpstr>PowerPoint Presentation</vt:lpstr>
      <vt:lpstr>PowerPoint Presentation</vt:lpstr>
      <vt:lpstr>III. Historical Context</vt:lpstr>
      <vt:lpstr>PowerPoint Presentation</vt:lpstr>
      <vt:lpstr>IV. Their Importance</vt:lpstr>
      <vt:lpstr>Best-sellers by Lewis, Tolkien, and Rowling</vt:lpstr>
      <vt:lpstr>The Lion the Witch and the Wardrobe</vt:lpstr>
      <vt:lpstr>Collected Letters, Vol. II, 171</vt:lpstr>
      <vt:lpstr>V. Critical Reception</vt:lpstr>
      <vt:lpstr>V. Critical Reception</vt:lpstr>
      <vt:lpstr>For children only?</vt:lpstr>
      <vt:lpstr>On the Dedication Page of The Lion, the Witch and the Wardrobe</vt:lpstr>
      <vt:lpstr>VI. Christian Teachings &amp;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Platonic Idea of the Person</vt:lpstr>
      <vt:lpstr>Imagination</vt:lpstr>
      <vt:lpstr>The Next  Seven Weeks</vt:lpstr>
      <vt:lpstr>www.joelheck.com</vt:lpstr>
      <vt:lpstr>Therefore … Narnia is not  just for children.</vt:lpstr>
      <vt:lpstr>PowerPoint Presentation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Narnia</dc:title>
  <dc:creator>Joel D. Heck</dc:creator>
  <cp:lastModifiedBy>Joel Heck</cp:lastModifiedBy>
  <cp:revision>289</cp:revision>
  <cp:lastPrinted>2014-09-26T18:57:33Z</cp:lastPrinted>
  <dcterms:created xsi:type="dcterms:W3CDTF">2008-09-29T16:32:21Z</dcterms:created>
  <dcterms:modified xsi:type="dcterms:W3CDTF">2017-09-10T01:32:10Z</dcterms:modified>
</cp:coreProperties>
</file>