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312" r:id="rId3"/>
    <p:sldId id="337" r:id="rId4"/>
    <p:sldId id="348" r:id="rId5"/>
    <p:sldId id="296" r:id="rId6"/>
    <p:sldId id="307" r:id="rId7"/>
    <p:sldId id="345" r:id="rId8"/>
    <p:sldId id="308" r:id="rId9"/>
    <p:sldId id="314" r:id="rId10"/>
    <p:sldId id="315" r:id="rId11"/>
    <p:sldId id="316" r:id="rId12"/>
    <p:sldId id="317" r:id="rId13"/>
    <p:sldId id="262" r:id="rId14"/>
    <p:sldId id="273" r:id="rId15"/>
    <p:sldId id="274" r:id="rId16"/>
    <p:sldId id="275" r:id="rId17"/>
    <p:sldId id="276" r:id="rId18"/>
    <p:sldId id="283" r:id="rId19"/>
    <p:sldId id="344" r:id="rId20"/>
    <p:sldId id="343" r:id="rId21"/>
    <p:sldId id="338" r:id="rId22"/>
    <p:sldId id="346" r:id="rId23"/>
    <p:sldId id="339" r:id="rId24"/>
    <p:sldId id="347" r:id="rId25"/>
    <p:sldId id="311" r:id="rId26"/>
    <p:sldId id="268" r:id="rId27"/>
    <p:sldId id="336" r:id="rId28"/>
    <p:sldId id="259" r:id="rId29"/>
    <p:sldId id="257" r:id="rId30"/>
    <p:sldId id="258" r:id="rId31"/>
    <p:sldId id="260" r:id="rId32"/>
    <p:sldId id="293" r:id="rId33"/>
    <p:sldId id="294" r:id="rId34"/>
    <p:sldId id="295" r:id="rId35"/>
    <p:sldId id="318" r:id="rId36"/>
    <p:sldId id="319" r:id="rId37"/>
    <p:sldId id="320" r:id="rId38"/>
    <p:sldId id="321" r:id="rId39"/>
    <p:sldId id="322" r:id="rId40"/>
    <p:sldId id="323" r:id="rId41"/>
    <p:sldId id="324" r:id="rId42"/>
    <p:sldId id="326" r:id="rId43"/>
    <p:sldId id="327" r:id="rId44"/>
    <p:sldId id="328" r:id="rId45"/>
    <p:sldId id="340" r:id="rId46"/>
    <p:sldId id="341" r:id="rId47"/>
    <p:sldId id="329" r:id="rId48"/>
    <p:sldId id="330" r:id="rId49"/>
    <p:sldId id="331" r:id="rId50"/>
    <p:sldId id="332" r:id="rId51"/>
    <p:sldId id="333" r:id="rId52"/>
    <p:sldId id="334" r:id="rId53"/>
    <p:sldId id="342" r:id="rId54"/>
    <p:sldId id="335" r:id="rId55"/>
    <p:sldId id="261" r:id="rId5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3" autoAdjust="0"/>
    <p:restoredTop sz="89324" autoAdjust="0"/>
  </p:normalViewPr>
  <p:slideViewPr>
    <p:cSldViewPr>
      <p:cViewPr varScale="1">
        <p:scale>
          <a:sx n="77" d="100"/>
          <a:sy n="77" d="100"/>
        </p:scale>
        <p:origin x="1526"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22878123-0577-4FD7-A080-378975BADC42}" type="datetimeFigureOut">
              <a:rPr lang="en-US" smtClean="0"/>
              <a:pPr/>
              <a:t>10/21/2017</a:t>
            </a:fld>
            <a:endParaRPr lang="en-US" dirty="0"/>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B082F715-4FBF-4576-839A-9F6E817AFDCB}" type="slidenum">
              <a:rPr lang="en-US" smtClean="0"/>
              <a:pPr/>
              <a:t>‹#›</a:t>
            </a:fld>
            <a:endParaRPr lang="en-US" dirty="0"/>
          </a:p>
        </p:txBody>
      </p:sp>
    </p:spTree>
    <p:extLst>
      <p:ext uri="{BB962C8B-B14F-4D97-AF65-F5344CB8AC3E}">
        <p14:creationId xmlns:p14="http://schemas.microsoft.com/office/powerpoint/2010/main" val="4086164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C19EFDD7-F343-4B6E-9C5A-2F2EA342869D}" type="datetimeFigureOut">
              <a:rPr lang="en-US" smtClean="0"/>
              <a:t>10/21/2017</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50787254-493F-4CF5-A928-D33FE29CB72C}" type="slidenum">
              <a:rPr lang="en-US" smtClean="0"/>
              <a:t>‹#›</a:t>
            </a:fld>
            <a:endParaRPr lang="en-US"/>
          </a:p>
        </p:txBody>
      </p:sp>
    </p:spTree>
    <p:extLst>
      <p:ext uri="{BB962C8B-B14F-4D97-AF65-F5344CB8AC3E}">
        <p14:creationId xmlns:p14="http://schemas.microsoft.com/office/powerpoint/2010/main" val="192662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787254-493F-4CF5-A928-D33FE29CB72C}" type="slidenum">
              <a:rPr lang="en-US" smtClean="0"/>
              <a:t>3</a:t>
            </a:fld>
            <a:endParaRPr lang="en-US"/>
          </a:p>
        </p:txBody>
      </p:sp>
    </p:spTree>
    <p:extLst>
      <p:ext uri="{BB962C8B-B14F-4D97-AF65-F5344CB8AC3E}">
        <p14:creationId xmlns:p14="http://schemas.microsoft.com/office/powerpoint/2010/main" val="783531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Planets,” written by Lewis in 1935.</a:t>
            </a:r>
          </a:p>
        </p:txBody>
      </p:sp>
      <p:sp>
        <p:nvSpPr>
          <p:cNvPr id="4" name="Slide Number Placeholder 3"/>
          <p:cNvSpPr>
            <a:spLocks noGrp="1"/>
          </p:cNvSpPr>
          <p:nvPr>
            <p:ph type="sldNum" sz="quarter" idx="10"/>
          </p:nvPr>
        </p:nvSpPr>
        <p:spPr/>
        <p:txBody>
          <a:bodyPr/>
          <a:lstStyle/>
          <a:p>
            <a:fld id="{50787254-493F-4CF5-A928-D33FE29CB72C}" type="slidenum">
              <a:rPr lang="en-US" smtClean="0"/>
              <a:t>34</a:t>
            </a:fld>
            <a:endParaRPr lang="en-US"/>
          </a:p>
        </p:txBody>
      </p:sp>
    </p:spTree>
    <p:extLst>
      <p:ext uri="{BB962C8B-B14F-4D97-AF65-F5344CB8AC3E}">
        <p14:creationId xmlns:p14="http://schemas.microsoft.com/office/powerpoint/2010/main" val="229218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787254-493F-4CF5-A928-D33FE29CB72C}" type="slidenum">
              <a:rPr lang="en-US" smtClean="0"/>
              <a:t>41</a:t>
            </a:fld>
            <a:endParaRPr lang="en-US"/>
          </a:p>
        </p:txBody>
      </p:sp>
    </p:spTree>
    <p:extLst>
      <p:ext uri="{BB962C8B-B14F-4D97-AF65-F5344CB8AC3E}">
        <p14:creationId xmlns:p14="http://schemas.microsoft.com/office/powerpoint/2010/main" val="377011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Lewis’ wish was</a:t>
            </a:r>
            <a:r>
              <a:rPr lang="en-US" baseline="0" dirty="0"/>
              <a:t> for God not to exist rather than for God </a:t>
            </a:r>
            <a:r>
              <a:rPr lang="en-US" baseline="0"/>
              <a:t>to exist.</a:t>
            </a:r>
            <a:endParaRPr lang="en-US"/>
          </a:p>
        </p:txBody>
      </p:sp>
      <p:sp>
        <p:nvSpPr>
          <p:cNvPr id="4" name="Slide Number Placeholder 3"/>
          <p:cNvSpPr>
            <a:spLocks noGrp="1"/>
          </p:cNvSpPr>
          <p:nvPr>
            <p:ph type="sldNum" sz="quarter" idx="10"/>
          </p:nvPr>
        </p:nvSpPr>
        <p:spPr/>
        <p:txBody>
          <a:bodyPr/>
          <a:lstStyle/>
          <a:p>
            <a:fld id="{50787254-493F-4CF5-A928-D33FE29CB72C}" type="slidenum">
              <a:rPr lang="en-US" smtClean="0"/>
              <a:t>45</a:t>
            </a:fld>
            <a:endParaRPr lang="en-US"/>
          </a:p>
        </p:txBody>
      </p:sp>
    </p:spTree>
    <p:extLst>
      <p:ext uri="{BB962C8B-B14F-4D97-AF65-F5344CB8AC3E}">
        <p14:creationId xmlns:p14="http://schemas.microsoft.com/office/powerpoint/2010/main" val="231335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Puddleglum’s speech. Remember that Puddleglum was not easily taken in. He doubted whether the knight with the Green Lady was really a person inside that armor.</a:t>
            </a:r>
          </a:p>
        </p:txBody>
      </p:sp>
      <p:sp>
        <p:nvSpPr>
          <p:cNvPr id="4" name="Slide Number Placeholder 3"/>
          <p:cNvSpPr>
            <a:spLocks noGrp="1"/>
          </p:cNvSpPr>
          <p:nvPr>
            <p:ph type="sldNum" sz="quarter" idx="10"/>
          </p:nvPr>
        </p:nvSpPr>
        <p:spPr/>
        <p:txBody>
          <a:bodyPr/>
          <a:lstStyle/>
          <a:p>
            <a:fld id="{9CF4E707-66B6-48FE-8081-C923EB01032C}" type="slidenum">
              <a:rPr lang="en-US" smtClean="0"/>
              <a:t>52</a:t>
            </a:fld>
            <a:endParaRPr lang="en-US"/>
          </a:p>
        </p:txBody>
      </p:sp>
    </p:spTree>
    <p:extLst>
      <p:ext uri="{BB962C8B-B14F-4D97-AF65-F5344CB8AC3E}">
        <p14:creationId xmlns:p14="http://schemas.microsoft.com/office/powerpoint/2010/main" val="160756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Puddleglum’s</a:t>
            </a:r>
            <a:r>
              <a:rPr lang="en-US" dirty="0"/>
              <a:t> speech.</a:t>
            </a:r>
          </a:p>
        </p:txBody>
      </p:sp>
      <p:sp>
        <p:nvSpPr>
          <p:cNvPr id="4" name="Slide Number Placeholder 3"/>
          <p:cNvSpPr>
            <a:spLocks noGrp="1"/>
          </p:cNvSpPr>
          <p:nvPr>
            <p:ph type="sldNum" sz="quarter" idx="10"/>
          </p:nvPr>
        </p:nvSpPr>
        <p:spPr/>
        <p:txBody>
          <a:bodyPr/>
          <a:lstStyle/>
          <a:p>
            <a:fld id="{9CF4E707-66B6-48FE-8081-C923EB01032C}" type="slidenum">
              <a:rPr lang="en-US" smtClean="0"/>
              <a:t>54</a:t>
            </a:fld>
            <a:endParaRPr lang="en-US"/>
          </a:p>
        </p:txBody>
      </p:sp>
    </p:spTree>
    <p:extLst>
      <p:ext uri="{BB962C8B-B14F-4D97-AF65-F5344CB8AC3E}">
        <p14:creationId xmlns:p14="http://schemas.microsoft.com/office/powerpoint/2010/main" val="138989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04F9C0A-5AFB-43BC-ACD6-44CBE7C5352B}" type="datetimeFigureOut">
              <a:rPr lang="en-US" smtClean="0"/>
              <a:pPr/>
              <a:t>10/21/2017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66A123D8-C214-4AF2-9AD2-ADAFF6F6982B}"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4F9C0A-5AFB-43BC-ACD6-44CBE7C5352B}" type="datetimeFigureOut">
              <a:rPr lang="en-US" smtClean="0"/>
              <a:pPr/>
              <a:t>10/21/2017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123D8-C214-4AF2-9AD2-ADAFF6F698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4F9C0A-5AFB-43BC-ACD6-44CBE7C5352B}" type="datetimeFigureOut">
              <a:rPr lang="en-US" smtClean="0"/>
              <a:pPr/>
              <a:t>10/21/2017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123D8-C214-4AF2-9AD2-ADAFF6F698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4F9C0A-5AFB-43BC-ACD6-44CBE7C5352B}" type="datetimeFigureOut">
              <a:rPr lang="en-US" smtClean="0"/>
              <a:pPr/>
              <a:t>10/21/2017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123D8-C214-4AF2-9AD2-ADAFF6F698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04F9C0A-5AFB-43BC-ACD6-44CBE7C5352B}" type="datetimeFigureOut">
              <a:rPr lang="en-US" smtClean="0"/>
              <a:pPr/>
              <a:t>10/21/2017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123D8-C214-4AF2-9AD2-ADAFF6F6982B}"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4F9C0A-5AFB-43BC-ACD6-44CBE7C5352B}" type="datetimeFigureOut">
              <a:rPr lang="en-US" smtClean="0"/>
              <a:pPr/>
              <a:t>10/21/2017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A123D8-C214-4AF2-9AD2-ADAFF6F698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04F9C0A-5AFB-43BC-ACD6-44CBE7C5352B}" type="datetimeFigureOut">
              <a:rPr lang="en-US" smtClean="0"/>
              <a:pPr/>
              <a:t>10/21/2017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A123D8-C214-4AF2-9AD2-ADAFF6F6982B}"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104F9C0A-5AFB-43BC-ACD6-44CBE7C5352B}" type="datetimeFigureOut">
              <a:rPr lang="en-US" smtClean="0"/>
              <a:pPr/>
              <a:t>10/21/2017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A123D8-C214-4AF2-9AD2-ADAFF6F698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F9C0A-5AFB-43BC-ACD6-44CBE7C5352B}" type="datetimeFigureOut">
              <a:rPr lang="en-US" smtClean="0"/>
              <a:pPr/>
              <a:t>10/21/2017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A123D8-C214-4AF2-9AD2-ADAFF6F698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4F9C0A-5AFB-43BC-ACD6-44CBE7C5352B}" type="datetimeFigureOut">
              <a:rPr lang="en-US" smtClean="0"/>
              <a:pPr/>
              <a:t>10/21/2017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A123D8-C214-4AF2-9AD2-ADAFF6F698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104F9C0A-5AFB-43BC-ACD6-44CBE7C5352B}" type="datetimeFigureOut">
              <a:rPr lang="en-US" smtClean="0"/>
              <a:pPr/>
              <a:t>10/21/2017</a:t>
            </a:fld>
            <a:endParaRPr lang="en-US" dirty="0"/>
          </a:p>
        </p:txBody>
      </p:sp>
      <p:sp>
        <p:nvSpPr>
          <p:cNvPr id="6" name="Footer Placeholder 5"/>
          <p:cNvSpPr>
            <a:spLocks noGrp="1"/>
          </p:cNvSpPr>
          <p:nvPr>
            <p:ph type="ftr" sz="quarter" idx="11"/>
          </p:nvPr>
        </p:nvSpPr>
        <p:spPr>
          <a:xfrm>
            <a:off x="914400" y="55499"/>
            <a:ext cx="5562600" cy="365125"/>
          </a:xfrm>
        </p:spPr>
        <p:txBody>
          <a:bodyPr/>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p>
            <a:fld id="{66A123D8-C214-4AF2-9AD2-ADAFF6F698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04F9C0A-5AFB-43BC-ACD6-44CBE7C5352B}" type="datetimeFigureOut">
              <a:rPr lang="en-US" smtClean="0"/>
              <a:pPr/>
              <a:t>10/21/2017</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6A123D8-C214-4AF2-9AD2-ADAFF6F698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joelheck.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thomas-stewart-baker.com/Puddleglum/marshwiggle.jpg"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Silver Chair</a:t>
            </a:r>
          </a:p>
        </p:txBody>
      </p:sp>
      <p:sp>
        <p:nvSpPr>
          <p:cNvPr id="3" name="Subtitle 2"/>
          <p:cNvSpPr>
            <a:spLocks noGrp="1"/>
          </p:cNvSpPr>
          <p:nvPr>
            <p:ph type="subTitle" idx="1"/>
          </p:nvPr>
        </p:nvSpPr>
        <p:spPr/>
        <p:txBody>
          <a:bodyPr/>
          <a:lstStyle/>
          <a:p>
            <a:endParaRPr lang="en-US" dirty="0"/>
          </a:p>
        </p:txBody>
      </p:sp>
      <p:pic>
        <p:nvPicPr>
          <p:cNvPr id="2050" name="Picture 2" descr="http://blondierocket.files.wordpress.com/2009/07/narnia_the_silver_chair.jpg"/>
          <p:cNvPicPr>
            <a:picLocks noChangeAspect="1" noChangeArrowheads="1"/>
          </p:cNvPicPr>
          <p:nvPr/>
        </p:nvPicPr>
        <p:blipFill>
          <a:blip r:embed="rId2" cstate="print"/>
          <a:srcRect/>
          <a:stretch>
            <a:fillRect/>
          </a:stretch>
        </p:blipFill>
        <p:spPr bwMode="auto">
          <a:xfrm>
            <a:off x="5606720" y="561455"/>
            <a:ext cx="3537280" cy="5686945"/>
          </a:xfrm>
          <a:prstGeom prst="rect">
            <a:avLst/>
          </a:prstGeom>
          <a:noFill/>
        </p:spPr>
      </p:pic>
      <p:sp>
        <p:nvSpPr>
          <p:cNvPr id="4" name="TextBox 3"/>
          <p:cNvSpPr txBox="1"/>
          <p:nvPr/>
        </p:nvSpPr>
        <p:spPr>
          <a:xfrm>
            <a:off x="1371600" y="5306291"/>
            <a:ext cx="3505200" cy="523220"/>
          </a:xfrm>
          <a:prstGeom prst="rect">
            <a:avLst/>
          </a:prstGeom>
          <a:noFill/>
        </p:spPr>
        <p:txBody>
          <a:bodyPr wrap="square" rtlCol="0">
            <a:spAutoFit/>
          </a:bodyPr>
          <a:lstStyle/>
          <a:p>
            <a:pPr algn="ctr"/>
            <a:r>
              <a:rPr lang="en-US" sz="2800" dirty="0"/>
              <a:t>To Nicholas Hardie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4" name="Text Placeholder 3"/>
          <p:cNvSpPr>
            <a:spLocks noGrp="1"/>
          </p:cNvSpPr>
          <p:nvPr>
            <p:ph type="body" idx="2"/>
          </p:nvPr>
        </p:nvSpPr>
        <p:spPr>
          <a:xfrm>
            <a:off x="381000" y="1143000"/>
            <a:ext cx="2971800" cy="5486400"/>
          </a:xfrm>
        </p:spPr>
        <p:txBody>
          <a:bodyPr>
            <a:noAutofit/>
          </a:bodyPr>
          <a:lstStyle/>
          <a:p>
            <a:r>
              <a:rPr lang="en-US" sz="2200" dirty="0"/>
              <a:t>King Caspian returns from his voyage because Aslan tells him that Rilian is found.</a:t>
            </a:r>
          </a:p>
          <a:p>
            <a:r>
              <a:rPr lang="en-US" sz="2200" dirty="0"/>
              <a:t>Caspian dies shortly after arriving home.</a:t>
            </a:r>
          </a:p>
          <a:p>
            <a:r>
              <a:rPr lang="en-US" sz="2200" dirty="0"/>
              <a:t>Aslan arrives and blows Narnia away, and they find themselves in Aslan’s country again.</a:t>
            </a:r>
          </a:p>
          <a:p>
            <a:r>
              <a:rPr lang="en-US" sz="2200" dirty="0"/>
              <a:t>They see the dead king in a stream.</a:t>
            </a:r>
          </a:p>
          <a:p>
            <a:r>
              <a:rPr lang="en-US" sz="2200" dirty="0"/>
              <a:t>Aslan’s blood revives the king.</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10815" y="2514600"/>
            <a:ext cx="5644150" cy="2362200"/>
          </a:xfrm>
        </p:spPr>
      </p:pic>
    </p:spTree>
    <p:extLst>
      <p:ext uri="{BB962C8B-B14F-4D97-AF65-F5344CB8AC3E}">
        <p14:creationId xmlns:p14="http://schemas.microsoft.com/office/powerpoint/2010/main" val="157301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Quoting from the Last Chapter</a:t>
            </a:r>
          </a:p>
        </p:txBody>
      </p:sp>
      <p:sp>
        <p:nvSpPr>
          <p:cNvPr id="6" name="Content Placeholder 5"/>
          <p:cNvSpPr>
            <a:spLocks noGrp="1"/>
          </p:cNvSpPr>
          <p:nvPr>
            <p:ph idx="1"/>
          </p:nvPr>
        </p:nvSpPr>
        <p:spPr/>
        <p:txBody>
          <a:bodyPr>
            <a:normAutofit fontScale="85000" lnSpcReduction="20000"/>
          </a:bodyPr>
          <a:lstStyle/>
          <a:p>
            <a:r>
              <a:rPr lang="en-US" dirty="0"/>
              <a:t>“But,” said Eustace, looking at Aslan. “Hasn’t he [Caspian]—er—died?”</a:t>
            </a:r>
          </a:p>
          <a:p>
            <a:r>
              <a:rPr lang="en-US" dirty="0"/>
              <a:t>“Yes,” said the Lion in a very quiet voice, almost (Jill thought) as if he were laughing. “He has died. Most people have, you know. Even I have. There are very few who haven’t.”</a:t>
            </a:r>
          </a:p>
          <a:p>
            <a:r>
              <a:rPr lang="en-US" dirty="0"/>
              <a:t>“Oh,” said Caspian. “I see what’s bothering you. You think I’m a ghost, or some nonsense. But don’t you see? I would be that if I appeared in Narnia now: because I don’t belong there any more. But one can’t be a ghost in one’s own country. I might be a ghost if I got into your world. I don’t know. But I suppose it isn’t yours either, now you’re here.”</a:t>
            </a:r>
          </a:p>
        </p:txBody>
      </p:sp>
    </p:spTree>
    <p:extLst>
      <p:ext uri="{BB962C8B-B14F-4D97-AF65-F5344CB8AC3E}">
        <p14:creationId xmlns:p14="http://schemas.microsoft.com/office/powerpoint/2010/main" val="17765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End of the Plot: The Last Chapter</a:t>
            </a:r>
          </a:p>
        </p:txBody>
      </p:sp>
      <p:sp>
        <p:nvSpPr>
          <p:cNvPr id="3" name="Content Placeholder 2"/>
          <p:cNvSpPr>
            <a:spLocks noGrp="1"/>
          </p:cNvSpPr>
          <p:nvPr>
            <p:ph idx="1"/>
          </p:nvPr>
        </p:nvSpPr>
        <p:spPr/>
        <p:txBody>
          <a:bodyPr>
            <a:normAutofit fontScale="85000" lnSpcReduction="20000"/>
          </a:bodyPr>
          <a:lstStyle/>
          <a:p>
            <a:r>
              <a:rPr lang="en-US" dirty="0"/>
              <a:t>Jill and Eustace return to Experiment House, and Aslan lets Caspian to join them and allows himself to be seen.</a:t>
            </a:r>
          </a:p>
          <a:p>
            <a:r>
              <a:rPr lang="en-US" dirty="0"/>
              <a:t>They use the flat of their swords against the bullies.</a:t>
            </a:r>
          </a:p>
          <a:p>
            <a:r>
              <a:rPr lang="en-US" dirty="0"/>
              <a:t>The Head comes, sees, and goes into hysterics.</a:t>
            </a:r>
          </a:p>
          <a:p>
            <a:r>
              <a:rPr lang="en-US" dirty="0"/>
              <a:t>“And in the inquiry all sorts of things about Experiment House came out, and about ten people got expelled. After that, the Head’s friends saw that the Head was no use as a Head, so they got her made an Inspector to interfere with other Heads. And when they found she wasn’t much good even at that, they got her into Parliament where she lived happily ever after.”</a:t>
            </a:r>
          </a:p>
        </p:txBody>
      </p:sp>
    </p:spTree>
    <p:extLst>
      <p:ext uri="{BB962C8B-B14F-4D97-AF65-F5344CB8AC3E}">
        <p14:creationId xmlns:p14="http://schemas.microsoft.com/office/powerpoint/2010/main" val="225804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fontScale="92500" lnSpcReduction="20000"/>
          </a:bodyPr>
          <a:lstStyle/>
          <a:p>
            <a:r>
              <a:rPr lang="en-US" dirty="0"/>
              <a:t>First title: </a:t>
            </a:r>
            <a:r>
              <a:rPr lang="en-US" i="1" dirty="0"/>
              <a:t>The Wild Waste Lands</a:t>
            </a:r>
          </a:p>
          <a:p>
            <a:r>
              <a:rPr lang="en-US" dirty="0"/>
              <a:t>Then </a:t>
            </a:r>
            <a:r>
              <a:rPr lang="en-US" i="1" dirty="0"/>
              <a:t>Night under Narnia</a:t>
            </a:r>
            <a:endParaRPr lang="en-US" dirty="0"/>
          </a:p>
          <a:p>
            <a:r>
              <a:rPr lang="en-US" dirty="0"/>
              <a:t>Then </a:t>
            </a:r>
            <a:r>
              <a:rPr lang="en-US" i="1" dirty="0"/>
              <a:t>Gnomes under Narnia</a:t>
            </a:r>
            <a:endParaRPr lang="en-US" dirty="0"/>
          </a:p>
          <a:p>
            <a:r>
              <a:rPr lang="en-US" dirty="0"/>
              <a:t>Then </a:t>
            </a:r>
            <a:r>
              <a:rPr lang="en-US" i="1" dirty="0"/>
              <a:t>News under Narnia</a:t>
            </a:r>
            <a:endParaRPr lang="en-US" dirty="0"/>
          </a:p>
          <a:p>
            <a:r>
              <a:rPr lang="en-US" dirty="0"/>
              <a:t>Finally </a:t>
            </a:r>
            <a:r>
              <a:rPr lang="en-US" i="1" dirty="0"/>
              <a:t>The Silver Chair</a:t>
            </a:r>
          </a:p>
          <a:p>
            <a:r>
              <a:rPr lang="en-US" dirty="0"/>
              <a:t>Influenced by </a:t>
            </a:r>
            <a:r>
              <a:rPr lang="en-US" i="1" dirty="0"/>
              <a:t>The Princess and the Goblin</a:t>
            </a:r>
          </a:p>
          <a:p>
            <a:r>
              <a:rPr lang="en-US" dirty="0"/>
              <a:t>Kathryn Lindskoog: “Some readers find that </a:t>
            </a:r>
            <a:r>
              <a:rPr lang="en-US" i="1" dirty="0"/>
              <a:t>The Silver Chair</a:t>
            </a:r>
            <a:r>
              <a:rPr lang="en-US" dirty="0"/>
              <a:t> helps them to cope with their wrong turnings and the accidents that befall them in life.” Puddleglum said, “There are no accidents. Our guide is Aslan.”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Landmarks of England</a:t>
            </a:r>
          </a:p>
        </p:txBody>
      </p:sp>
      <p:sp>
        <p:nvSpPr>
          <p:cNvPr id="3" name="Content Placeholder 2"/>
          <p:cNvSpPr>
            <a:spLocks noGrp="1"/>
          </p:cNvSpPr>
          <p:nvPr>
            <p:ph idx="1"/>
          </p:nvPr>
        </p:nvSpPr>
        <p:spPr/>
        <p:txBody>
          <a:bodyPr>
            <a:normAutofit fontScale="92500"/>
          </a:bodyPr>
          <a:lstStyle/>
          <a:p>
            <a:r>
              <a:rPr lang="en-US" u="sng" dirty="0"/>
              <a:t>Trafalgar Square</a:t>
            </a:r>
            <a:r>
              <a:rPr lang="en-US" dirty="0"/>
              <a:t>: the lion Jill saw was lying in place just like the lions of Trafalgar Square (Chapter II. Jill Is Given a Task)</a:t>
            </a:r>
          </a:p>
          <a:p>
            <a:r>
              <a:rPr lang="en-US" u="sng" dirty="0"/>
              <a:t>St. Paul’s Cathedral</a:t>
            </a:r>
            <a:r>
              <a:rPr lang="en-US" dirty="0"/>
              <a:t>: the bridge of the giants soared as high as the dome of St. Paul’s Cathedral (Chapter VI. The Wild Waste Lands of the North)</a:t>
            </a:r>
          </a:p>
          <a:p>
            <a:r>
              <a:rPr lang="en-US" u="sng" dirty="0"/>
              <a:t>Stonehenge</a:t>
            </a:r>
            <a:r>
              <a:rPr lang="en-US" dirty="0"/>
              <a:t>: the stones of the bridge of the giants were as big as the stones at Stonehenge (Chapter VI. The Wild Waste Lands of the North)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000_0009.jpg"/>
          <p:cNvPicPr>
            <a:picLocks noChangeAspect="1"/>
          </p:cNvPicPr>
          <p:nvPr/>
        </p:nvPicPr>
        <p:blipFill>
          <a:blip r:embed="rId2" cstate="print"/>
          <a:stretch>
            <a:fillRect/>
          </a:stretch>
        </p:blipFill>
        <p:spPr>
          <a:xfrm>
            <a:off x="17188" y="1"/>
            <a:ext cx="9126812"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5-Point Star 3"/>
          <p:cNvSpPr/>
          <p:nvPr/>
        </p:nvSpPr>
        <p:spPr>
          <a:xfrm>
            <a:off x="114300" y="6324600"/>
            <a:ext cx="381000" cy="3810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Geography</a:t>
            </a:r>
          </a:p>
        </p:txBody>
      </p:sp>
      <p:sp>
        <p:nvSpPr>
          <p:cNvPr id="7" name="Content Placeholder 6"/>
          <p:cNvSpPr>
            <a:spLocks noGrp="1"/>
          </p:cNvSpPr>
          <p:nvPr>
            <p:ph idx="1"/>
          </p:nvPr>
        </p:nvSpPr>
        <p:spPr/>
        <p:txBody>
          <a:bodyPr/>
          <a:lstStyle/>
          <a:p>
            <a:r>
              <a:rPr lang="en-US" dirty="0"/>
              <a:t>Where in Narnia is Jill when the story begins?</a:t>
            </a:r>
          </a:p>
        </p:txBody>
      </p:sp>
      <p:pic>
        <p:nvPicPr>
          <p:cNvPr id="9" name="Content Placeholder 3" descr="img703.jpg"/>
          <p:cNvPicPr>
            <a:picLocks noChangeAspect="1"/>
          </p:cNvPicPr>
          <p:nvPr/>
        </p:nvPicPr>
        <p:blipFill>
          <a:blip r:embed="rId2" cstate="print"/>
          <a:stretch>
            <a:fillRect/>
          </a:stretch>
        </p:blipFill>
        <p:spPr>
          <a:xfrm>
            <a:off x="2362200" y="0"/>
            <a:ext cx="490363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42" presetClass="exit" presetSubtype="0" fill="hold" nodeType="withEffect">
                                  <p:stCondLst>
                                    <p:cond delay="0"/>
                                  </p:stCondLst>
                                  <p:childTnLst>
                                    <p:animEffect transition="out" filter="fade">
                                      <p:cBhvr>
                                        <p:cTn id="9" dur="1000"/>
                                        <p:tgtEl>
                                          <p:spTgt spid="7">
                                            <p:txEl>
                                              <p:pRg st="0" end="0"/>
                                            </p:txEl>
                                          </p:spTgt>
                                        </p:tgtEl>
                                      </p:cBhvr>
                                    </p:animEffect>
                                    <p:anim calcmode="lin" valueType="num">
                                      <p:cBhvr>
                                        <p:cTn id="10"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11" dur="1000"/>
                                        <p:tgtEl>
                                          <p:spTgt spid="7">
                                            <p:txEl>
                                              <p:pRg st="0" end="0"/>
                                            </p:txEl>
                                          </p:spTgt>
                                        </p:tgtEl>
                                        <p:attrNameLst>
                                          <p:attrName>ppt_y</p:attrName>
                                        </p:attrNameLst>
                                      </p:cBhvr>
                                      <p:tavLst>
                                        <p:tav tm="0">
                                          <p:val>
                                            <p:strVal val="ppt_y"/>
                                          </p:val>
                                        </p:tav>
                                        <p:tav tm="100000">
                                          <p:val>
                                            <p:strVal val="ppt_y+.1"/>
                                          </p:val>
                                        </p:tav>
                                      </p:tavLst>
                                    </p:anim>
                                    <p:set>
                                      <p:cBhvr>
                                        <p:cTn id="12" dur="1" fill="hold">
                                          <p:stCondLst>
                                            <p:cond delay="999"/>
                                          </p:stCondLst>
                                        </p:cTn>
                                        <p:tgtEl>
                                          <p:spTgt spid="7">
                                            <p:txEl>
                                              <p:pRg st="0" end="0"/>
                                            </p:txEl>
                                          </p:spTgt>
                                        </p:tgtEl>
                                        <p:attrNameLst>
                                          <p:attrName>style.visibility</p:attrName>
                                        </p:attrNameLst>
                                      </p:cBhvr>
                                      <p:to>
                                        <p:strVal val="hidden"/>
                                      </p:to>
                                    </p:set>
                                  </p:childTnLst>
                                </p:cTn>
                              </p:par>
                              <p:par>
                                <p:cTn id="13" presetID="42" presetClass="exit" presetSubtype="0" fill="hold" grpId="0" nodeType="withEffect">
                                  <p:stCondLst>
                                    <p:cond delay="0"/>
                                  </p:stCondLst>
                                  <p:childTnLst>
                                    <p:animEffect transition="out" filter="fade">
                                      <p:cBhvr>
                                        <p:cTn id="14" dur="1000"/>
                                        <p:tgtEl>
                                          <p:spTgt spid="2"/>
                                        </p:tgtEl>
                                      </p:cBhvr>
                                    </p:animEffect>
                                    <p:anim calcmode="lin" valueType="num">
                                      <p:cBhvr>
                                        <p:cTn id="15" dur="1000"/>
                                        <p:tgtEl>
                                          <p:spTgt spid="2"/>
                                        </p:tgtEl>
                                        <p:attrNameLst>
                                          <p:attrName>ppt_x</p:attrName>
                                        </p:attrNameLst>
                                      </p:cBhvr>
                                      <p:tavLst>
                                        <p:tav tm="0">
                                          <p:val>
                                            <p:strVal val="ppt_x"/>
                                          </p:val>
                                        </p:tav>
                                        <p:tav tm="100000">
                                          <p:val>
                                            <p:strVal val="ppt_x"/>
                                          </p:val>
                                        </p:tav>
                                      </p:tavLst>
                                    </p:anim>
                                    <p:anim calcmode="lin" valueType="num">
                                      <p:cBhvr>
                                        <p:cTn id="16" dur="1000"/>
                                        <p:tgtEl>
                                          <p:spTgt spid="2"/>
                                        </p:tgtEl>
                                        <p:attrNameLst>
                                          <p:attrName>ppt_y</p:attrName>
                                        </p:attrNameLst>
                                      </p:cBhvr>
                                      <p:tavLst>
                                        <p:tav tm="0">
                                          <p:val>
                                            <p:strVal val="ppt_y"/>
                                          </p:val>
                                        </p:tav>
                                        <p:tav tm="100000">
                                          <p:val>
                                            <p:strVal val="ppt_y+.1"/>
                                          </p:val>
                                        </p:tav>
                                      </p:tavLst>
                                    </p:anim>
                                    <p:set>
                                      <p:cBhvr>
                                        <p:cTn id="1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900C-69D0-4383-9995-7E7BFF4E2C16}"/>
              </a:ext>
            </a:extLst>
          </p:cNvPr>
          <p:cNvSpPr>
            <a:spLocks noGrp="1"/>
          </p:cNvSpPr>
          <p:nvPr>
            <p:ph type="title"/>
          </p:nvPr>
        </p:nvSpPr>
        <p:spPr/>
        <p:txBody>
          <a:bodyPr/>
          <a:lstStyle/>
          <a:p>
            <a:r>
              <a:rPr lang="en-US" dirty="0"/>
              <a:t>Water</a:t>
            </a:r>
          </a:p>
        </p:txBody>
      </p:sp>
      <p:sp>
        <p:nvSpPr>
          <p:cNvPr id="3" name="Content Placeholder 2">
            <a:extLst>
              <a:ext uri="{FF2B5EF4-FFF2-40B4-BE49-F238E27FC236}">
                <a16:creationId xmlns:a16="http://schemas.microsoft.com/office/drawing/2014/main" id="{6D19BE23-443A-4716-B80E-C8E916A404EE}"/>
              </a:ext>
            </a:extLst>
          </p:cNvPr>
          <p:cNvSpPr>
            <a:spLocks noGrp="1"/>
          </p:cNvSpPr>
          <p:nvPr>
            <p:ph idx="1"/>
          </p:nvPr>
        </p:nvSpPr>
        <p:spPr/>
        <p:txBody>
          <a:bodyPr>
            <a:normAutofit/>
          </a:bodyPr>
          <a:lstStyle/>
          <a:p>
            <a:r>
              <a:rPr lang="en-US" dirty="0"/>
              <a:t>Chapter 2, “Jill Is Given a Task”: “You didn’t need to drink much of it, for it quenched your thirst at once.”</a:t>
            </a:r>
          </a:p>
          <a:p>
            <a:r>
              <a:rPr lang="en-US" dirty="0"/>
              <a:t>So what?</a:t>
            </a:r>
          </a:p>
          <a:p>
            <a:r>
              <a:rPr lang="en-US" dirty="0"/>
              <a:t>This is the same water that was so powerful at the end of the last book, The </a:t>
            </a:r>
            <a:r>
              <a:rPr lang="en-US" i="1" dirty="0"/>
              <a:t>Voyage of the Dawn </a:t>
            </a:r>
            <a:r>
              <a:rPr lang="en-US" i="1" dirty="0" err="1"/>
              <a:t>Treader</a:t>
            </a:r>
            <a:r>
              <a:rPr lang="en-US" dirty="0"/>
              <a:t>.</a:t>
            </a:r>
          </a:p>
        </p:txBody>
      </p:sp>
    </p:spTree>
    <p:extLst>
      <p:ext uri="{BB962C8B-B14F-4D97-AF65-F5344CB8AC3E}">
        <p14:creationId xmlns:p14="http://schemas.microsoft.com/office/powerpoint/2010/main" val="10046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 …</a:t>
            </a:r>
          </a:p>
        </p:txBody>
      </p:sp>
      <p:sp>
        <p:nvSpPr>
          <p:cNvPr id="4" name="Text Placeholder 3"/>
          <p:cNvSpPr>
            <a:spLocks noGrp="1"/>
          </p:cNvSpPr>
          <p:nvPr>
            <p:ph idx="1"/>
          </p:nvPr>
        </p:nvSpPr>
        <p:spPr/>
        <p:txBody>
          <a:bodyPr>
            <a:noAutofit/>
          </a:bodyPr>
          <a:lstStyle/>
          <a:p>
            <a:r>
              <a:rPr lang="en-US" sz="3200" dirty="0">
                <a:hlinkClick r:id="rId2"/>
              </a:rPr>
              <a:t>www.joelheck.com</a:t>
            </a:r>
            <a:endParaRPr lang="en-US" sz="3200" dirty="0"/>
          </a:p>
          <a:p>
            <a:r>
              <a:rPr lang="en-US" sz="3200" dirty="0"/>
              <a:t>Click on the “Outlines” link for downloading any of the PowerPoints in this series.</a:t>
            </a:r>
          </a:p>
          <a:p>
            <a:r>
              <a:rPr lang="en-US" sz="3200" dirty="0"/>
              <a:t>They appear in the left-hand column near the top of the page.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4648200" y="381000"/>
            <a:ext cx="457200" cy="1905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22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900C-69D0-4383-9995-7E7BFF4E2C16}"/>
              </a:ext>
            </a:extLst>
          </p:cNvPr>
          <p:cNvSpPr>
            <a:spLocks noGrp="1"/>
          </p:cNvSpPr>
          <p:nvPr>
            <p:ph type="title"/>
          </p:nvPr>
        </p:nvSpPr>
        <p:spPr/>
        <p:txBody>
          <a:bodyPr/>
          <a:lstStyle/>
          <a:p>
            <a:r>
              <a:rPr lang="en-US" dirty="0"/>
              <a:t>Parents Teaching Children</a:t>
            </a:r>
          </a:p>
        </p:txBody>
      </p:sp>
      <p:sp>
        <p:nvSpPr>
          <p:cNvPr id="3" name="Content Placeholder 2">
            <a:extLst>
              <a:ext uri="{FF2B5EF4-FFF2-40B4-BE49-F238E27FC236}">
                <a16:creationId xmlns:a16="http://schemas.microsoft.com/office/drawing/2014/main" id="{6D19BE23-443A-4716-B80E-C8E916A404EE}"/>
              </a:ext>
            </a:extLst>
          </p:cNvPr>
          <p:cNvSpPr>
            <a:spLocks noGrp="1"/>
          </p:cNvSpPr>
          <p:nvPr>
            <p:ph idx="1"/>
          </p:nvPr>
        </p:nvSpPr>
        <p:spPr/>
        <p:txBody>
          <a:bodyPr>
            <a:normAutofit/>
          </a:bodyPr>
          <a:lstStyle/>
          <a:p>
            <a:r>
              <a:rPr lang="en-US" dirty="0"/>
              <a:t>Aslan states, “Say them to yourself when you wake in the morning and when you lie down at night, and when you wake in the middle of the night.”</a:t>
            </a:r>
          </a:p>
          <a:p>
            <a:r>
              <a:rPr lang="en-US" dirty="0"/>
              <a:t>Deut. 6:7. “You shall teach them diligently to your children, and shall talk of them when you sit in your house, and when you walk by the way, and when you lie down, and when you rise.”</a:t>
            </a:r>
          </a:p>
        </p:txBody>
      </p:sp>
    </p:spTree>
    <p:extLst>
      <p:ext uri="{BB962C8B-B14F-4D97-AF65-F5344CB8AC3E}">
        <p14:creationId xmlns:p14="http://schemas.microsoft.com/office/powerpoint/2010/main" val="168573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and Sexism</a:t>
            </a:r>
          </a:p>
        </p:txBody>
      </p:sp>
      <p:sp>
        <p:nvSpPr>
          <p:cNvPr id="3" name="Content Placeholder 2"/>
          <p:cNvSpPr>
            <a:spLocks noGrp="1"/>
          </p:cNvSpPr>
          <p:nvPr>
            <p:ph sz="half" idx="1"/>
          </p:nvPr>
        </p:nvSpPr>
        <p:spPr/>
        <p:txBody>
          <a:bodyPr>
            <a:normAutofit/>
          </a:bodyPr>
          <a:lstStyle/>
          <a:p>
            <a:r>
              <a:rPr lang="en-US" sz="3200" dirty="0"/>
              <a:t>“Scrubb was quite right in saying that Jill (I don’t know about girls in general) didn’t think much about points of the compass.”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08639" y="1676400"/>
            <a:ext cx="3924368" cy="4724400"/>
          </a:xfrm>
        </p:spPr>
      </p:pic>
    </p:spTree>
    <p:extLst>
      <p:ext uri="{BB962C8B-B14F-4D97-AF65-F5344CB8AC3E}">
        <p14:creationId xmlns:p14="http://schemas.microsoft.com/office/powerpoint/2010/main" val="372581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DCA8-4BD1-4C17-8B2E-EA04B28C2499}"/>
              </a:ext>
            </a:extLst>
          </p:cNvPr>
          <p:cNvSpPr>
            <a:spLocks noGrp="1"/>
          </p:cNvSpPr>
          <p:nvPr>
            <p:ph type="title"/>
          </p:nvPr>
        </p:nvSpPr>
        <p:spPr/>
        <p:txBody>
          <a:bodyPr/>
          <a:lstStyle/>
          <a:p>
            <a:r>
              <a:rPr lang="en-US" sz="3600" dirty="0"/>
              <a:t>Medievalism in </a:t>
            </a:r>
            <a:r>
              <a:rPr lang="en-US" sz="3600" i="1" dirty="0"/>
              <a:t>The Silver Chair</a:t>
            </a:r>
          </a:p>
        </p:txBody>
      </p:sp>
      <p:sp>
        <p:nvSpPr>
          <p:cNvPr id="5" name="Content Placeholder 4">
            <a:extLst>
              <a:ext uri="{FF2B5EF4-FFF2-40B4-BE49-F238E27FC236}">
                <a16:creationId xmlns:a16="http://schemas.microsoft.com/office/drawing/2014/main" id="{D7D0ABCE-74A7-40F1-A2B4-453FE8B161A5}"/>
              </a:ext>
            </a:extLst>
          </p:cNvPr>
          <p:cNvSpPr>
            <a:spLocks noGrp="1"/>
          </p:cNvSpPr>
          <p:nvPr>
            <p:ph idx="1"/>
          </p:nvPr>
        </p:nvSpPr>
        <p:spPr/>
        <p:txBody>
          <a:bodyPr>
            <a:normAutofit fontScale="92500"/>
          </a:bodyPr>
          <a:lstStyle/>
          <a:p>
            <a:r>
              <a:rPr lang="en-US" dirty="0"/>
              <a:t>“</a:t>
            </a:r>
            <a:r>
              <a:rPr lang="en-US" dirty="0" err="1"/>
              <a:t>Rilian</a:t>
            </a:r>
            <a:r>
              <a:rPr lang="en-US" dirty="0"/>
              <a:t> knew that no physic in the world would do her good.”</a:t>
            </a:r>
          </a:p>
          <a:p>
            <a:r>
              <a:rPr lang="en-US" dirty="0"/>
              <a:t>Physic: medicine, especially a cathartic</a:t>
            </a:r>
          </a:p>
          <a:p>
            <a:pPr indent="-457200">
              <a:spcBef>
                <a:spcPts val="0"/>
              </a:spcBef>
            </a:pPr>
            <a:r>
              <a:rPr lang="en-US" dirty="0"/>
              <a:t>Middle English: from Old French </a:t>
            </a:r>
            <a:r>
              <a:rPr lang="en-US" i="1" dirty="0" err="1"/>
              <a:t>fisique</a:t>
            </a:r>
            <a:r>
              <a:rPr lang="en-US" i="1" dirty="0"/>
              <a:t> </a:t>
            </a:r>
            <a:r>
              <a:rPr lang="en-US" dirty="0"/>
              <a:t>‘medicine,’ from Latin </a:t>
            </a:r>
            <a:r>
              <a:rPr lang="en-US" i="1" dirty="0" err="1"/>
              <a:t>physica</a:t>
            </a:r>
            <a:r>
              <a:rPr lang="en-US" dirty="0"/>
              <a:t>, from Greek </a:t>
            </a:r>
            <a:r>
              <a:rPr lang="en-US" i="1" dirty="0" err="1"/>
              <a:t>phusikē</a:t>
            </a:r>
            <a:r>
              <a:rPr lang="en-US" i="1" dirty="0"/>
              <a:t> (</a:t>
            </a:r>
            <a:r>
              <a:rPr lang="en-US" i="1" dirty="0" err="1"/>
              <a:t>epistēmē</a:t>
            </a:r>
            <a:r>
              <a:rPr lang="en-US" dirty="0"/>
              <a:t> ) ‘(knowledge) of nature.’</a:t>
            </a:r>
          </a:p>
          <a:p>
            <a:pPr indent="-457200">
              <a:spcBef>
                <a:spcPts val="0"/>
              </a:spcBef>
            </a:pPr>
            <a:r>
              <a:rPr lang="en-US" dirty="0"/>
              <a:t>Ware (which </a:t>
            </a:r>
            <a:r>
              <a:rPr lang="en-US" dirty="0" err="1"/>
              <a:t>Rilians</a:t>
            </a:r>
            <a:r>
              <a:rPr lang="en-US" dirty="0"/>
              <a:t> says when the witch turns into a snake) is Old English (Anglo-Saxon, ca. 500-1100 A.D.), meaning “wary” or “aware”</a:t>
            </a:r>
          </a:p>
        </p:txBody>
      </p:sp>
    </p:spTree>
    <p:extLst>
      <p:ext uri="{BB962C8B-B14F-4D97-AF65-F5344CB8AC3E}">
        <p14:creationId xmlns:p14="http://schemas.microsoft.com/office/powerpoint/2010/main" val="357293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Humor</a:t>
            </a:r>
          </a:p>
        </p:txBody>
      </p:sp>
      <p:sp>
        <p:nvSpPr>
          <p:cNvPr id="6" name="Content Placeholder 5"/>
          <p:cNvSpPr>
            <a:spLocks noGrp="1"/>
          </p:cNvSpPr>
          <p:nvPr>
            <p:ph idx="1"/>
          </p:nvPr>
        </p:nvSpPr>
        <p:spPr/>
        <p:txBody>
          <a:bodyPr>
            <a:noAutofit/>
          </a:bodyPr>
          <a:lstStyle/>
          <a:p>
            <a:r>
              <a:rPr lang="en-US" sz="2400" dirty="0"/>
              <a:t>Eustace (Chapter IV. A Parliament of Owls): “If this owls’ parliament, as you call it, is all fair and above board and means no mischief, why does it have to be so jolly secret—meeting in a ruin in dead of night, and all that?”</a:t>
            </a:r>
          </a:p>
          <a:p>
            <a:r>
              <a:rPr lang="en-US" sz="2400" dirty="0"/>
              <a:t>	“Tu-</a:t>
            </a:r>
            <a:r>
              <a:rPr lang="en-US" sz="2400" dirty="0" err="1"/>
              <a:t>whoo</a:t>
            </a:r>
            <a:r>
              <a:rPr lang="en-US" sz="2400" dirty="0"/>
              <a:t>! Tu-</a:t>
            </a:r>
            <a:r>
              <a:rPr lang="en-US" sz="2400" dirty="0" err="1"/>
              <a:t>whoo</a:t>
            </a:r>
            <a:r>
              <a:rPr lang="en-US" sz="2400" dirty="0"/>
              <a:t>!” hooted several owls. “Where should we meet? When would anyone meet except at night?”</a:t>
            </a:r>
          </a:p>
          <a:p>
            <a:r>
              <a:rPr lang="en-US" sz="2400" dirty="0"/>
              <a:t>Chapter V. </a:t>
            </a:r>
            <a:r>
              <a:rPr lang="en-US" sz="2400" dirty="0" err="1"/>
              <a:t>Puddleglum</a:t>
            </a:r>
            <a:r>
              <a:rPr lang="en-US" sz="2400" dirty="0"/>
              <a:t>: “How beastly one feels after sleeping in one’s clothes,” said Jill, sitting up.</a:t>
            </a:r>
          </a:p>
          <a:p>
            <a:r>
              <a:rPr lang="en-US" sz="2400" dirty="0"/>
              <a:t>	“I was just thinking how nice it was not to have to dress,” said Eustace.</a:t>
            </a:r>
          </a:p>
        </p:txBody>
      </p:sp>
    </p:spTree>
    <p:extLst>
      <p:ext uri="{BB962C8B-B14F-4D97-AF65-F5344CB8AC3E}">
        <p14:creationId xmlns:p14="http://schemas.microsoft.com/office/powerpoint/2010/main" val="141843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Humor</a:t>
            </a:r>
          </a:p>
        </p:txBody>
      </p:sp>
      <p:sp>
        <p:nvSpPr>
          <p:cNvPr id="6" name="Content Placeholder 5"/>
          <p:cNvSpPr>
            <a:spLocks noGrp="1"/>
          </p:cNvSpPr>
          <p:nvPr>
            <p:ph idx="1"/>
          </p:nvPr>
        </p:nvSpPr>
        <p:spPr/>
        <p:txBody>
          <a:bodyPr>
            <a:noAutofit/>
          </a:bodyPr>
          <a:lstStyle/>
          <a:p>
            <a:r>
              <a:rPr lang="en-US" sz="2800" dirty="0" err="1"/>
              <a:t>Puddleglum</a:t>
            </a:r>
            <a:r>
              <a:rPr lang="en-US" sz="2800" dirty="0"/>
              <a:t> (Chapter XIV): “And you must always remember there’s one good thing about being trapped down here: It’ll save funeral expenses.”</a:t>
            </a:r>
          </a:p>
          <a:p>
            <a:r>
              <a:rPr lang="en-US" sz="2800" dirty="0"/>
              <a:t>To ride on a Centaur is, no doubt, a great honor (and except Jill and Eustace there is probably no one alive in the world today who has had it) but it is very uncomfortable.</a:t>
            </a:r>
          </a:p>
        </p:txBody>
      </p:sp>
    </p:spTree>
    <p:extLst>
      <p:ext uri="{BB962C8B-B14F-4D97-AF65-F5344CB8AC3E}">
        <p14:creationId xmlns:p14="http://schemas.microsoft.com/office/powerpoint/2010/main" val="289578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Biblical Theme I: Foot in the Fire</a:t>
            </a:r>
          </a:p>
        </p:txBody>
      </p:sp>
      <p:sp>
        <p:nvSpPr>
          <p:cNvPr id="3" name="Content Placeholder 2"/>
          <p:cNvSpPr>
            <a:spLocks noGrp="1"/>
          </p:cNvSpPr>
          <p:nvPr>
            <p:ph sz="half" idx="1"/>
          </p:nvPr>
        </p:nvSpPr>
        <p:spPr/>
        <p:txBody>
          <a:bodyPr/>
          <a:lstStyle/>
          <a:p>
            <a:r>
              <a:rPr lang="en-US" dirty="0"/>
              <a:t>Rom. 12:2</a:t>
            </a:r>
          </a:p>
          <a:p>
            <a:r>
              <a:rPr lang="en-US" dirty="0"/>
              <a:t>James 4:7, “Submit yourselves, then, to God. Resist the devil, and he will flee from you.”</a:t>
            </a:r>
          </a:p>
          <a:p>
            <a:r>
              <a:rPr lang="en-US" dirty="0"/>
              <a:t>But be careful; it might hurt. It surely hurt Puddleglum!</a:t>
            </a:r>
          </a:p>
        </p:txBody>
      </p:sp>
      <p:sp>
        <p:nvSpPr>
          <p:cNvPr id="4" name="Content Placeholder 3"/>
          <p:cNvSpPr>
            <a:spLocks noGrp="1"/>
          </p:cNvSpPr>
          <p:nvPr>
            <p:ph sz="half" idx="2"/>
          </p:nvPr>
        </p:nvSpPr>
        <p:spPr/>
        <p:txBody>
          <a:bodyPr/>
          <a:lstStyle/>
          <a:p>
            <a:endParaRPr lang="en-US"/>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509044"/>
            <a:ext cx="4376018" cy="2545080"/>
          </a:xfrm>
          <a:prstGeom prst="rect">
            <a:avLst/>
          </a:prstGeom>
        </p:spPr>
      </p:pic>
    </p:spTree>
    <p:extLst>
      <p:ext uri="{BB962C8B-B14F-4D97-AF65-F5344CB8AC3E}">
        <p14:creationId xmlns:p14="http://schemas.microsoft.com/office/powerpoint/2010/main" val="161260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Biblical Theme II: Bungled But Blessed</a:t>
            </a:r>
          </a:p>
        </p:txBody>
      </p:sp>
      <p:sp>
        <p:nvSpPr>
          <p:cNvPr id="4" name="Content Placeholder 3"/>
          <p:cNvSpPr>
            <a:spLocks noGrp="1"/>
          </p:cNvSpPr>
          <p:nvPr>
            <p:ph sz="half" idx="2"/>
          </p:nvPr>
        </p:nvSpPr>
        <p:spPr/>
        <p:txBody>
          <a:bodyPr>
            <a:normAutofit fontScale="92500"/>
          </a:bodyPr>
          <a:lstStyle/>
          <a:p>
            <a:r>
              <a:rPr lang="en-US" dirty="0"/>
              <a:t>Jill caused Eustace to fall from the cliff.</a:t>
            </a:r>
          </a:p>
          <a:p>
            <a:r>
              <a:rPr lang="en-US" dirty="0"/>
              <a:t>They bungled the signs.</a:t>
            </a:r>
          </a:p>
          <a:p>
            <a:r>
              <a:rPr lang="en-US" dirty="0"/>
              <a:t>They bungled </a:t>
            </a:r>
            <a:r>
              <a:rPr lang="en-US" dirty="0" err="1"/>
              <a:t>Harfang</a:t>
            </a:r>
            <a:r>
              <a:rPr lang="en-US" dirty="0"/>
              <a:t>.</a:t>
            </a:r>
          </a:p>
          <a:p>
            <a:r>
              <a:rPr lang="en-US" dirty="0"/>
              <a:t>They bungled the enchantment, except for Puddleglum.</a:t>
            </a:r>
          </a:p>
          <a:p>
            <a:r>
              <a:rPr lang="en-US" dirty="0"/>
              <a:t>But Aslan said, “You have done the work for which I sent you into Narnia.”</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4003" y="1752601"/>
            <a:ext cx="4322680" cy="4419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12064"/>
            <a:ext cx="8305800" cy="914400"/>
          </a:xfrm>
        </p:spPr>
        <p:txBody>
          <a:bodyPr/>
          <a:lstStyle/>
          <a:p>
            <a:r>
              <a:rPr lang="en-US" sz="3200" dirty="0"/>
              <a:t>Biblical Theme II: Bungled But Blessed</a:t>
            </a:r>
          </a:p>
        </p:txBody>
      </p:sp>
      <p:sp>
        <p:nvSpPr>
          <p:cNvPr id="6" name="Content Placeholder 5"/>
          <p:cNvSpPr>
            <a:spLocks noGrp="1"/>
          </p:cNvSpPr>
          <p:nvPr>
            <p:ph idx="1"/>
          </p:nvPr>
        </p:nvSpPr>
        <p:spPr/>
        <p:txBody>
          <a:bodyPr>
            <a:normAutofit fontScale="92500"/>
          </a:bodyPr>
          <a:lstStyle/>
          <a:p>
            <a:r>
              <a:rPr lang="en-US" dirty="0"/>
              <a:t>This is almost the theme of </a:t>
            </a:r>
            <a:r>
              <a:rPr lang="en-US" i="1" dirty="0"/>
              <a:t>The Silver Chair</a:t>
            </a:r>
            <a:r>
              <a:rPr lang="en-US" dirty="0"/>
              <a:t>.</a:t>
            </a:r>
          </a:p>
          <a:p>
            <a:r>
              <a:rPr lang="en-US" dirty="0"/>
              <a:t>Why? Puddleglum said it, “There </a:t>
            </a:r>
            <a:r>
              <a:rPr lang="en-US" i="1" dirty="0"/>
              <a:t>are</a:t>
            </a:r>
            <a:r>
              <a:rPr lang="en-US" dirty="0"/>
              <a:t> no accidents. Our guide is Aslan.”</a:t>
            </a:r>
          </a:p>
          <a:p>
            <a:r>
              <a:rPr lang="en-US" dirty="0"/>
              <a:t>Rom. 8:28, “And we know that in all things God works for the good of those who love him, who have been called according to his purpose.”</a:t>
            </a:r>
          </a:p>
          <a:p>
            <a:r>
              <a:rPr lang="en-US" dirty="0"/>
              <a:t>Acts 23:1</a:t>
            </a:r>
          </a:p>
          <a:p>
            <a:r>
              <a:rPr lang="en-US" dirty="0"/>
              <a:t>Gal. 1:15 (Paul’s belief)</a:t>
            </a:r>
          </a:p>
          <a:p>
            <a:r>
              <a:rPr lang="en-US" dirty="0"/>
              <a:t>1 Cor. 4:5, grace</a:t>
            </a:r>
          </a:p>
        </p:txBody>
      </p:sp>
    </p:spTree>
    <p:extLst>
      <p:ext uri="{BB962C8B-B14F-4D97-AF65-F5344CB8AC3E}">
        <p14:creationId xmlns:p14="http://schemas.microsoft.com/office/powerpoint/2010/main" val="349735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idx="1"/>
          </p:nvPr>
        </p:nvSpPr>
        <p:spPr/>
        <p:txBody>
          <a:bodyPr>
            <a:normAutofit fontScale="92500"/>
          </a:bodyPr>
          <a:lstStyle/>
          <a:p>
            <a:pPr marL="582930" indent="-514350">
              <a:buFont typeface="+mj-lt"/>
              <a:buAutoNum type="arabicPeriod"/>
            </a:pPr>
            <a:r>
              <a:rPr lang="en-US" dirty="0"/>
              <a:t>Eustace Scrubb and Jill Pole got to Aslan’s country through (a) a picture of a ship, (b) a door in a school wall, (c) a railroad station.</a:t>
            </a:r>
          </a:p>
          <a:p>
            <a:pPr marL="582930" indent="-514350">
              <a:buFont typeface="+mj-lt"/>
              <a:buAutoNum type="arabicPeriod"/>
            </a:pPr>
            <a:r>
              <a:rPr lang="en-US" dirty="0"/>
              <a:t>The first sign Aslan gave Jill was (a) Eustace must greet his old friend as soon as he arrives in Narnia, (b) Jill must drink from a stream, (c) Eustace must save Jill from falling.</a:t>
            </a:r>
          </a:p>
          <a:p>
            <a:pPr marL="582930" indent="-514350">
              <a:buFont typeface="+mj-lt"/>
              <a:buAutoNum type="arabicPeriod"/>
            </a:pPr>
            <a:r>
              <a:rPr lang="en-US" dirty="0"/>
              <a:t>The children do </a:t>
            </a:r>
            <a:r>
              <a:rPr lang="en-US" u="sng" dirty="0"/>
              <a:t>not</a:t>
            </a:r>
            <a:r>
              <a:rPr lang="en-US" dirty="0"/>
              <a:t> soon meet (a) Trumpkin, a deaf old dwarf, (b) Glimfeather, a large white owl, (c) Caspian, the old king, whose son is lost.</a:t>
            </a:r>
          </a:p>
        </p:txBody>
      </p:sp>
      <p:cxnSp>
        <p:nvCxnSpPr>
          <p:cNvPr id="5" name="Straight Connector 4"/>
          <p:cNvCxnSpPr/>
          <p:nvPr/>
        </p:nvCxnSpPr>
        <p:spPr>
          <a:xfrm>
            <a:off x="1600200" y="3124200"/>
            <a:ext cx="2971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00" y="2743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4038600"/>
            <a:ext cx="701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05600" y="3657600"/>
            <a:ext cx="121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00200" y="44958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200" y="6324600"/>
            <a:ext cx="556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p:cTn id="5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idx="1"/>
          </p:nvPr>
        </p:nvSpPr>
        <p:spPr/>
        <p:txBody>
          <a:bodyPr>
            <a:normAutofit fontScale="92500" lnSpcReduction="10000"/>
          </a:bodyPr>
          <a:lstStyle/>
          <a:p>
            <a:pPr marL="582930" indent="-514350">
              <a:buFont typeface="+mj-lt"/>
              <a:buAutoNum type="arabicPeriod" startAt="4"/>
            </a:pPr>
            <a:r>
              <a:rPr lang="en-US" dirty="0"/>
              <a:t>The children’s guide and helper was                    (a) Respectowiggle the Marshglum,                    (b) Puddlesquirm the Swamp-glum,                     (c) Puddleglum the Marsh-wiggle.</a:t>
            </a:r>
          </a:p>
          <a:p>
            <a:pPr marL="582930" indent="-514350">
              <a:buFont typeface="+mj-lt"/>
              <a:buAutoNum type="arabicPeriod" startAt="4"/>
            </a:pPr>
            <a:r>
              <a:rPr lang="en-US" dirty="0"/>
              <a:t>The second sign of Aslan was (a) to travel north to the ruined city of ancient giants, (b) to travel north to the giants’ castle, (c) to seek a beautiful lady.</a:t>
            </a:r>
          </a:p>
          <a:p>
            <a:pPr marL="582930" indent="-514350">
              <a:buFont typeface="+mj-lt"/>
              <a:buAutoNum type="arabicPeriod" startAt="4"/>
            </a:pPr>
            <a:r>
              <a:rPr lang="en-US" dirty="0"/>
              <a:t>The third sign of Aslan was (a) to obey the writing on a stone, (b) to obey the writing in a cookbook, (c) to attend a feast.</a:t>
            </a:r>
          </a:p>
        </p:txBody>
      </p:sp>
      <p:cxnSp>
        <p:nvCxnSpPr>
          <p:cNvPr id="5" name="Straight Connector 4"/>
          <p:cNvCxnSpPr/>
          <p:nvPr/>
        </p:nvCxnSpPr>
        <p:spPr>
          <a:xfrm>
            <a:off x="1981200" y="3429000"/>
            <a:ext cx="45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3810000"/>
            <a:ext cx="213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4267200"/>
            <a:ext cx="502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19800" y="5486400"/>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0" y="5867400"/>
            <a:ext cx="266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 S. Lewis, Atheist</a:t>
            </a:r>
          </a:p>
        </p:txBody>
      </p:sp>
      <p:sp>
        <p:nvSpPr>
          <p:cNvPr id="3" name="Content Placeholder 2"/>
          <p:cNvSpPr>
            <a:spLocks noGrp="1"/>
          </p:cNvSpPr>
          <p:nvPr>
            <p:ph idx="1"/>
          </p:nvPr>
        </p:nvSpPr>
        <p:spPr>
          <a:xfrm>
            <a:off x="457200" y="1783560"/>
            <a:ext cx="8534400" cy="4572000"/>
          </a:xfrm>
        </p:spPr>
        <p:txBody>
          <a:bodyPr>
            <a:normAutofit/>
          </a:bodyPr>
          <a:lstStyle/>
          <a:p>
            <a:r>
              <a:rPr lang="en-US" sz="2400" dirty="0"/>
              <a:t>Came out January 2017 from Concordia Publishing House.</a:t>
            </a:r>
          </a:p>
          <a:p>
            <a:r>
              <a:rPr lang="en-US" sz="2400" dirty="0"/>
              <a:t>Remember that Lewis thought that the way religion had been presented to him in childhood had paralyzed him spiritually.</a:t>
            </a:r>
          </a:p>
          <a:p>
            <a:r>
              <a:rPr lang="en-US" sz="2400" dirty="0"/>
              <a:t>Why did he become an atheist?</a:t>
            </a:r>
          </a:p>
          <a:p>
            <a:r>
              <a:rPr lang="en-US" sz="2400" dirty="0"/>
              <a:t>Why and how did he return to the Christian faith?</a:t>
            </a:r>
          </a:p>
          <a:p>
            <a:r>
              <a:rPr lang="en-US" sz="2400" dirty="0"/>
              <a:t>What wrong turns did he make during his return?</a:t>
            </a:r>
          </a:p>
          <a:p>
            <a:r>
              <a:rPr lang="en-US" sz="2400" dirty="0"/>
              <a:t>Among his insights: “The vast majority of human beings, well in excess of ninety percent, believe in God, whether the God of Christianity, Judaism, Hinduism, Islam, or one of the lesser known religions. But an atheist, then as well as now, has to believe that the majority is wrong on this topic.”</a:t>
            </a:r>
          </a:p>
        </p:txBody>
      </p:sp>
    </p:spTree>
    <p:extLst>
      <p:ext uri="{BB962C8B-B14F-4D97-AF65-F5344CB8AC3E}">
        <p14:creationId xmlns:p14="http://schemas.microsoft.com/office/powerpoint/2010/main" val="39320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idx="1"/>
          </p:nvPr>
        </p:nvSpPr>
        <p:spPr/>
        <p:txBody>
          <a:bodyPr>
            <a:normAutofit lnSpcReduction="10000"/>
          </a:bodyPr>
          <a:lstStyle/>
          <a:p>
            <a:pPr marL="582930" indent="-514350">
              <a:buFont typeface="+mj-lt"/>
              <a:buAutoNum type="arabicPeriod" startAt="7"/>
            </a:pPr>
            <a:r>
              <a:rPr lang="en-US" dirty="0"/>
              <a:t>At the House of Harfang , Aslan showed the travelers the message (a) BEWARE, (b) PLAY DUMB, (c) UNDER ME.</a:t>
            </a:r>
          </a:p>
          <a:p>
            <a:pPr marL="582930" indent="-514350">
              <a:buFont typeface="+mj-lt"/>
              <a:buAutoNum type="arabicPeriod" startAt="7"/>
            </a:pPr>
            <a:r>
              <a:rPr lang="en-US" dirty="0"/>
              <a:t>Mullugutherum was (a) an Earthman in Underland, (b) Queen of the Deep Realm, (c) Warden of Overworlders.</a:t>
            </a:r>
          </a:p>
          <a:p>
            <a:pPr marL="582930" indent="-514350">
              <a:buFont typeface="+mj-lt"/>
              <a:buAutoNum type="arabicPeriod" startAt="7"/>
            </a:pPr>
            <a:r>
              <a:rPr lang="en-US" dirty="0"/>
              <a:t>The fourth sign of Aslan was (a) the lost prince was dressed in black, (b) the lost prince might be insane, (c) the lost prince would ask a favor in the name of Aslan.</a:t>
            </a:r>
          </a:p>
        </p:txBody>
      </p:sp>
      <p:cxnSp>
        <p:nvCxnSpPr>
          <p:cNvPr id="5" name="Straight Connector 4"/>
          <p:cNvCxnSpPr/>
          <p:nvPr/>
        </p:nvCxnSpPr>
        <p:spPr>
          <a:xfrm>
            <a:off x="3200400" y="3048000"/>
            <a:ext cx="1905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257800" y="3581400"/>
            <a:ext cx="2362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00200" y="403860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571500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00200" y="6172200"/>
            <a:ext cx="60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idx="1"/>
          </p:nvPr>
        </p:nvSpPr>
        <p:spPr/>
        <p:txBody>
          <a:bodyPr/>
          <a:lstStyle/>
          <a:p>
            <a:pPr marL="582930" indent="-514350">
              <a:buFont typeface="+mj-lt"/>
              <a:buAutoNum type="arabicPeriod" startAt="10"/>
            </a:pPr>
            <a:r>
              <a:rPr lang="en-US" dirty="0"/>
              <a:t>Which is false? (a) Jill emerged into a snow dance, (b) King Caspian was restored to youth and health, (c) Prince Rilian became king of Narnia, (d) Jill and Eustace returned to school alone, as they had left.</a:t>
            </a:r>
          </a:p>
        </p:txBody>
      </p:sp>
      <p:cxnSp>
        <p:nvCxnSpPr>
          <p:cNvPr id="5" name="Straight Connector 4"/>
          <p:cNvCxnSpPr/>
          <p:nvPr/>
        </p:nvCxnSpPr>
        <p:spPr>
          <a:xfrm>
            <a:off x="4343400" y="3657600"/>
            <a:ext cx="396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00200" y="4114800"/>
            <a:ext cx="502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C:\Users\joel.heck\Desktop\Documents\My Pictures\Narnia\TSC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249615"/>
            <a:ext cx="3578225" cy="2557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Planet Narnia</a:t>
            </a:r>
          </a:p>
        </p:txBody>
      </p:sp>
      <p:sp>
        <p:nvSpPr>
          <p:cNvPr id="3" name="Content Placeholder 2"/>
          <p:cNvSpPr>
            <a:spLocks noGrp="1"/>
          </p:cNvSpPr>
          <p:nvPr>
            <p:ph idx="1"/>
          </p:nvPr>
        </p:nvSpPr>
        <p:spPr/>
        <p:txBody>
          <a:bodyPr>
            <a:normAutofit fontScale="85000" lnSpcReduction="20000"/>
          </a:bodyPr>
          <a:lstStyle/>
          <a:p>
            <a:r>
              <a:rPr lang="en-US" u="sng" dirty="0"/>
              <a:t>Planet</a:t>
            </a:r>
            <a:r>
              <a:rPr lang="en-US" dirty="0"/>
              <a:t>: the Moon (lunar, lunatic, etc.)</a:t>
            </a:r>
          </a:p>
          <a:p>
            <a:r>
              <a:rPr lang="en-US" dirty="0"/>
              <a:t>There are two lunatics in the story: Prince Rilian and the headmistress of Jill’s and Eustace’s school.</a:t>
            </a:r>
          </a:p>
          <a:p>
            <a:r>
              <a:rPr lang="en-US" dirty="0"/>
              <a:t>Association with water because of the moon’s influence on the earth’s tides: the stream, Jill’s tears, Jill’s baths, the frequent rain, the Marsh-wiggle who is a wet blanket and who lives in the marshes, etc.</a:t>
            </a:r>
          </a:p>
          <a:p>
            <a:r>
              <a:rPr lang="en-US" dirty="0"/>
              <a:t>Two horses appear at the end of the story because in mythology a black horse and a white horse drew the moon’s chariot across the heavens.</a:t>
            </a:r>
          </a:p>
          <a:p>
            <a:r>
              <a:rPr lang="en-US" dirty="0"/>
              <a:t>The Centaur tells Jill and Eustace about “the influences of the planets.”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Planet Narnia</a:t>
            </a:r>
          </a:p>
        </p:txBody>
      </p:sp>
      <p:sp>
        <p:nvSpPr>
          <p:cNvPr id="3" name="Content Placeholder 2"/>
          <p:cNvSpPr>
            <a:spLocks noGrp="1"/>
          </p:cNvSpPr>
          <p:nvPr>
            <p:ph idx="1"/>
          </p:nvPr>
        </p:nvSpPr>
        <p:spPr/>
        <p:txBody>
          <a:bodyPr/>
          <a:lstStyle/>
          <a:p>
            <a:r>
              <a:rPr lang="en-US" u="sng" dirty="0"/>
              <a:t>Metal</a:t>
            </a:r>
            <a:r>
              <a:rPr lang="en-US" dirty="0"/>
              <a:t>: silver</a:t>
            </a:r>
          </a:p>
          <a:p>
            <a:r>
              <a:rPr lang="en-US" dirty="0"/>
              <a:t>The word “silver” appears 18 times in the book, including the title.</a:t>
            </a:r>
          </a:p>
          <a:p>
            <a:r>
              <a:rPr lang="en-US" dirty="0"/>
              <a:t>For example, Trumpkin’s silver ear-trumpet, Rilian’s silver mail, the silver shield, the lamp with a silver chain, the silver chair itself, the witch has a silvery laugh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686800" cy="6705600"/>
          </a:xfrm>
        </p:spPr>
        <p:txBody>
          <a:bodyPr>
            <a:normAutofit fontScale="92500" lnSpcReduction="10000"/>
          </a:bodyPr>
          <a:lstStyle/>
          <a:p>
            <a:pPr>
              <a:buNone/>
            </a:pPr>
            <a:r>
              <a:rPr lang="en-US" dirty="0"/>
              <a:t>Lady </a:t>
            </a:r>
            <a:r>
              <a:rPr lang="en-US" u="sng" dirty="0"/>
              <a:t>LUNA</a:t>
            </a:r>
            <a:r>
              <a:rPr lang="en-US" dirty="0"/>
              <a:t>, in light canoe,</a:t>
            </a:r>
          </a:p>
          <a:p>
            <a:pPr>
              <a:buNone/>
            </a:pPr>
            <a:r>
              <a:rPr lang="en-US" dirty="0"/>
              <a:t>By </a:t>
            </a:r>
            <a:r>
              <a:rPr lang="en-US" i="1" dirty="0"/>
              <a:t>friths </a:t>
            </a:r>
            <a:r>
              <a:rPr lang="en-US" dirty="0"/>
              <a:t>and shallows of fretted cloudland</a:t>
            </a:r>
          </a:p>
          <a:p>
            <a:pPr>
              <a:buNone/>
            </a:pPr>
            <a:r>
              <a:rPr lang="en-US" dirty="0"/>
              <a:t>Cruises monthly; with chrism of </a:t>
            </a:r>
            <a:r>
              <a:rPr lang="en-US" u="sng" dirty="0"/>
              <a:t>dews</a:t>
            </a:r>
          </a:p>
          <a:p>
            <a:pPr>
              <a:buNone/>
            </a:pPr>
            <a:r>
              <a:rPr lang="en-US" dirty="0"/>
              <a:t>And </a:t>
            </a:r>
            <a:r>
              <a:rPr lang="en-US" u="sng" dirty="0"/>
              <a:t>drench</a:t>
            </a:r>
            <a:r>
              <a:rPr lang="en-US" dirty="0"/>
              <a:t> of dream, a drizzling glamour,</a:t>
            </a:r>
          </a:p>
          <a:p>
            <a:pPr>
              <a:buNone/>
            </a:pPr>
            <a:r>
              <a:rPr lang="en-US" dirty="0"/>
              <a:t>Enchants us—the cheat! changing sometime</a:t>
            </a:r>
          </a:p>
          <a:p>
            <a:pPr>
              <a:buNone/>
            </a:pPr>
            <a:r>
              <a:rPr lang="en-US" dirty="0"/>
              <a:t>A mind to madness, melancholy pale,</a:t>
            </a:r>
          </a:p>
          <a:p>
            <a:pPr>
              <a:buNone/>
            </a:pPr>
            <a:r>
              <a:rPr lang="en-US" dirty="0"/>
              <a:t>Bleached with gazing on her blank count’nance</a:t>
            </a:r>
          </a:p>
          <a:p>
            <a:pPr>
              <a:buNone/>
            </a:pPr>
            <a:r>
              <a:rPr lang="en-US" dirty="0"/>
              <a:t>Orb’d and ageless. </a:t>
            </a:r>
          </a:p>
          <a:p>
            <a:pPr>
              <a:buNone/>
            </a:pPr>
            <a:r>
              <a:rPr lang="en-US" dirty="0"/>
              <a:t>In earth’s bosom</a:t>
            </a:r>
          </a:p>
          <a:p>
            <a:pPr>
              <a:buNone/>
            </a:pPr>
            <a:r>
              <a:rPr lang="en-US" dirty="0"/>
              <a:t>The </a:t>
            </a:r>
            <a:r>
              <a:rPr lang="en-US" u="sng" dirty="0"/>
              <a:t>shower</a:t>
            </a:r>
            <a:r>
              <a:rPr lang="en-US" dirty="0"/>
              <a:t> of her rays, sharp-feathered light</a:t>
            </a:r>
          </a:p>
          <a:p>
            <a:pPr>
              <a:buNone/>
            </a:pPr>
            <a:r>
              <a:rPr lang="en-US" dirty="0"/>
              <a:t>Reaching downward, ripens </a:t>
            </a:r>
            <a:r>
              <a:rPr lang="en-US" u="sng" dirty="0"/>
              <a:t>silver</a:t>
            </a:r>
            <a:r>
              <a:rPr lang="en-US" dirty="0"/>
              <a:t>,</a:t>
            </a:r>
          </a:p>
          <a:p>
            <a:pPr>
              <a:buNone/>
            </a:pPr>
            <a:r>
              <a:rPr lang="en-US" dirty="0"/>
              <a:t>Forming and fashioning female brightness,</a:t>
            </a:r>
          </a:p>
          <a:p>
            <a:pPr>
              <a:buNone/>
            </a:pPr>
            <a:r>
              <a:rPr lang="en-US" dirty="0"/>
              <a:t>—Metal maidenlike. Her </a:t>
            </a:r>
            <a:r>
              <a:rPr lang="en-US" u="sng" dirty="0"/>
              <a:t>moist</a:t>
            </a:r>
            <a:r>
              <a:rPr lang="en-US" dirty="0"/>
              <a:t> circle</a:t>
            </a:r>
          </a:p>
          <a:p>
            <a:pPr>
              <a:buNone/>
            </a:pPr>
            <a:r>
              <a:rPr lang="en-US" dirty="0"/>
              <a:t>Is nearest earth.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Puddleglum</a:t>
            </a:r>
            <a:r>
              <a:rPr lang="en-US" dirty="0"/>
              <a:t> vs.</a:t>
            </a:r>
            <a:br>
              <a:rPr lang="en-US" dirty="0"/>
            </a:br>
            <a:r>
              <a:rPr lang="en-US" dirty="0"/>
              <a:t>The Green Witch</a:t>
            </a:r>
          </a:p>
        </p:txBody>
      </p:sp>
      <p:sp>
        <p:nvSpPr>
          <p:cNvPr id="3" name="Subtitle 2"/>
          <p:cNvSpPr>
            <a:spLocks noGrp="1"/>
          </p:cNvSpPr>
          <p:nvPr>
            <p:ph type="subTitle" idx="1"/>
          </p:nvPr>
        </p:nvSpPr>
        <p:spPr/>
        <p:txBody>
          <a:bodyPr>
            <a:normAutofit/>
          </a:bodyPr>
          <a:lstStyle/>
          <a:p>
            <a:r>
              <a:rPr lang="en-US" sz="2800" dirty="0"/>
              <a:t>With help from Steven Lovell, “Breaking the Spell of Skepticism: Puddleglum versus the Green Witch,” in </a:t>
            </a:r>
            <a:r>
              <a:rPr lang="en-US" sz="2800" i="1" dirty="0"/>
              <a:t>The Chronicles of Narnia and Philosophy</a:t>
            </a:r>
            <a:r>
              <a:rPr lang="en-US" sz="2800" dirty="0"/>
              <a:t>.</a:t>
            </a:r>
          </a:p>
        </p:txBody>
      </p:sp>
    </p:spTree>
    <p:extLst>
      <p:ext uri="{BB962C8B-B14F-4D97-AF65-F5344CB8AC3E}">
        <p14:creationId xmlns:p14="http://schemas.microsoft.com/office/powerpoint/2010/main" val="3107268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Enchantment</a:t>
            </a:r>
          </a:p>
        </p:txBody>
      </p:sp>
      <p:sp>
        <p:nvSpPr>
          <p:cNvPr id="5" name="Content Placeholder 4"/>
          <p:cNvSpPr>
            <a:spLocks noGrp="1"/>
          </p:cNvSpPr>
          <p:nvPr>
            <p:ph sz="half" idx="1"/>
          </p:nvPr>
        </p:nvSpPr>
        <p:spPr>
          <a:xfrm>
            <a:off x="304800" y="1905000"/>
            <a:ext cx="4087906" cy="3903663"/>
          </a:xfrm>
        </p:spPr>
        <p:txBody>
          <a:bodyPr>
            <a:noAutofit/>
          </a:bodyPr>
          <a:lstStyle/>
          <a:p>
            <a:r>
              <a:rPr lang="en-US" dirty="0"/>
              <a:t>Just for the sake of review…</a:t>
            </a:r>
          </a:p>
          <a:p>
            <a:r>
              <a:rPr lang="en-US" dirty="0"/>
              <a:t>The Queen returns</a:t>
            </a:r>
          </a:p>
          <a:p>
            <a:r>
              <a:rPr lang="en-US" dirty="0"/>
              <a:t>Green powder in the fireplace</a:t>
            </a:r>
          </a:p>
          <a:p>
            <a:r>
              <a:rPr lang="en-US" dirty="0"/>
              <a:t>Strumming on a mandolin</a:t>
            </a:r>
          </a:p>
          <a:p>
            <a:r>
              <a:rPr lang="en-US" dirty="0"/>
              <a:t>Reasoning with the four</a:t>
            </a:r>
          </a:p>
        </p:txBody>
      </p:sp>
      <p:sp>
        <p:nvSpPr>
          <p:cNvPr id="6" name="Content Placeholder 5"/>
          <p:cNvSpPr>
            <a:spLocks noGrp="1"/>
          </p:cNvSpPr>
          <p:nvPr>
            <p:ph sz="half" idx="2"/>
          </p:nvPr>
        </p:nvSpPr>
        <p:spPr/>
        <p:txBody>
          <a:bodyPr/>
          <a:lstStyle/>
          <a:p>
            <a:endParaRPr lang="en-US"/>
          </a:p>
        </p:txBody>
      </p:sp>
      <p:pic>
        <p:nvPicPr>
          <p:cNvPr id="1026" name="Picture 2" descr="http://thomas-stewart-baker.com/Puddleglum/marshwiggle.jpg">
            <a:hlinkClick r:id="rId2"/>
          </p:cNvPr>
          <p:cNvPicPr>
            <a:picLocks noChangeAspect="1" noChangeArrowheads="1"/>
          </p:cNvPicPr>
          <p:nvPr/>
        </p:nvPicPr>
        <p:blipFill>
          <a:blip r:embed="rId3" cstate="print"/>
          <a:srcRect/>
          <a:stretch>
            <a:fillRect/>
          </a:stretch>
        </p:blipFill>
        <p:spPr bwMode="auto">
          <a:xfrm>
            <a:off x="4470400" y="2133600"/>
            <a:ext cx="4673600" cy="3505200"/>
          </a:xfrm>
          <a:prstGeom prst="rect">
            <a:avLst/>
          </a:prstGeom>
          <a:noFill/>
        </p:spPr>
      </p:pic>
    </p:spTree>
    <p:extLst>
      <p:ext uri="{BB962C8B-B14F-4D97-AF65-F5344CB8AC3E}">
        <p14:creationId xmlns:p14="http://schemas.microsoft.com/office/powerpoint/2010/main" val="269727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Appearances &amp; Reality</a:t>
            </a:r>
          </a:p>
        </p:txBody>
      </p:sp>
      <p:sp>
        <p:nvSpPr>
          <p:cNvPr id="3" name="Content Placeholder 2"/>
          <p:cNvSpPr>
            <a:spLocks noGrp="1"/>
          </p:cNvSpPr>
          <p:nvPr>
            <p:ph sz="half" idx="1"/>
          </p:nvPr>
        </p:nvSpPr>
        <p:spPr/>
        <p:txBody>
          <a:bodyPr>
            <a:normAutofit fontScale="92500"/>
          </a:bodyPr>
          <a:lstStyle/>
          <a:p>
            <a:r>
              <a:rPr lang="en-US" dirty="0"/>
              <a:t>Attractive in appearance, yet bad in reality.</a:t>
            </a:r>
          </a:p>
          <a:p>
            <a:pPr lvl="1"/>
            <a:r>
              <a:rPr lang="en-US" dirty="0"/>
              <a:t>The Lady of the Green Kirtle</a:t>
            </a:r>
          </a:p>
          <a:p>
            <a:pPr lvl="1"/>
            <a:r>
              <a:rPr lang="en-US" dirty="0"/>
              <a:t>The Autumn Feast</a:t>
            </a:r>
          </a:p>
          <a:p>
            <a:pPr lvl="1"/>
            <a:r>
              <a:rPr lang="en-US" dirty="0"/>
              <a:t>The Silver Chair</a:t>
            </a:r>
          </a:p>
          <a:p>
            <a:r>
              <a:rPr lang="en-US" dirty="0"/>
              <a:t>Unattractive in appearance, yet good in reality.</a:t>
            </a:r>
          </a:p>
          <a:p>
            <a:pPr lvl="1"/>
            <a:r>
              <a:rPr lang="en-US" dirty="0"/>
              <a:t>Puddleglum</a:t>
            </a:r>
          </a:p>
          <a:p>
            <a:pPr lvl="1"/>
            <a:r>
              <a:rPr lang="en-US" dirty="0"/>
              <a:t>The Earthmen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70349" y="2286000"/>
            <a:ext cx="4531189" cy="3733800"/>
          </a:xfrm>
        </p:spPr>
      </p:pic>
    </p:spTree>
    <p:extLst>
      <p:ext uri="{BB962C8B-B14F-4D97-AF65-F5344CB8AC3E}">
        <p14:creationId xmlns:p14="http://schemas.microsoft.com/office/powerpoint/2010/main" val="6904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188259"/>
            <a:ext cx="7799294" cy="954741"/>
          </a:xfrm>
        </p:spPr>
        <p:txBody>
          <a:bodyPr/>
          <a:lstStyle/>
          <a:p>
            <a:r>
              <a:rPr lang="en-US" dirty="0"/>
              <a:t>Puddleglum vs. Sigmund Freud</a:t>
            </a:r>
          </a:p>
        </p:txBody>
      </p:sp>
      <p:sp>
        <p:nvSpPr>
          <p:cNvPr id="3" name="Content Placeholder 2"/>
          <p:cNvSpPr>
            <a:spLocks noGrp="1"/>
          </p:cNvSpPr>
          <p:nvPr>
            <p:ph idx="1"/>
          </p:nvPr>
        </p:nvSpPr>
        <p:spPr>
          <a:xfrm>
            <a:off x="914400" y="1447800"/>
            <a:ext cx="7772400" cy="4907760"/>
          </a:xfrm>
        </p:spPr>
        <p:txBody>
          <a:bodyPr>
            <a:noAutofit/>
          </a:bodyPr>
          <a:lstStyle/>
          <a:p>
            <a:r>
              <a:rPr lang="en-US" sz="2400" dirty="0"/>
              <a:t>She puts powder on the fire and plays the mandolin.</a:t>
            </a:r>
          </a:p>
          <a:p>
            <a:r>
              <a:rPr lang="en-US" sz="2400" dirty="0"/>
              <a:t>Are the sun and the lion figments of the imagination?</a:t>
            </a:r>
          </a:p>
          <a:p>
            <a:r>
              <a:rPr lang="en-US" sz="2400" dirty="0"/>
              <a:t>“I see,” she said, “that we should do no better with your </a:t>
            </a:r>
            <a:r>
              <a:rPr lang="en-US" sz="2400" i="1" dirty="0"/>
              <a:t>lion</a:t>
            </a:r>
            <a:r>
              <a:rPr lang="en-US" sz="2400" dirty="0"/>
              <a:t>, as you call it, than we did with your </a:t>
            </a:r>
            <a:r>
              <a:rPr lang="en-US" sz="2400" i="1" dirty="0"/>
              <a:t>sun</a:t>
            </a:r>
            <a:r>
              <a:rPr lang="en-US" sz="2400" dirty="0"/>
              <a:t>. You have seen lamps, and so you imagined a bigger and better lamp and called it the </a:t>
            </a:r>
            <a:r>
              <a:rPr lang="en-US" sz="2400" i="1" dirty="0"/>
              <a:t>sun</a:t>
            </a:r>
            <a:r>
              <a:rPr lang="en-US" sz="2400" dirty="0"/>
              <a:t>. You’ve seen cats, and now you want a bigger and better cat, and it’s to be called a </a:t>
            </a:r>
            <a:r>
              <a:rPr lang="en-US" sz="2400" i="1" dirty="0"/>
              <a:t>lion</a:t>
            </a:r>
            <a:r>
              <a:rPr lang="en-US" sz="2400" dirty="0"/>
              <a:t>. Well, ‘tis a pretty make-believe, though, to say truth, it would suit you all better if you were younger. And look how you can put nothing into your make-believe without copying it from the real world, this world of mine, which is the only world.”</a:t>
            </a:r>
          </a:p>
        </p:txBody>
      </p:sp>
    </p:spTree>
    <p:extLst>
      <p:ext uri="{BB962C8B-B14F-4D97-AF65-F5344CB8AC3E}">
        <p14:creationId xmlns:p14="http://schemas.microsoft.com/office/powerpoint/2010/main" val="228480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The Freudian Critique of Belief</a:t>
            </a:r>
          </a:p>
        </p:txBody>
      </p:sp>
      <p:sp>
        <p:nvSpPr>
          <p:cNvPr id="6" name="Content Placeholder 5"/>
          <p:cNvSpPr>
            <a:spLocks noGrp="1"/>
          </p:cNvSpPr>
          <p:nvPr>
            <p:ph idx="1"/>
          </p:nvPr>
        </p:nvSpPr>
        <p:spPr/>
        <p:txBody>
          <a:bodyPr>
            <a:normAutofit/>
          </a:bodyPr>
          <a:lstStyle/>
          <a:p>
            <a:pPr marL="68580" indent="0">
              <a:buNone/>
            </a:pPr>
            <a:r>
              <a:rPr lang="en-US" u="sng" dirty="0"/>
              <a:t>Freud</a:t>
            </a:r>
            <a:r>
              <a:rPr lang="en-US" dirty="0"/>
              <a:t>: “The derivation of religious needs from the infant’s helplessness and the longing for the father aroused by it seems to me incontrovertible. . . . I cannot think of any need in childhood as strong as the need for a father’s protection. . . . The origin of the religious attitude can be traced back in clear outlines as far as the feeling of infantile helplessness” (</a:t>
            </a:r>
            <a:r>
              <a:rPr lang="en-US" i="1" dirty="0"/>
              <a:t>Civilization and its Discontents</a:t>
            </a:r>
            <a:r>
              <a:rPr lang="en-US" dirty="0"/>
              <a:t>, 1930).</a:t>
            </a:r>
          </a:p>
        </p:txBody>
      </p:sp>
    </p:spTree>
    <p:extLst>
      <p:ext uri="{BB962C8B-B14F-4D97-AF65-F5344CB8AC3E}">
        <p14:creationId xmlns:p14="http://schemas.microsoft.com/office/powerpoint/2010/main" val="87833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3E94-8CC3-401A-8ABF-3078D39643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4C1697-05BE-4C2B-9909-C137B8CB6360}"/>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19CE9F0A-E656-47C8-9787-3B062213F0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0"/>
            <a:ext cx="4420344" cy="697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320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Freudian Critique of Belief</a:t>
            </a:r>
          </a:p>
        </p:txBody>
      </p:sp>
      <p:sp>
        <p:nvSpPr>
          <p:cNvPr id="3" name="Content Placeholder 2"/>
          <p:cNvSpPr>
            <a:spLocks noGrp="1"/>
          </p:cNvSpPr>
          <p:nvPr>
            <p:ph idx="1"/>
          </p:nvPr>
        </p:nvSpPr>
        <p:spPr/>
        <p:txBody>
          <a:bodyPr>
            <a:normAutofit fontScale="92500"/>
          </a:bodyPr>
          <a:lstStyle/>
          <a:p>
            <a:r>
              <a:rPr lang="en-US" dirty="0"/>
              <a:t>In other words, </a:t>
            </a:r>
            <a:r>
              <a:rPr lang="en-US" u="sng" dirty="0"/>
              <a:t>Freud</a:t>
            </a:r>
            <a:r>
              <a:rPr lang="en-US" dirty="0"/>
              <a:t>: “at bottom God is nothing other than an exalted father” (Sigmund Freud, </a:t>
            </a:r>
            <a:r>
              <a:rPr lang="en-US" i="1" dirty="0"/>
              <a:t>Totem and Taboo</a:t>
            </a:r>
            <a:r>
              <a:rPr lang="en-US" dirty="0"/>
              <a:t>, 1913).</a:t>
            </a:r>
          </a:p>
          <a:p>
            <a:r>
              <a:rPr lang="en-US" dirty="0"/>
              <a:t>The </a:t>
            </a:r>
            <a:r>
              <a:rPr lang="en-US" u="sng" dirty="0"/>
              <a:t>Witch</a:t>
            </a:r>
            <a:r>
              <a:rPr lang="en-US" dirty="0"/>
              <a:t>, paraphrased: “When you try to think out clearly what this </a:t>
            </a:r>
            <a:r>
              <a:rPr lang="en-US" i="1" dirty="0"/>
              <a:t>God</a:t>
            </a:r>
            <a:r>
              <a:rPr lang="en-US" dirty="0"/>
              <a:t> must be, you cannot tell me. You can only tell me </a:t>
            </a:r>
            <a:r>
              <a:rPr lang="en-US" i="1" dirty="0"/>
              <a:t>He </a:t>
            </a:r>
            <a:r>
              <a:rPr lang="en-US" dirty="0"/>
              <a:t>is like a father. Your </a:t>
            </a:r>
            <a:r>
              <a:rPr lang="en-US" i="1" dirty="0"/>
              <a:t>God</a:t>
            </a:r>
            <a:r>
              <a:rPr lang="en-US" dirty="0"/>
              <a:t> is a dream; and there is nothing in that dream that was not copied from an earthly father. Earthly fathers are the real thing; </a:t>
            </a:r>
            <a:r>
              <a:rPr lang="en-US" i="1" dirty="0"/>
              <a:t>God </a:t>
            </a:r>
            <a:r>
              <a:rPr lang="en-US" dirty="0"/>
              <a:t>is but a tale, a children’s story.”</a:t>
            </a:r>
          </a:p>
        </p:txBody>
      </p:sp>
    </p:spTree>
    <p:extLst>
      <p:ext uri="{BB962C8B-B14F-4D97-AF65-F5344CB8AC3E}">
        <p14:creationId xmlns:p14="http://schemas.microsoft.com/office/powerpoint/2010/main" val="319574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Freudian Critique of Belief</a:t>
            </a:r>
          </a:p>
        </p:txBody>
      </p:sp>
      <p:sp>
        <p:nvSpPr>
          <p:cNvPr id="3" name="Content Placeholder 2"/>
          <p:cNvSpPr>
            <a:spLocks noGrp="1"/>
          </p:cNvSpPr>
          <p:nvPr>
            <p:ph sz="half" idx="1"/>
          </p:nvPr>
        </p:nvSpPr>
        <p:spPr>
          <a:xfrm>
            <a:off x="533400" y="1752600"/>
            <a:ext cx="3859306" cy="4343400"/>
          </a:xfrm>
        </p:spPr>
        <p:txBody>
          <a:bodyPr>
            <a:noAutofit/>
          </a:bodyPr>
          <a:lstStyle/>
          <a:p>
            <a:pPr marL="68580" indent="0">
              <a:buNone/>
            </a:pPr>
            <a:r>
              <a:rPr lang="en-US" dirty="0"/>
              <a:t>What </a:t>
            </a:r>
            <a:r>
              <a:rPr lang="en-US" u="sng" dirty="0"/>
              <a:t>Freud</a:t>
            </a:r>
            <a:r>
              <a:rPr lang="en-US" dirty="0"/>
              <a:t> would say: “You’ve seen fathers, and now you want a bigger and better father, and it’s to be called </a:t>
            </a:r>
            <a:r>
              <a:rPr lang="en-US" i="1" dirty="0"/>
              <a:t>God</a:t>
            </a:r>
            <a:r>
              <a:rPr lang="en-US" dirty="0"/>
              <a:t>. Well, ‘tis a pretty make-believe, though, to say truth, it would suit you all better if you were younger.”</a:t>
            </a:r>
          </a:p>
        </p:txBody>
      </p:sp>
      <p:sp>
        <p:nvSpPr>
          <p:cNvPr id="4" name="Content Placeholder 3"/>
          <p:cNvSpPr>
            <a:spLocks noGrp="1"/>
          </p:cNvSpPr>
          <p:nvPr>
            <p:ph sz="half" idx="2"/>
          </p:nvPr>
        </p:nvSpPr>
        <p:spPr/>
        <p:txBody>
          <a:bodyPr/>
          <a:lstStyle/>
          <a:p>
            <a:endParaRPr lang="en-US"/>
          </a:p>
        </p:txBody>
      </p:sp>
      <p:pic>
        <p:nvPicPr>
          <p:cNvPr id="29698" name="Picture 2" descr="http://catmime.files.wordpress.com/2008/01/el-profesor-freud.jpg"/>
          <p:cNvPicPr>
            <a:picLocks noChangeAspect="1" noChangeArrowheads="1"/>
          </p:cNvPicPr>
          <p:nvPr/>
        </p:nvPicPr>
        <p:blipFill>
          <a:blip r:embed="rId3" cstate="print"/>
          <a:srcRect/>
          <a:stretch>
            <a:fillRect/>
          </a:stretch>
        </p:blipFill>
        <p:spPr bwMode="auto">
          <a:xfrm>
            <a:off x="5257800" y="1740846"/>
            <a:ext cx="3200400" cy="4221804"/>
          </a:xfrm>
          <a:prstGeom prst="rect">
            <a:avLst/>
          </a:prstGeom>
          <a:noFill/>
        </p:spPr>
      </p:pic>
    </p:spTree>
    <p:extLst>
      <p:ext uri="{BB962C8B-B14F-4D97-AF65-F5344CB8AC3E}">
        <p14:creationId xmlns:p14="http://schemas.microsoft.com/office/powerpoint/2010/main" val="3707079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Witch’s Argument</a:t>
            </a:r>
          </a:p>
        </p:txBody>
      </p:sp>
      <p:sp>
        <p:nvSpPr>
          <p:cNvPr id="3" name="Content Placeholder 2"/>
          <p:cNvSpPr>
            <a:spLocks noGrp="1"/>
          </p:cNvSpPr>
          <p:nvPr>
            <p:ph idx="1"/>
          </p:nvPr>
        </p:nvSpPr>
        <p:spPr>
          <a:xfrm>
            <a:off x="952500" y="1524000"/>
            <a:ext cx="7239000" cy="4572000"/>
          </a:xfrm>
        </p:spPr>
        <p:txBody>
          <a:bodyPr>
            <a:normAutofit fontScale="85000" lnSpcReduction="20000"/>
          </a:bodyPr>
          <a:lstStyle/>
          <a:p>
            <a:r>
              <a:rPr lang="en-US" dirty="0"/>
              <a:t>It is unsound. Why?</a:t>
            </a:r>
          </a:p>
          <a:p>
            <a:r>
              <a:rPr lang="en-US" dirty="0"/>
              <a:t>How do we tell a copy from the original?</a:t>
            </a:r>
          </a:p>
          <a:p>
            <a:r>
              <a:rPr lang="en-US" dirty="0"/>
              <a:t>If two things are similar, apart from hard evidence there is no legitimate reason why we would consider one a copy. Similarity is all Freud has to go on. Can Freud prove that the earthly father is the original and God the copy?</a:t>
            </a:r>
          </a:p>
          <a:p>
            <a:r>
              <a:rPr lang="en-US" dirty="0"/>
              <a:t>Is the similarity between God and our earthly fathers an embarrassing fact?</a:t>
            </a:r>
          </a:p>
          <a:p>
            <a:r>
              <a:rPr lang="en-US" u="sng" dirty="0"/>
              <a:t>Steven Lovell</a:t>
            </a:r>
            <a:r>
              <a:rPr lang="en-US" dirty="0"/>
              <a:t>: “[The similarity between God and our earthly fathers] is just the sort of thing one might expect if God does exist.”</a:t>
            </a:r>
          </a:p>
        </p:txBody>
      </p:sp>
    </p:spTree>
    <p:extLst>
      <p:ext uri="{BB962C8B-B14F-4D97-AF65-F5344CB8AC3E}">
        <p14:creationId xmlns:p14="http://schemas.microsoft.com/office/powerpoint/2010/main" val="384024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Whose Illusion?</a:t>
            </a:r>
          </a:p>
        </p:txBody>
      </p:sp>
      <p:sp>
        <p:nvSpPr>
          <p:cNvPr id="3" name="Content Placeholder 2"/>
          <p:cNvSpPr>
            <a:spLocks noGrp="1"/>
          </p:cNvSpPr>
          <p:nvPr>
            <p:ph idx="1"/>
          </p:nvPr>
        </p:nvSpPr>
        <p:spPr>
          <a:xfrm>
            <a:off x="952500" y="1600200"/>
            <a:ext cx="7239000" cy="4495800"/>
          </a:xfrm>
        </p:spPr>
        <p:txBody>
          <a:bodyPr>
            <a:normAutofit lnSpcReduction="10000"/>
          </a:bodyPr>
          <a:lstStyle/>
          <a:p>
            <a:r>
              <a:rPr lang="en-US" dirty="0"/>
              <a:t>Freud claims that belief in God is the result of wish-fulfillment.</a:t>
            </a:r>
          </a:p>
          <a:p>
            <a:r>
              <a:rPr lang="en-US" dirty="0"/>
              <a:t>Is the God of Christianity the type of God that people would wish for?</a:t>
            </a:r>
          </a:p>
          <a:p>
            <a:pPr lvl="1"/>
            <a:r>
              <a:rPr lang="en-US" dirty="0"/>
              <a:t>A God who sees all things, knows all thoughts, passes judgment on all deeds.</a:t>
            </a:r>
          </a:p>
          <a:p>
            <a:pPr lvl="1"/>
            <a:r>
              <a:rPr lang="en-US" dirty="0"/>
              <a:t>A God to whom we are accountable and from whom we can never be independent.</a:t>
            </a:r>
          </a:p>
          <a:p>
            <a:pPr lvl="1"/>
            <a:r>
              <a:rPr lang="en-US" dirty="0"/>
              <a:t>A God to whom we owe worship and obedience.</a:t>
            </a:r>
          </a:p>
        </p:txBody>
      </p:sp>
    </p:spTree>
    <p:extLst>
      <p:ext uri="{BB962C8B-B14F-4D97-AF65-F5344CB8AC3E}">
        <p14:creationId xmlns:p14="http://schemas.microsoft.com/office/powerpoint/2010/main" val="343733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Whose Illusion?</a:t>
            </a:r>
          </a:p>
        </p:txBody>
      </p:sp>
      <p:sp>
        <p:nvSpPr>
          <p:cNvPr id="3" name="Content Placeholder 2"/>
          <p:cNvSpPr>
            <a:spLocks noGrp="1"/>
          </p:cNvSpPr>
          <p:nvPr>
            <p:ph idx="1"/>
          </p:nvPr>
        </p:nvSpPr>
        <p:spPr/>
        <p:txBody>
          <a:bodyPr>
            <a:normAutofit fontScale="85000" lnSpcReduction="10000"/>
          </a:bodyPr>
          <a:lstStyle/>
          <a:p>
            <a:r>
              <a:rPr lang="en-US" u="sng" dirty="0"/>
              <a:t>Alvin </a:t>
            </a:r>
            <a:r>
              <a:rPr lang="en-US" u="sng" dirty="0" err="1"/>
              <a:t>Plantinga</a:t>
            </a:r>
            <a:r>
              <a:rPr lang="en-US" dirty="0"/>
              <a:t>: “Many people thoroughly dislike the idea of an omnipotent, omniscient being monitoring their every activity, privy to their every thought, and passing judgment on all they do or think. Others dislike the lack of autonomy consequent upon their being a Someone by comparison with whom we are as dust and ashes, and to whom we owe worship and obedience” (</a:t>
            </a:r>
            <a:r>
              <a:rPr lang="en-US" i="1" dirty="0"/>
              <a:t>Warranted Christian Belief</a:t>
            </a:r>
            <a:r>
              <a:rPr lang="en-US" dirty="0"/>
              <a:t>, 2000).</a:t>
            </a:r>
          </a:p>
          <a:p>
            <a:r>
              <a:rPr lang="en-US" dirty="0"/>
              <a:t>If one were to wish for a God at all, it probably wouldn’t be the God of Christianity!</a:t>
            </a:r>
          </a:p>
          <a:p>
            <a:r>
              <a:rPr lang="en-US" dirty="0"/>
              <a:t>Could it be that atheists are the ones guilty of wish fulfillment?</a:t>
            </a:r>
          </a:p>
        </p:txBody>
      </p:sp>
    </p:spTree>
    <p:extLst>
      <p:ext uri="{BB962C8B-B14F-4D97-AF65-F5344CB8AC3E}">
        <p14:creationId xmlns:p14="http://schemas.microsoft.com/office/powerpoint/2010/main" val="354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Surprised by Joy</a:t>
            </a:r>
          </a:p>
        </p:txBody>
      </p:sp>
      <p:sp>
        <p:nvSpPr>
          <p:cNvPr id="3" name="Content Placeholder 2"/>
          <p:cNvSpPr>
            <a:spLocks noGrp="1"/>
          </p:cNvSpPr>
          <p:nvPr>
            <p:ph idx="1"/>
          </p:nvPr>
        </p:nvSpPr>
        <p:spPr/>
        <p:txBody>
          <a:bodyPr>
            <a:normAutofit fontScale="92500"/>
          </a:bodyPr>
          <a:lstStyle/>
          <a:p>
            <a:r>
              <a:rPr lang="en-US" dirty="0"/>
              <a:t>	You must picture me alone in that room in Magdalen, night after night, feeling, whenever my mind lifted even for a second from my work, the steady, unrelenting approach of </a:t>
            </a:r>
            <a:r>
              <a:rPr lang="en-US" u="sng" dirty="0"/>
              <a:t>Him whom I so earnestly desired not to meet</a:t>
            </a:r>
            <a:r>
              <a:rPr lang="en-US" dirty="0"/>
              <a:t>. That which </a:t>
            </a:r>
            <a:r>
              <a:rPr lang="en-US" u="sng" dirty="0"/>
              <a:t>I greatly feared </a:t>
            </a:r>
            <a:r>
              <a:rPr lang="en-US" dirty="0"/>
              <a:t>had at last come upon me. In the Trinity Term of 1929 I gave in, and admitted that God was God, and knelt and prayed: perhaps, that night, </a:t>
            </a:r>
            <a:r>
              <a:rPr lang="en-US" u="sng" dirty="0"/>
              <a:t>the most dejected and reluctant convert in all England</a:t>
            </a:r>
            <a:r>
              <a:rPr lang="en-US" dirty="0"/>
              <a:t>.</a:t>
            </a:r>
          </a:p>
        </p:txBody>
      </p:sp>
    </p:spTree>
    <p:extLst>
      <p:ext uri="{BB962C8B-B14F-4D97-AF65-F5344CB8AC3E}">
        <p14:creationId xmlns:p14="http://schemas.microsoft.com/office/powerpoint/2010/main" val="3072552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Surprised by Joy</a:t>
            </a:r>
            <a:endParaRPr lang="en-US" dirty="0"/>
          </a:p>
        </p:txBody>
      </p:sp>
      <p:sp>
        <p:nvSpPr>
          <p:cNvPr id="3" name="Content Placeholder 2"/>
          <p:cNvSpPr>
            <a:spLocks noGrp="1"/>
          </p:cNvSpPr>
          <p:nvPr>
            <p:ph idx="1"/>
          </p:nvPr>
        </p:nvSpPr>
        <p:spPr/>
        <p:txBody>
          <a:bodyPr/>
          <a:lstStyle/>
          <a:p>
            <a:r>
              <a:rPr lang="en-US" dirty="0"/>
              <a:t>I did not then see what is now the most shining and obvious thing; the Divine humility which will accept a convert even on such terms. The Prodigal Son at least walked home on his own feet. But who can duly adore that Love which will open the high gates to a prodigal who is </a:t>
            </a:r>
            <a:r>
              <a:rPr lang="en-US" u="sng" dirty="0"/>
              <a:t>brought in kicking, struggling, resentful, and darting his eyes in every direction for a chance of escape</a:t>
            </a:r>
            <a:r>
              <a:rPr lang="en-US" dirty="0"/>
              <a:t>?</a:t>
            </a:r>
          </a:p>
        </p:txBody>
      </p:sp>
    </p:spTree>
    <p:extLst>
      <p:ext uri="{BB962C8B-B14F-4D97-AF65-F5344CB8AC3E}">
        <p14:creationId xmlns:p14="http://schemas.microsoft.com/office/powerpoint/2010/main" val="1276150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Susan and Lucy</a:t>
            </a:r>
          </a:p>
        </p:txBody>
      </p:sp>
      <p:sp>
        <p:nvSpPr>
          <p:cNvPr id="3" name="Content Placeholder 2"/>
          <p:cNvSpPr>
            <a:spLocks noGrp="1"/>
          </p:cNvSpPr>
          <p:nvPr>
            <p:ph sz="half" idx="1"/>
          </p:nvPr>
        </p:nvSpPr>
        <p:spPr/>
        <p:txBody>
          <a:bodyPr>
            <a:normAutofit fontScale="92500" lnSpcReduction="10000"/>
          </a:bodyPr>
          <a:lstStyle/>
          <a:p>
            <a:r>
              <a:rPr lang="en-US" dirty="0"/>
              <a:t>In </a:t>
            </a:r>
            <a:r>
              <a:rPr lang="en-US" i="1" dirty="0"/>
              <a:t>TLWW</a:t>
            </a:r>
            <a:r>
              <a:rPr lang="en-US" dirty="0"/>
              <a:t>, what did Susan wish that Aslan might be?</a:t>
            </a:r>
          </a:p>
          <a:p>
            <a:r>
              <a:rPr lang="en-US" dirty="0"/>
              <a:t>“Ooh!” said Susan, “I’d thought he was a man. Is he—quite safe? I shall feel rather nervous about meeting a lion” (Chapter 8).</a:t>
            </a:r>
          </a:p>
          <a:p>
            <a:r>
              <a:rPr lang="en-US" dirty="0"/>
              <a:t>Might not atheism be the real wish fulfillment?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1371599"/>
            <a:ext cx="4043550" cy="5142949"/>
          </a:xfrm>
        </p:spPr>
      </p:pic>
    </p:spTree>
    <p:extLst>
      <p:ext uri="{BB962C8B-B14F-4D97-AF65-F5344CB8AC3E}">
        <p14:creationId xmlns:p14="http://schemas.microsoft.com/office/powerpoint/2010/main" val="223583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Genetic Fallacy</a:t>
            </a:r>
          </a:p>
        </p:txBody>
      </p:sp>
      <p:sp>
        <p:nvSpPr>
          <p:cNvPr id="3" name="Content Placeholder 2"/>
          <p:cNvSpPr>
            <a:spLocks noGrp="1"/>
          </p:cNvSpPr>
          <p:nvPr>
            <p:ph idx="1"/>
          </p:nvPr>
        </p:nvSpPr>
        <p:spPr/>
        <p:txBody>
          <a:bodyPr>
            <a:normAutofit lnSpcReduction="10000"/>
          </a:bodyPr>
          <a:lstStyle/>
          <a:p>
            <a:r>
              <a:rPr lang="en-US" dirty="0"/>
              <a:t>Why is the witch’s argument wrong?</a:t>
            </a:r>
          </a:p>
          <a:p>
            <a:r>
              <a:rPr lang="en-US" dirty="0"/>
              <a:t>Should we reject a belief simply because of where it comes from (its genesis)?</a:t>
            </a:r>
          </a:p>
          <a:p>
            <a:r>
              <a:rPr lang="en-US" dirty="0"/>
              <a:t>If it’s a wish, isn’t it also true that wishes sometimes come true?</a:t>
            </a:r>
          </a:p>
          <a:p>
            <a:r>
              <a:rPr lang="en-US" dirty="0"/>
              <a:t>What if the wish reflects an inherent need for God?</a:t>
            </a:r>
          </a:p>
          <a:p>
            <a:r>
              <a:rPr lang="en-US" u="sng" dirty="0"/>
              <a:t>Augustine</a:t>
            </a:r>
            <a:r>
              <a:rPr lang="en-US" dirty="0"/>
              <a:t> (354-430 A.D.): “You have made us for Yourself and our hearts are restless until they find their rest in You.”</a:t>
            </a:r>
          </a:p>
        </p:txBody>
      </p:sp>
    </p:spTree>
    <p:extLst>
      <p:ext uri="{BB962C8B-B14F-4D97-AF65-F5344CB8AC3E}">
        <p14:creationId xmlns:p14="http://schemas.microsoft.com/office/powerpoint/2010/main" val="2687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 S. Lewis, </a:t>
            </a:r>
            <a:r>
              <a:rPr lang="en-US" sz="3600" i="1" dirty="0"/>
              <a:t>Mere Christianity</a:t>
            </a:r>
          </a:p>
        </p:txBody>
      </p:sp>
      <p:sp>
        <p:nvSpPr>
          <p:cNvPr id="3" name="Content Placeholder 2"/>
          <p:cNvSpPr>
            <a:spLocks noGrp="1"/>
          </p:cNvSpPr>
          <p:nvPr>
            <p:ph idx="1"/>
          </p:nvPr>
        </p:nvSpPr>
        <p:spPr>
          <a:xfrm>
            <a:off x="952500" y="1752600"/>
            <a:ext cx="7239000" cy="4038601"/>
          </a:xfrm>
        </p:spPr>
        <p:txBody>
          <a:bodyPr>
            <a:noAutofit/>
          </a:bodyPr>
          <a:lstStyle/>
          <a:p>
            <a:r>
              <a:rPr lang="en-US" sz="2600" dirty="0"/>
              <a:t>“Creatures are not born with desires unless satisfaction for those desires exists. A baby feels hunger: well, there is such a thing as food. A duckling wants to swim: well, there is such a thing as water. Men feel sexual desire: well, there is such a thing as sex. If I find in myself a desire which no experience in this world can satisfy, the most probable explanation is that I was made for another world.”</a:t>
            </a:r>
          </a:p>
          <a:p>
            <a:r>
              <a:rPr lang="en-US" sz="2600" dirty="0"/>
              <a:t>A deep desire for God may be evidence for God!</a:t>
            </a:r>
          </a:p>
        </p:txBody>
      </p:sp>
    </p:spTree>
    <p:extLst>
      <p:ext uri="{BB962C8B-B14F-4D97-AF65-F5344CB8AC3E}">
        <p14:creationId xmlns:p14="http://schemas.microsoft.com/office/powerpoint/2010/main" val="281316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half" idx="1"/>
          </p:nvPr>
        </p:nvSpPr>
        <p:spPr>
          <a:xfrm>
            <a:off x="152400" y="1447801"/>
            <a:ext cx="4350544" cy="5181600"/>
          </a:xfrm>
        </p:spPr>
        <p:txBody>
          <a:bodyPr>
            <a:normAutofit lnSpcReduction="10000"/>
          </a:bodyPr>
          <a:lstStyle/>
          <a:p>
            <a:pPr marL="68580" indent="0">
              <a:buNone/>
            </a:pPr>
            <a:r>
              <a:rPr lang="en-US" dirty="0"/>
              <a:t>Jill and Eustace are chased by some bullies at school and get into Narnia by a gate at the edge of the school’s property.</a:t>
            </a:r>
          </a:p>
          <a:p>
            <a:pPr marL="68580" indent="0">
              <a:buNone/>
            </a:pPr>
            <a:r>
              <a:rPr lang="en-US" dirty="0"/>
              <a:t>They arrive in Aslan’s country, and Eustace falls off a high cliff.</a:t>
            </a:r>
          </a:p>
          <a:p>
            <a:pPr marL="68580" indent="0">
              <a:buNone/>
            </a:pPr>
            <a:r>
              <a:rPr lang="en-US" dirty="0"/>
              <a:t>Aslan blows him safely to his destination.</a:t>
            </a:r>
          </a:p>
          <a:p>
            <a:pPr marL="68580" indent="0">
              <a:buNone/>
            </a:pPr>
            <a:r>
              <a:rPr lang="en-US" dirty="0"/>
              <a:t>Jill gets thirsty, and Aslan invites her to drink.</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70596" y="2209800"/>
            <a:ext cx="4623327" cy="3505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Failure of Freud and the Witch</a:t>
            </a:r>
          </a:p>
        </p:txBody>
      </p:sp>
      <p:sp>
        <p:nvSpPr>
          <p:cNvPr id="3" name="Content Placeholder 2"/>
          <p:cNvSpPr>
            <a:spLocks noGrp="1"/>
          </p:cNvSpPr>
          <p:nvPr>
            <p:ph idx="1"/>
          </p:nvPr>
        </p:nvSpPr>
        <p:spPr>
          <a:xfrm>
            <a:off x="952500" y="1752600"/>
            <a:ext cx="7239000" cy="4343400"/>
          </a:xfrm>
        </p:spPr>
        <p:txBody>
          <a:bodyPr>
            <a:normAutofit fontScale="85000" lnSpcReduction="10000"/>
          </a:bodyPr>
          <a:lstStyle/>
          <a:p>
            <a:pPr marL="457200" indent="-457200">
              <a:buFont typeface="+mj-lt"/>
              <a:buAutoNum type="arabicPeriod"/>
            </a:pPr>
            <a:r>
              <a:rPr lang="en-US" dirty="0"/>
              <a:t>We don’t know which is the original, sun or lamp, cat or lion, God or father, just because of similarity.</a:t>
            </a:r>
          </a:p>
          <a:p>
            <a:pPr marL="457200" indent="-457200">
              <a:buFont typeface="+mj-lt"/>
              <a:buAutoNum type="arabicPeriod"/>
            </a:pPr>
            <a:r>
              <a:rPr lang="en-US" dirty="0"/>
              <a:t>Atheism is as likely as religious belief to be the result of wish fulfillment.</a:t>
            </a:r>
          </a:p>
          <a:p>
            <a:pPr marL="457200" indent="-457200">
              <a:buFont typeface="+mj-lt"/>
              <a:buAutoNum type="arabicPeriod"/>
            </a:pPr>
            <a:r>
              <a:rPr lang="en-US" dirty="0"/>
              <a:t>One cannot prove that God doesn’t exist simply from the fact that some wish Him to exist.</a:t>
            </a:r>
          </a:p>
          <a:p>
            <a:pPr marL="457200" indent="-457200">
              <a:buFont typeface="+mj-lt"/>
              <a:buAutoNum type="arabicPeriod"/>
            </a:pPr>
            <a:r>
              <a:rPr lang="en-US" dirty="0"/>
              <a:t>If God does exist and created us with a need to be in relationship with Him, believing in Him on the basis of that need would not constitute wishful thinking.</a:t>
            </a:r>
          </a:p>
        </p:txBody>
      </p:sp>
    </p:spTree>
    <p:extLst>
      <p:ext uri="{BB962C8B-B14F-4D97-AF65-F5344CB8AC3E}">
        <p14:creationId xmlns:p14="http://schemas.microsoft.com/office/powerpoint/2010/main" val="36322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Postscript</a:t>
            </a:r>
          </a:p>
        </p:txBody>
      </p:sp>
      <p:sp>
        <p:nvSpPr>
          <p:cNvPr id="3" name="Content Placeholder 2"/>
          <p:cNvSpPr>
            <a:spLocks noGrp="1"/>
          </p:cNvSpPr>
          <p:nvPr>
            <p:ph sz="half" idx="1"/>
          </p:nvPr>
        </p:nvSpPr>
        <p:spPr>
          <a:xfrm>
            <a:off x="76200" y="1770501"/>
            <a:ext cx="3493534" cy="4525963"/>
          </a:xfrm>
        </p:spPr>
        <p:txBody>
          <a:bodyPr>
            <a:normAutofit fontScale="77500" lnSpcReduction="20000"/>
          </a:bodyPr>
          <a:lstStyle/>
          <a:p>
            <a:r>
              <a:rPr lang="en-US" sz="2800" dirty="0" err="1"/>
              <a:t>Blaise</a:t>
            </a:r>
            <a:r>
              <a:rPr lang="en-US" sz="2800" dirty="0"/>
              <a:t> Pascal and William James argued that it is possible to decide to believe in God without conclusive evidence.</a:t>
            </a:r>
          </a:p>
          <a:p>
            <a:r>
              <a:rPr lang="en-US" sz="2800" dirty="0"/>
              <a:t>If the witch is right, then nothing is of value.</a:t>
            </a:r>
          </a:p>
          <a:p>
            <a:r>
              <a:rPr lang="en-US" sz="2800" dirty="0"/>
              <a:t>Pascal’s Wager:</a:t>
            </a:r>
          </a:p>
          <a:p>
            <a:r>
              <a:rPr lang="en-US" sz="2800" dirty="0"/>
              <a:t>We have nothing to lose by believing in God (or Aslan).</a:t>
            </a:r>
          </a:p>
          <a:p>
            <a:r>
              <a:rPr lang="en-US" sz="2800" dirty="0"/>
              <a:t>If the witch is wrong, then we have a lot to lose.</a:t>
            </a:r>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9734" y="1752601"/>
            <a:ext cx="5574266" cy="4038600"/>
          </a:xfrm>
          <a:prstGeom prst="rect">
            <a:avLst/>
          </a:prstGeom>
        </p:spPr>
      </p:pic>
    </p:spTree>
    <p:extLst>
      <p:ext uri="{BB962C8B-B14F-4D97-AF65-F5344CB8AC3E}">
        <p14:creationId xmlns:p14="http://schemas.microsoft.com/office/powerpoint/2010/main" val="270524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Postscript (Puddleglum)</a:t>
            </a:r>
          </a:p>
        </p:txBody>
      </p:sp>
      <p:sp>
        <p:nvSpPr>
          <p:cNvPr id="3" name="Content Placeholder 2"/>
          <p:cNvSpPr>
            <a:spLocks noGrp="1"/>
          </p:cNvSpPr>
          <p:nvPr>
            <p:ph idx="1"/>
          </p:nvPr>
        </p:nvSpPr>
        <p:spPr/>
        <p:txBody>
          <a:bodyPr>
            <a:normAutofit/>
          </a:bodyPr>
          <a:lstStyle/>
          <a:p>
            <a:endParaRPr lang="en-US" dirty="0"/>
          </a:p>
        </p:txBody>
      </p:sp>
      <p:sp>
        <p:nvSpPr>
          <p:cNvPr id="4" name="TextBox 3"/>
          <p:cNvSpPr txBox="1"/>
          <p:nvPr/>
        </p:nvSpPr>
        <p:spPr>
          <a:xfrm>
            <a:off x="609600" y="1524000"/>
            <a:ext cx="8305800" cy="3539430"/>
          </a:xfrm>
          <a:prstGeom prst="rect">
            <a:avLst/>
          </a:prstGeom>
          <a:noFill/>
        </p:spPr>
        <p:txBody>
          <a:bodyPr wrap="square" rtlCol="0">
            <a:spAutoFit/>
          </a:bodyPr>
          <a:lstStyle/>
          <a:p>
            <a:pPr algn="ctr"/>
            <a:r>
              <a:rPr lang="en-US" sz="3200" u="sng" dirty="0"/>
              <a:t>Not easily taken in</a:t>
            </a:r>
            <a:r>
              <a:rPr lang="en-US" sz="3200" dirty="0"/>
              <a:t>: He doubted whether the knight with the Green Lady was really a person inside that armor. He doubted that </a:t>
            </a:r>
            <a:r>
              <a:rPr lang="en-US" sz="3200" dirty="0" err="1"/>
              <a:t>Harfang</a:t>
            </a:r>
            <a:r>
              <a:rPr lang="en-US" sz="3200" dirty="0"/>
              <a:t> would be worth the visit, and he wanted to take a closer look at what turned out to be the Ruined City! And he is the one who says they need to follow the fourth sign and release Rilian.</a:t>
            </a:r>
          </a:p>
        </p:txBody>
      </p:sp>
    </p:spTree>
    <p:extLst>
      <p:ext uri="{BB962C8B-B14F-4D97-AF65-F5344CB8AC3E}">
        <p14:creationId xmlns:p14="http://schemas.microsoft.com/office/powerpoint/2010/main" val="3100940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Postscript (Puddleglum)</a:t>
            </a:r>
          </a:p>
        </p:txBody>
      </p:sp>
      <p:sp>
        <p:nvSpPr>
          <p:cNvPr id="3" name="Content Placeholder 2"/>
          <p:cNvSpPr>
            <a:spLocks noGrp="1"/>
          </p:cNvSpPr>
          <p:nvPr>
            <p:ph idx="1"/>
          </p:nvPr>
        </p:nvSpPr>
        <p:spPr/>
        <p:txBody>
          <a:bodyPr>
            <a:normAutofit fontScale="92500"/>
          </a:bodyPr>
          <a:lstStyle/>
          <a:p>
            <a:r>
              <a:rPr lang="en-US" dirty="0"/>
              <a:t>“Suppose we </a:t>
            </a:r>
            <a:r>
              <a:rPr lang="en-US" i="1" dirty="0"/>
              <a:t>have </a:t>
            </a:r>
            <a:r>
              <a:rPr lang="en-US" dirty="0"/>
              <a:t>only dreamed, or made up, all those things—trees and grass and sun and moon and stars and Aslan himself. Suppose we have. Then all I can say is that, in that case, the made-up things seem a good deal more important than the real ones. Suppose this black pit of a kingdom of yours </a:t>
            </a:r>
            <a:r>
              <a:rPr lang="en-US" i="1" dirty="0"/>
              <a:t>is </a:t>
            </a:r>
            <a:r>
              <a:rPr lang="en-US" dirty="0"/>
              <a:t>the only world. Well, it strikes me as a pretty poor one. And that’s a funny thing, when you come to think of it. We’re just babies making up a game, if you’re right.”</a:t>
            </a:r>
          </a:p>
        </p:txBody>
      </p:sp>
    </p:spTree>
    <p:extLst>
      <p:ext uri="{BB962C8B-B14F-4D97-AF65-F5344CB8AC3E}">
        <p14:creationId xmlns:p14="http://schemas.microsoft.com/office/powerpoint/2010/main" val="264488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Postscript (Puddleglum)</a:t>
            </a:r>
          </a:p>
        </p:txBody>
      </p:sp>
      <p:sp>
        <p:nvSpPr>
          <p:cNvPr id="3" name="Content Placeholder 2"/>
          <p:cNvSpPr>
            <a:spLocks noGrp="1"/>
          </p:cNvSpPr>
          <p:nvPr>
            <p:ph idx="1"/>
          </p:nvPr>
        </p:nvSpPr>
        <p:spPr/>
        <p:txBody>
          <a:bodyPr>
            <a:normAutofit fontScale="92500" lnSpcReduction="20000"/>
          </a:bodyPr>
          <a:lstStyle/>
          <a:p>
            <a:r>
              <a:rPr lang="en-US" dirty="0"/>
              <a:t>“But four babies playing a game can make a play world which licks your real world hollow. That’s why I’m going to stand by the play world. I’m on Aslan’s side even if there isn’t any Aslan to lead it. I’m going to live as like a Narnian as I can even if there isn’t any Narnia. So, thanking you kindly for our supper, if these two gentlemen and the young lady are ready, we’re leaving your court at once and setting out in the dark to spend our lives looking for Overland. Not that our lives will be very long, I should think; but that’s small loss if the world’s as dull a place as you say.”</a:t>
            </a:r>
          </a:p>
        </p:txBody>
      </p:sp>
    </p:spTree>
    <p:extLst>
      <p:ext uri="{BB962C8B-B14F-4D97-AF65-F5344CB8AC3E}">
        <p14:creationId xmlns:p14="http://schemas.microsoft.com/office/powerpoint/2010/main" val="766750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Benediction</a:t>
            </a:r>
          </a:p>
        </p:txBody>
      </p:sp>
      <p:sp>
        <p:nvSpPr>
          <p:cNvPr id="3" name="Content Placeholder 2"/>
          <p:cNvSpPr>
            <a:spLocks noGrp="1"/>
          </p:cNvSpPr>
          <p:nvPr>
            <p:ph idx="1"/>
          </p:nvPr>
        </p:nvSpPr>
        <p:spPr/>
        <p:txBody>
          <a:bodyPr>
            <a:normAutofit lnSpcReduction="10000"/>
          </a:bodyPr>
          <a:lstStyle/>
          <a:p>
            <a:r>
              <a:rPr lang="en-US" dirty="0"/>
              <a:t>Lord of the Real sun,</a:t>
            </a:r>
          </a:p>
          <a:p>
            <a:r>
              <a:rPr lang="en-US" dirty="0"/>
              <a:t>Help me to remember my signs.</a:t>
            </a:r>
          </a:p>
          <a:p>
            <a:r>
              <a:rPr lang="en-US" dirty="0"/>
              <a:t>Deliver me from the many Houses of Harfang in this world.</a:t>
            </a:r>
          </a:p>
          <a:p>
            <a:r>
              <a:rPr lang="en-US" dirty="0"/>
              <a:t>Show me how to tell sanity from insanity.</a:t>
            </a:r>
          </a:p>
          <a:p>
            <a:r>
              <a:rPr lang="en-US" dirty="0"/>
              <a:t>Give me the courage to break enchantments, even when it hurts.</a:t>
            </a:r>
          </a:p>
          <a:p>
            <a:r>
              <a:rPr lang="en-US" dirty="0"/>
              <a:t>And bring me at last to your holy mountain where life is renewed.</a:t>
            </a:r>
          </a:p>
        </p:txBody>
      </p:sp>
      <p:sp>
        <p:nvSpPr>
          <p:cNvPr id="4" name="TextBox 3"/>
          <p:cNvSpPr txBox="1"/>
          <p:nvPr/>
        </p:nvSpPr>
        <p:spPr>
          <a:xfrm>
            <a:off x="1828800" y="6096000"/>
            <a:ext cx="5334000" cy="523220"/>
          </a:xfrm>
          <a:prstGeom prst="rect">
            <a:avLst/>
          </a:prstGeom>
          <a:noFill/>
        </p:spPr>
        <p:txBody>
          <a:bodyPr wrap="square" rtlCol="0">
            <a:spAutoFit/>
          </a:bodyPr>
          <a:lstStyle/>
          <a:p>
            <a:pPr algn="ctr"/>
            <a:r>
              <a:rPr lang="en-US" sz="2800"/>
              <a:t>Next: </a:t>
            </a:r>
            <a:r>
              <a:rPr lang="en-US" sz="2800" i="1" dirty="0"/>
              <a:t>The Horse and His Boy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half" idx="1"/>
          </p:nvPr>
        </p:nvSpPr>
        <p:spPr>
          <a:xfrm>
            <a:off x="464344" y="1219201"/>
            <a:ext cx="4038600" cy="5077264"/>
          </a:xfrm>
        </p:spPr>
        <p:txBody>
          <a:bodyPr>
            <a:normAutofit fontScale="85000" lnSpcReduction="10000"/>
          </a:bodyPr>
          <a:lstStyle/>
          <a:p>
            <a:pPr marL="68580" indent="0">
              <a:buNone/>
            </a:pPr>
            <a:r>
              <a:rPr lang="en-US" dirty="0"/>
              <a:t>Aslan tells her about a task he gives her—to find the lost prince, Rilian, the son of the king.</a:t>
            </a:r>
          </a:p>
          <a:p>
            <a:pPr marL="68580" indent="0">
              <a:buNone/>
            </a:pPr>
            <a:r>
              <a:rPr lang="en-US" dirty="0"/>
              <a:t>Aslan gives her four signs, which she is instructed to remember.</a:t>
            </a:r>
          </a:p>
          <a:p>
            <a:pPr marL="68580" indent="0">
              <a:buNone/>
            </a:pPr>
            <a:r>
              <a:rPr lang="en-US" dirty="0"/>
              <a:t>Aslan blows her, and she and Eustace arrive at Cair Paravel and muff the first sign.</a:t>
            </a:r>
          </a:p>
          <a:p>
            <a:pPr marL="68580" indent="0">
              <a:buNone/>
            </a:pPr>
            <a:r>
              <a:rPr lang="en-US" dirty="0"/>
              <a:t>They go to a Parliament of Owls, meet Puddleglum (modeled after Fred Paxford), and travel North.</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52506" y="2057400"/>
            <a:ext cx="4462114" cy="318722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32FFD3-5DC9-4FA7-A1A4-042E313C97D0}"/>
              </a:ext>
            </a:extLst>
          </p:cNvPr>
          <p:cNvSpPr>
            <a:spLocks noGrp="1"/>
          </p:cNvSpPr>
          <p:nvPr>
            <p:ph type="title"/>
          </p:nvPr>
        </p:nvSpPr>
        <p:spPr/>
        <p:txBody>
          <a:bodyPr/>
          <a:lstStyle/>
          <a:p>
            <a:r>
              <a:rPr lang="en-US" dirty="0"/>
              <a:t>Narnia for Adults</a:t>
            </a:r>
          </a:p>
        </p:txBody>
      </p:sp>
      <p:sp>
        <p:nvSpPr>
          <p:cNvPr id="6" name="Content Placeholder 5">
            <a:extLst>
              <a:ext uri="{FF2B5EF4-FFF2-40B4-BE49-F238E27FC236}">
                <a16:creationId xmlns:a16="http://schemas.microsoft.com/office/drawing/2014/main" id="{F34AEF8C-1EDC-48C5-9EBE-C9DA4FAC2CF6}"/>
              </a:ext>
            </a:extLst>
          </p:cNvPr>
          <p:cNvSpPr>
            <a:spLocks noGrp="1"/>
          </p:cNvSpPr>
          <p:nvPr>
            <p:ph idx="1"/>
          </p:nvPr>
        </p:nvSpPr>
        <p:spPr/>
        <p:txBody>
          <a:bodyPr>
            <a:normAutofit lnSpcReduction="10000"/>
          </a:bodyPr>
          <a:lstStyle/>
          <a:p>
            <a:r>
              <a:rPr lang="en-US" dirty="0"/>
              <a:t>“Now,” said </a:t>
            </a:r>
            <a:r>
              <a:rPr lang="en-US" dirty="0" err="1"/>
              <a:t>Glimfeather</a:t>
            </a:r>
            <a:r>
              <a:rPr lang="en-US" dirty="0"/>
              <a:t>, “I think we’re all here. Let us hold a parliament of owls.”</a:t>
            </a:r>
          </a:p>
          <a:p>
            <a:r>
              <a:rPr lang="en-US" dirty="0"/>
              <a:t>“</a:t>
            </a:r>
            <a:r>
              <a:rPr lang="en-US" dirty="0" err="1"/>
              <a:t>Parlement</a:t>
            </a:r>
            <a:r>
              <a:rPr lang="en-US" dirty="0"/>
              <a:t> of </a:t>
            </a:r>
            <a:r>
              <a:rPr lang="en-US" dirty="0" err="1"/>
              <a:t>Foules</a:t>
            </a:r>
            <a:r>
              <a:rPr lang="en-US" dirty="0"/>
              <a:t>” (Fowls, i.e., birds) is a story by Geoffrey Chaucer in the form of a dream vision.</a:t>
            </a:r>
          </a:p>
          <a:p>
            <a:r>
              <a:rPr lang="en-US" dirty="0"/>
              <a:t>Lewis knew Chaucer and deliberately drew this verbal parallel and created this word play (pun).</a:t>
            </a:r>
          </a:p>
          <a:p>
            <a:r>
              <a:rPr lang="en-US" dirty="0"/>
              <a:t>What child would understand this, even if you explained it?</a:t>
            </a:r>
          </a:p>
        </p:txBody>
      </p:sp>
    </p:spTree>
    <p:extLst>
      <p:ext uri="{BB962C8B-B14F-4D97-AF65-F5344CB8AC3E}">
        <p14:creationId xmlns:p14="http://schemas.microsoft.com/office/powerpoint/2010/main" val="7996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4" name="Content Placeholder 3"/>
          <p:cNvSpPr>
            <a:spLocks noGrp="1"/>
          </p:cNvSpPr>
          <p:nvPr>
            <p:ph sz="half" idx="2"/>
          </p:nvPr>
        </p:nvSpPr>
        <p:spPr>
          <a:xfrm>
            <a:off x="4655344" y="914401"/>
            <a:ext cx="4336256" cy="5382064"/>
          </a:xfrm>
        </p:spPr>
        <p:txBody>
          <a:bodyPr>
            <a:normAutofit fontScale="85000" lnSpcReduction="10000"/>
          </a:bodyPr>
          <a:lstStyle/>
          <a:p>
            <a:pPr marL="68580" indent="0">
              <a:buNone/>
            </a:pPr>
            <a:r>
              <a:rPr lang="en-US" dirty="0"/>
              <a:t>They travel through </a:t>
            </a:r>
            <a:r>
              <a:rPr lang="en-US" dirty="0" err="1"/>
              <a:t>Ettinsmoor</a:t>
            </a:r>
            <a:r>
              <a:rPr lang="en-US" dirty="0"/>
              <a:t>, where giants live, to Harfang, the home of the (not so) Gentle Giants.</a:t>
            </a:r>
          </a:p>
          <a:p>
            <a:pPr marL="68580" indent="0">
              <a:buNone/>
            </a:pPr>
            <a:r>
              <a:rPr lang="en-US" dirty="0"/>
              <a:t>From </a:t>
            </a:r>
            <a:r>
              <a:rPr lang="en-US" dirty="0" err="1"/>
              <a:t>Harfang</a:t>
            </a:r>
            <a:r>
              <a:rPr lang="en-US" dirty="0"/>
              <a:t> they see the City Ruinous and the chiseled words “UNDER ME” and escape.</a:t>
            </a:r>
          </a:p>
          <a:p>
            <a:pPr marL="68580" indent="0">
              <a:buNone/>
            </a:pPr>
            <a:r>
              <a:rPr lang="en-US" dirty="0"/>
              <a:t>Coming to </a:t>
            </a:r>
            <a:r>
              <a:rPr lang="en-US" dirty="0" err="1"/>
              <a:t>Underland</a:t>
            </a:r>
            <a:r>
              <a:rPr lang="en-US" dirty="0"/>
              <a:t>, they are taken to Rilian who is under a spell, caused by a silver chair to which he is bound for one hour a day.</a:t>
            </a:r>
          </a:p>
          <a:p>
            <a:pPr marL="68580" indent="0">
              <a:buNone/>
            </a:pPr>
            <a:r>
              <a:rPr lang="en-US" dirty="0"/>
              <a:t>They release Rilian from his silver chair, and he destroys the chair with his sword.</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3129" y="2362200"/>
            <a:ext cx="4396556" cy="3124200"/>
          </a:xfrm>
        </p:spPr>
      </p:pic>
      <p:sp>
        <p:nvSpPr>
          <p:cNvPr id="3" name="TextBox 2"/>
          <p:cNvSpPr txBox="1"/>
          <p:nvPr/>
        </p:nvSpPr>
        <p:spPr>
          <a:xfrm>
            <a:off x="1143000" y="5791200"/>
            <a:ext cx="2209800" cy="523220"/>
          </a:xfrm>
          <a:prstGeom prst="rect">
            <a:avLst/>
          </a:prstGeom>
          <a:noFill/>
        </p:spPr>
        <p:txBody>
          <a:bodyPr wrap="square" rtlCol="0">
            <a:spAutoFit/>
          </a:bodyPr>
          <a:lstStyle/>
          <a:p>
            <a:pPr algn="ctr"/>
            <a:r>
              <a:rPr lang="en-US" sz="2800" dirty="0"/>
              <a:t>Harfang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Plot</a:t>
            </a:r>
          </a:p>
        </p:txBody>
      </p:sp>
      <p:sp>
        <p:nvSpPr>
          <p:cNvPr id="6" name="Content Placeholder 5"/>
          <p:cNvSpPr>
            <a:spLocks noGrp="1"/>
          </p:cNvSpPr>
          <p:nvPr>
            <p:ph sz="half" idx="1"/>
          </p:nvPr>
        </p:nvSpPr>
        <p:spPr/>
        <p:txBody>
          <a:bodyPr>
            <a:normAutofit/>
          </a:bodyPr>
          <a:lstStyle/>
          <a:p>
            <a:endParaRPr lang="en-US" dirty="0"/>
          </a:p>
        </p:txBody>
      </p:sp>
      <p:sp>
        <p:nvSpPr>
          <p:cNvPr id="2" name="Content Placeholder 1"/>
          <p:cNvSpPr>
            <a:spLocks noGrp="1"/>
          </p:cNvSpPr>
          <p:nvPr>
            <p:ph sz="half" idx="2"/>
          </p:nvPr>
        </p:nvSpPr>
        <p:spPr>
          <a:xfrm>
            <a:off x="4655344" y="533400"/>
            <a:ext cx="4038600" cy="5763065"/>
          </a:xfrm>
        </p:spPr>
        <p:txBody>
          <a:bodyPr>
            <a:noAutofit/>
          </a:bodyPr>
          <a:lstStyle/>
          <a:p>
            <a:r>
              <a:rPr lang="en-US" sz="2400" dirty="0"/>
              <a:t>The Green Lady arrives and attempts to enchant all of them, telling them there is no Narnia, no sun, no Aslan.</a:t>
            </a:r>
          </a:p>
          <a:p>
            <a:r>
              <a:rPr lang="en-US" sz="2400" dirty="0"/>
              <a:t>Thanks to the bravery of Puddleglum, they escape the enchantment.</a:t>
            </a:r>
          </a:p>
          <a:p>
            <a:r>
              <a:rPr lang="en-US" sz="2400" dirty="0"/>
              <a:t>The Green Lady turns into a snake, which they kill.</a:t>
            </a:r>
          </a:p>
          <a:p>
            <a:r>
              <a:rPr lang="en-US" sz="2400" dirty="0"/>
              <a:t>They leave for the surface on two horses.</a:t>
            </a:r>
          </a:p>
          <a:p>
            <a:r>
              <a:rPr lang="en-US" sz="2400" dirty="0"/>
              <a:t>They reach the surface and are pulled out of </a:t>
            </a:r>
            <a:r>
              <a:rPr lang="en-US" sz="2400" dirty="0" err="1"/>
              <a:t>Underland</a:t>
            </a:r>
            <a:r>
              <a:rPr lang="en-US" sz="2400" dirty="0"/>
              <a:t> by Narnian creatures.</a:t>
            </a: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981534"/>
            <a:ext cx="4590468" cy="4038266"/>
          </a:xfrm>
          <a:prstGeom prst="rect">
            <a:avLst/>
          </a:prstGeom>
        </p:spPr>
      </p:pic>
    </p:spTree>
    <p:extLst>
      <p:ext uri="{BB962C8B-B14F-4D97-AF65-F5344CB8AC3E}">
        <p14:creationId xmlns:p14="http://schemas.microsoft.com/office/powerpoint/2010/main" val="101235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22450</TotalTime>
  <Words>3969</Words>
  <Application>Microsoft Office PowerPoint</Application>
  <PresentationFormat>On-screen Show (4:3)</PresentationFormat>
  <Paragraphs>241</Paragraphs>
  <Slides>55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Calibri</vt:lpstr>
      <vt:lpstr>Consolas</vt:lpstr>
      <vt:lpstr>Corbel</vt:lpstr>
      <vt:lpstr>Wingdings</vt:lpstr>
      <vt:lpstr>Wingdings 2</vt:lpstr>
      <vt:lpstr>Wingdings 3</vt:lpstr>
      <vt:lpstr>Metro</vt:lpstr>
      <vt:lpstr>The Silver Chair</vt:lpstr>
      <vt:lpstr>Don’t forget …</vt:lpstr>
      <vt:lpstr>C. S. Lewis, Atheist</vt:lpstr>
      <vt:lpstr>PowerPoint Presentation</vt:lpstr>
      <vt:lpstr>The Plot</vt:lpstr>
      <vt:lpstr>The Plot</vt:lpstr>
      <vt:lpstr>Narnia for Adults</vt:lpstr>
      <vt:lpstr>The Plot</vt:lpstr>
      <vt:lpstr>The Plot</vt:lpstr>
      <vt:lpstr>The Plot</vt:lpstr>
      <vt:lpstr>Quoting from the Last Chapter</vt:lpstr>
      <vt:lpstr>End of the Plot: The Last Chapter</vt:lpstr>
      <vt:lpstr>Background</vt:lpstr>
      <vt:lpstr>Three Landmarks of England</vt:lpstr>
      <vt:lpstr>PowerPoint Presentation</vt:lpstr>
      <vt:lpstr>PowerPoint Presentation</vt:lpstr>
      <vt:lpstr>PowerPoint Presentation</vt:lpstr>
      <vt:lpstr>Geography</vt:lpstr>
      <vt:lpstr>Water</vt:lpstr>
      <vt:lpstr>Parents Teaching Children</vt:lpstr>
      <vt:lpstr>Lewis and Sexism</vt:lpstr>
      <vt:lpstr>Medievalism in The Silver Chair</vt:lpstr>
      <vt:lpstr>Humor</vt:lpstr>
      <vt:lpstr>Humor</vt:lpstr>
      <vt:lpstr>Biblical Theme I: Foot in the Fire</vt:lpstr>
      <vt:lpstr>Biblical Theme II: Bungled But Blessed</vt:lpstr>
      <vt:lpstr>Biblical Theme II: Bungled But Blessed</vt:lpstr>
      <vt:lpstr>Factual Quiz Just for Fun</vt:lpstr>
      <vt:lpstr>Factual Quiz Just for Fun</vt:lpstr>
      <vt:lpstr>Factual Quiz Just for Fun</vt:lpstr>
      <vt:lpstr>Factual Quiz Just for Fun</vt:lpstr>
      <vt:lpstr>Planet Narnia</vt:lpstr>
      <vt:lpstr>Planet Narnia</vt:lpstr>
      <vt:lpstr>PowerPoint Presentation</vt:lpstr>
      <vt:lpstr>Puddleglum vs. The Green Witch</vt:lpstr>
      <vt:lpstr>The Enchantment</vt:lpstr>
      <vt:lpstr>Appearances &amp; Reality</vt:lpstr>
      <vt:lpstr>Puddleglum vs. Sigmund Freud</vt:lpstr>
      <vt:lpstr>The Freudian Critique of Belief</vt:lpstr>
      <vt:lpstr>The Freudian Critique of Belief</vt:lpstr>
      <vt:lpstr>The Freudian Critique of Belief</vt:lpstr>
      <vt:lpstr>The Witch’s Argument</vt:lpstr>
      <vt:lpstr>Whose Illusion?</vt:lpstr>
      <vt:lpstr>Whose Illusion?</vt:lpstr>
      <vt:lpstr>Surprised by Joy</vt:lpstr>
      <vt:lpstr>Surprised by Joy</vt:lpstr>
      <vt:lpstr>Susan and Lucy</vt:lpstr>
      <vt:lpstr>The Genetic Fallacy</vt:lpstr>
      <vt:lpstr>C. S. Lewis, Mere Christianity</vt:lpstr>
      <vt:lpstr>The Failure of Freud and the Witch</vt:lpstr>
      <vt:lpstr>A Postscript</vt:lpstr>
      <vt:lpstr>A Postscript (Puddleglum)</vt:lpstr>
      <vt:lpstr>A Postscript (Puddleglum)</vt:lpstr>
      <vt:lpstr>A Postscript (Puddleglum)</vt:lpstr>
      <vt:lpstr>Benediction</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Silver Chair</dc:title>
  <dc:creator>Joel D. Heck</dc:creator>
  <cp:lastModifiedBy>Joel Heck</cp:lastModifiedBy>
  <cp:revision>599</cp:revision>
  <dcterms:created xsi:type="dcterms:W3CDTF">2010-01-26T20:11:44Z</dcterms:created>
  <dcterms:modified xsi:type="dcterms:W3CDTF">2017-10-22T04:12:51Z</dcterms:modified>
</cp:coreProperties>
</file>