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7" r:id="rId5"/>
    <p:sldId id="261" r:id="rId6"/>
    <p:sldId id="268" r:id="rId7"/>
    <p:sldId id="262" r:id="rId8"/>
    <p:sldId id="269" r:id="rId9"/>
    <p:sldId id="263" r:id="rId10"/>
    <p:sldId id="270" r:id="rId11"/>
    <p:sldId id="264" r:id="rId12"/>
    <p:sldId id="271" r:id="rId13"/>
    <p:sldId id="265" r:id="rId14"/>
    <p:sldId id="272" r:id="rId15"/>
    <p:sldId id="266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C9E7-78DD-4A40-A84E-8AA8F4F4ECD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4BCF-B1BB-4A36-9A63-084026C412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C9E7-78DD-4A40-A84E-8AA8F4F4ECD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4BCF-B1BB-4A36-9A63-084026C412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C9E7-78DD-4A40-A84E-8AA8F4F4ECD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4BCF-B1BB-4A36-9A63-084026C412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C9E7-78DD-4A40-A84E-8AA8F4F4ECD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4BCF-B1BB-4A36-9A63-084026C412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C9E7-78DD-4A40-A84E-8AA8F4F4ECD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4BCF-B1BB-4A36-9A63-084026C412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C9E7-78DD-4A40-A84E-8AA8F4F4ECD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4BCF-B1BB-4A36-9A63-084026C412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C9E7-78DD-4A40-A84E-8AA8F4F4ECD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4BCF-B1BB-4A36-9A63-084026C412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C9E7-78DD-4A40-A84E-8AA8F4F4ECD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4BCF-B1BB-4A36-9A63-084026C412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C9E7-78DD-4A40-A84E-8AA8F4F4ECD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4BCF-B1BB-4A36-9A63-084026C412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C9E7-78DD-4A40-A84E-8AA8F4F4ECD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4BCF-B1BB-4A36-9A63-084026C412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C9E7-78DD-4A40-A84E-8AA8F4F4ECDA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314BCF-B1BB-4A36-9A63-084026C412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A314BCF-B1BB-4A36-9A63-084026C4120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A78C9E7-78DD-4A40-A84E-8AA8F4F4ECDA}" type="datetimeFigureOut">
              <a:rPr lang="en-US" smtClean="0"/>
              <a:t>6/16/2014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Liberal Arts, </a:t>
            </a:r>
            <a:br>
              <a:rPr lang="en-US" sz="5400" dirty="0" smtClean="0"/>
            </a:br>
            <a:r>
              <a:rPr lang="en-US" sz="5400" dirty="0" smtClean="0"/>
              <a:t>Antidote for Atheism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Partial Theological Justification </a:t>
            </a:r>
            <a:endParaRPr lang="en-US" sz="2800" dirty="0" smtClean="0"/>
          </a:p>
          <a:p>
            <a:r>
              <a:rPr lang="en-US" sz="2800" dirty="0" smtClean="0"/>
              <a:t>for </a:t>
            </a:r>
            <a:r>
              <a:rPr lang="en-US" sz="2800" dirty="0"/>
              <a:t>the Liberal Arts</a:t>
            </a:r>
          </a:p>
        </p:txBody>
      </p:sp>
    </p:spTree>
    <p:extLst>
      <p:ext uri="{BB962C8B-B14F-4D97-AF65-F5344CB8AC3E}">
        <p14:creationId xmlns:p14="http://schemas.microsoft.com/office/powerpoint/2010/main" val="137796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500" dirty="0"/>
              <a:t>“Myth Became Fact</a:t>
            </a:r>
            <a:r>
              <a:rPr lang="en-US" sz="2500" dirty="0" smtClean="0"/>
              <a:t>”</a:t>
            </a:r>
          </a:p>
          <a:p>
            <a:r>
              <a:rPr lang="en-US" sz="2500" dirty="0" smtClean="0"/>
              <a:t>A theology of mythology</a:t>
            </a:r>
          </a:p>
          <a:p>
            <a:r>
              <a:rPr lang="en-US" sz="2500" dirty="0" smtClean="0"/>
              <a:t>“… the </a:t>
            </a:r>
            <a:r>
              <a:rPr lang="en-US" sz="2500" dirty="0"/>
              <a:t>Pagan stories are God expressing Himself through the minds of poets, using such images as He found there, while Christianity is God expressing Himself through what we call ‘real things.’”</a:t>
            </a:r>
          </a:p>
        </p:txBody>
      </p:sp>
      <p:pic>
        <p:nvPicPr>
          <p:cNvPr id="6" name="Content Placeholder 6" descr="Tolki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295400"/>
            <a:ext cx="3646715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90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V</a:t>
            </a:r>
            <a:r>
              <a:rPr lang="en-US" sz="3600" dirty="0" smtClean="0"/>
              <a:t>. </a:t>
            </a:r>
            <a:r>
              <a:rPr lang="en-US" sz="3600" dirty="0"/>
              <a:t>An Interest in pre-Christian Worlds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http://kenwytsma.com/wp-content/uploads/2009/10/C-S-Lewis_des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7543801" cy="5160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955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An Interest in pre-Christian Worlds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Till We Have </a:t>
            </a:r>
            <a:r>
              <a:rPr lang="en-US" i="1" dirty="0" smtClean="0"/>
              <a:t>Faces</a:t>
            </a:r>
          </a:p>
          <a:p>
            <a:r>
              <a:rPr lang="en-US" dirty="0" err="1" smtClean="0"/>
              <a:t>Glome</a:t>
            </a:r>
            <a:endParaRPr lang="en-US" dirty="0" smtClean="0"/>
          </a:p>
          <a:p>
            <a:r>
              <a:rPr lang="en-US" dirty="0" smtClean="0"/>
              <a:t>Virgil and Homer</a:t>
            </a:r>
          </a:p>
          <a:p>
            <a:r>
              <a:rPr lang="en-US" i="1" dirty="0" smtClean="0"/>
              <a:t>Early Prose Joy</a:t>
            </a:r>
            <a:r>
              <a:rPr lang="en-US" dirty="0" smtClean="0"/>
              <a:t>, </a:t>
            </a:r>
            <a:r>
              <a:rPr lang="en-US" dirty="0"/>
              <a:t>“There is no temperament and no environment which he [God] has left without a witness of Himself.”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343400" y="1524000"/>
            <a:ext cx="3657600" cy="4590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6" name="Picture 5" descr="http://www.citizenkidd.com/Theory/Pages/..%5CImages%5CPersons%5CCSLewi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95400"/>
            <a:ext cx="3505200" cy="5047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984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VI. </a:t>
            </a:r>
            <a:r>
              <a:rPr lang="en-US" sz="4400" dirty="0"/>
              <a:t>The Conversion of C. S. Lewis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http://kenwytsma.com/wp-content/uploads/2009/10/C-S-Lewis_des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7543801" cy="5160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955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The Conversion of C. S. Lewis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dirty="0" smtClean="0"/>
              <a:t>Loss of first bishop: </a:t>
            </a:r>
            <a:r>
              <a:rPr lang="en-US" dirty="0"/>
              <a:t>Euripides’ </a:t>
            </a:r>
            <a:r>
              <a:rPr lang="en-US" i="1" dirty="0"/>
              <a:t>Hippolytus</a:t>
            </a:r>
            <a:r>
              <a:rPr lang="en-US" dirty="0"/>
              <a:t> </a:t>
            </a:r>
            <a:endParaRPr lang="en-US" dirty="0" smtClean="0"/>
          </a:p>
          <a:p>
            <a:pPr marL="628650" indent="-514350">
              <a:buFont typeface="+mj-lt"/>
              <a:buAutoNum type="arabicPeriod"/>
            </a:pPr>
            <a:r>
              <a:rPr lang="en-US" dirty="0" smtClean="0"/>
              <a:t>Loss of second bishop: </a:t>
            </a:r>
            <a:r>
              <a:rPr lang="en-US" dirty="0"/>
              <a:t>“Enjoyment” </a:t>
            </a:r>
            <a:r>
              <a:rPr lang="en-US" dirty="0" smtClean="0"/>
              <a:t>vs. </a:t>
            </a:r>
            <a:r>
              <a:rPr lang="en-US" dirty="0"/>
              <a:t>“</a:t>
            </a:r>
            <a:r>
              <a:rPr lang="en-US" dirty="0" smtClean="0"/>
              <a:t>Contemplation”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 smtClean="0"/>
              <a:t>Check: Joy linked to philosophical Idealism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 smtClean="0"/>
              <a:t>Checkmate: “the Absolute” is God</a:t>
            </a:r>
            <a:endParaRPr lang="en-US" dirty="0"/>
          </a:p>
        </p:txBody>
      </p:sp>
      <p:pic>
        <p:nvPicPr>
          <p:cNvPr id="1026" name="Picture 2" descr="C:\Users\Joel\AppData\Local\Microsoft\Windows\INetCache\IE\2I3TF9O6\MP900438795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527" y="1536700"/>
            <a:ext cx="3449746" cy="458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95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VII. </a:t>
            </a:r>
            <a:r>
              <a:rPr lang="en-US" dirty="0"/>
              <a:t>C. S. Lewis, Patron Saint of the Liberal 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http://kenwytsma.com/wp-content/uploads/2009/10/C-S-Lewis_des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7543801" cy="5160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955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Patron Saint of the Liberal Arts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Greek and Latin texts</a:t>
            </a:r>
          </a:p>
          <a:p>
            <a:r>
              <a:rPr lang="en-US" sz="3200" dirty="0" smtClean="0"/>
              <a:t>History</a:t>
            </a:r>
          </a:p>
          <a:p>
            <a:r>
              <a:rPr lang="en-US" sz="3200" dirty="0" smtClean="0"/>
              <a:t>Philosophy</a:t>
            </a:r>
          </a:p>
          <a:p>
            <a:r>
              <a:rPr lang="en-US" sz="3200" dirty="0" smtClean="0"/>
              <a:t>Literature </a:t>
            </a:r>
          </a:p>
          <a:p>
            <a:r>
              <a:rPr lang="en-US" sz="3200" dirty="0" smtClean="0"/>
              <a:t>Theological writings</a:t>
            </a:r>
          </a:p>
          <a:p>
            <a:r>
              <a:rPr lang="en-US" sz="3200" dirty="0"/>
              <a:t>To read Lewis widely is to receive a liberal arts education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Let’s call C. S. Lewis “the patron saint of the Liberal Arts”!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9752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Initial Quotation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1932 letter to Arthur Greeves (</a:t>
            </a:r>
            <a:r>
              <a:rPr lang="en-US" i="1" dirty="0" smtClean="0"/>
              <a:t>Collected </a:t>
            </a:r>
            <a:r>
              <a:rPr lang="en-US" i="1" dirty="0"/>
              <a:t>Letters</a:t>
            </a:r>
            <a:r>
              <a:rPr lang="en-US" dirty="0"/>
              <a:t>, II, 93</a:t>
            </a:r>
            <a:r>
              <a:rPr lang="en-US" dirty="0" smtClean="0"/>
              <a:t>.)</a:t>
            </a:r>
            <a:endParaRPr lang="en-US" dirty="0"/>
          </a:p>
          <a:p>
            <a:r>
              <a:rPr lang="en-US" dirty="0" smtClean="0"/>
              <a:t>“…</a:t>
            </a:r>
            <a:r>
              <a:rPr lang="en-US" dirty="0"/>
              <a:t>one of the contentions of the book is that the decay of our old classical learning is a contributory cause of atheism</a:t>
            </a:r>
            <a:r>
              <a:rPr lang="en-US" dirty="0" smtClean="0"/>
              <a:t>.”</a:t>
            </a:r>
          </a:p>
          <a:p>
            <a:r>
              <a:rPr lang="en-US" i="1" dirty="0" smtClean="0"/>
              <a:t>The Pilgrim’s Regress</a:t>
            </a:r>
            <a:r>
              <a:rPr lang="en-US" dirty="0" smtClean="0"/>
              <a:t>, 1933</a:t>
            </a:r>
          </a:p>
          <a:p>
            <a:r>
              <a:rPr lang="en-US" dirty="0" smtClean="0"/>
              <a:t>“</a:t>
            </a:r>
            <a:r>
              <a:rPr lang="en-US" dirty="0"/>
              <a:t>An Allegorical Apology for Christianity, Reason and </a:t>
            </a:r>
            <a:r>
              <a:rPr lang="en-US" dirty="0" smtClean="0"/>
              <a:t>Romanticism”</a:t>
            </a:r>
            <a:endParaRPr lang="en-US" dirty="0"/>
          </a:p>
        </p:txBody>
      </p:sp>
      <p:pic>
        <p:nvPicPr>
          <p:cNvPr id="6" name="Picture 7" descr="lewis on lindskoog cov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638" y="1934051"/>
            <a:ext cx="3049524" cy="3794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89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The Classics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http://kenwytsma.com/wp-content/uploads/2009/10/C-S-Lewis_des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7543801" cy="5160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819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Classics 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… prevent </a:t>
            </a:r>
            <a:r>
              <a:rPr lang="en-US" sz="2800" dirty="0"/>
              <a:t>the mind from being isolated in its own </a:t>
            </a:r>
            <a:r>
              <a:rPr lang="en-US" sz="2800" dirty="0" smtClean="0"/>
              <a:t>age.</a:t>
            </a:r>
          </a:p>
          <a:p>
            <a:r>
              <a:rPr lang="en-US" sz="2800" dirty="0" smtClean="0"/>
              <a:t>… </a:t>
            </a:r>
            <a:r>
              <a:rPr lang="en-US" sz="2800" dirty="0"/>
              <a:t>provide an infusion of the better elements of </a:t>
            </a:r>
            <a:r>
              <a:rPr lang="en-US" sz="2800" dirty="0" smtClean="0"/>
              <a:t>Paganism.</a:t>
            </a:r>
          </a:p>
          <a:p>
            <a:r>
              <a:rPr lang="en-US" sz="2800" dirty="0" smtClean="0"/>
              <a:t>… teach us the value of </a:t>
            </a:r>
            <a:r>
              <a:rPr lang="en-US" sz="2800" dirty="0"/>
              <a:t>old </a:t>
            </a:r>
            <a:r>
              <a:rPr lang="en-US" sz="2800" dirty="0" smtClean="0"/>
              <a:t>books.</a:t>
            </a:r>
          </a:p>
          <a:p>
            <a:r>
              <a:rPr lang="en-US" sz="2800" dirty="0"/>
              <a:t>Reading the literature of the old Pagans meant </a:t>
            </a:r>
            <a:r>
              <a:rPr lang="en-US" sz="2800" dirty="0" smtClean="0"/>
              <a:t>…</a:t>
            </a:r>
          </a:p>
          <a:p>
            <a:r>
              <a:rPr lang="en-US" sz="2800" dirty="0" smtClean="0"/>
              <a:t>These religions </a:t>
            </a:r>
            <a:r>
              <a:rPr lang="en-US" sz="2800" dirty="0"/>
              <a:t>“contain at least some hint of the truth</a:t>
            </a:r>
            <a:r>
              <a:rPr lang="en-US" sz="2800" dirty="0" smtClean="0"/>
              <a:t>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478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</a:t>
            </a:r>
            <a:r>
              <a:rPr lang="en-US" dirty="0"/>
              <a:t>. Dying and Rising Gods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http://kenwytsma.com/wp-content/uploads/2009/10/C-S-Lewis_des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7543801" cy="5160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093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Dying and Rising Gods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“The idea of the dying and reviving god (Balder, Adonis, Bacchus) … moved me provided I met it anywhere except in the </a:t>
            </a:r>
            <a:r>
              <a:rPr lang="en-US" sz="2400" dirty="0" smtClean="0"/>
              <a:t>Gospels.”</a:t>
            </a:r>
          </a:p>
          <a:p>
            <a:r>
              <a:rPr lang="en-US" sz="2400" dirty="0" smtClean="0"/>
              <a:t>T. D. (“Harry”) Weldon on the historicity of the Gospels</a:t>
            </a:r>
          </a:p>
          <a:p>
            <a:r>
              <a:rPr lang="en-US" sz="2400" dirty="0" smtClean="0"/>
              <a:t>Virgil: “… </a:t>
            </a:r>
            <a:r>
              <a:rPr lang="en-US" sz="2400" dirty="0"/>
              <a:t>Now the Virgin returns, the reign of Saturn returns, and the new child is sent down from high heaven.” </a:t>
            </a:r>
            <a:endParaRPr lang="en-US" sz="2400" dirty="0" smtClean="0"/>
          </a:p>
          <a:p>
            <a:r>
              <a:rPr lang="en-US" sz="2400" dirty="0" smtClean="0"/>
              <a:t>Plato: “imagine </a:t>
            </a:r>
            <a:r>
              <a:rPr lang="en-US" sz="2400" dirty="0"/>
              <a:t>a perfectly righteous man treated by all around him as a monster of wickedness. We must picture him, still perfect, while he is bound, scourged, and finally </a:t>
            </a:r>
            <a:r>
              <a:rPr lang="en-US" sz="2400" dirty="0" smtClean="0"/>
              <a:t>impaled.”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943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“Matter” </a:t>
            </a:r>
            <a:r>
              <a:rPr lang="en-US" dirty="0"/>
              <a:t>from the Classics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http://kenwytsma.com/wp-content/uploads/2009/10/C-S-Lewis_des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7543801" cy="5160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093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“Matter” from the Classics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Classics “gave </a:t>
            </a:r>
            <a:r>
              <a:rPr lang="en-US" dirty="0"/>
              <a:t>us Matter…new things to write and feel </a:t>
            </a:r>
            <a:r>
              <a:rPr lang="en-US" dirty="0" smtClean="0"/>
              <a:t>about” (</a:t>
            </a:r>
            <a:r>
              <a:rPr lang="en-US" dirty="0"/>
              <a:t>“The Idea of an ‘English School</a:t>
            </a:r>
            <a:r>
              <a:rPr lang="en-US" dirty="0" smtClean="0"/>
              <a:t>’”).</a:t>
            </a:r>
          </a:p>
          <a:p>
            <a:r>
              <a:rPr lang="en-US" dirty="0" smtClean="0"/>
              <a:t>“…</a:t>
            </a:r>
            <a:r>
              <a:rPr lang="en-US" dirty="0"/>
              <a:t>to lose what I owe to Plato and Aristotle would be like the amputation of a limb</a:t>
            </a:r>
            <a:r>
              <a:rPr lang="en-US" dirty="0" smtClean="0"/>
              <a:t>.”</a:t>
            </a:r>
          </a:p>
          <a:p>
            <a:endParaRPr lang="en-US" dirty="0"/>
          </a:p>
        </p:txBody>
      </p:sp>
      <p:pic>
        <p:nvPicPr>
          <p:cNvPr id="8" name="Picture 2" descr="http://www.biographyonline.net/uploaded_images/oxford-spires-77288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595975"/>
            <a:ext cx="3657600" cy="24709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979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Myth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http://kenwytsma.com/wp-content/uploads/2009/10/C-S-Lewis_des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7543801" cy="5160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093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340</TotalTime>
  <Words>504</Words>
  <Application>Microsoft Office PowerPoint</Application>
  <PresentationFormat>On-screen Show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The Liberal Arts,  Antidote for Atheism</vt:lpstr>
      <vt:lpstr>The Initial Quotation</vt:lpstr>
      <vt:lpstr>I. The Classics</vt:lpstr>
      <vt:lpstr>The Classics …</vt:lpstr>
      <vt:lpstr>II. Dying and Rising Gods</vt:lpstr>
      <vt:lpstr>Dying and Rising Gods</vt:lpstr>
      <vt:lpstr>III. “Matter” from the Classics</vt:lpstr>
      <vt:lpstr>“Matter” from the Classics</vt:lpstr>
      <vt:lpstr>IV. Myth</vt:lpstr>
      <vt:lpstr>Myth</vt:lpstr>
      <vt:lpstr>V. An Interest in pre-Christian Worlds</vt:lpstr>
      <vt:lpstr>An Interest in pre-Christian Worlds</vt:lpstr>
      <vt:lpstr>VI. The Conversion of C. S. Lewis</vt:lpstr>
      <vt:lpstr>The Conversion of C. S. Lewis</vt:lpstr>
      <vt:lpstr>VII. C. S. Lewis, Patron Saint of the Liberal Arts</vt:lpstr>
      <vt:lpstr>Patron Saint of the Liberal Arts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Liberal Arts, Antidote for Atheism</dc:title>
  <dc:creator>Joel</dc:creator>
  <cp:lastModifiedBy>Joel</cp:lastModifiedBy>
  <cp:revision>57</cp:revision>
  <dcterms:created xsi:type="dcterms:W3CDTF">2014-05-28T13:59:57Z</dcterms:created>
  <dcterms:modified xsi:type="dcterms:W3CDTF">2014-06-16T21:47:24Z</dcterms:modified>
</cp:coreProperties>
</file>