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71" r:id="rId3"/>
    <p:sldId id="260" r:id="rId4"/>
    <p:sldId id="262" r:id="rId5"/>
    <p:sldId id="265" r:id="rId6"/>
    <p:sldId id="272" r:id="rId7"/>
    <p:sldId id="264" r:id="rId8"/>
    <p:sldId id="267" r:id="rId9"/>
    <p:sldId id="268" r:id="rId10"/>
    <p:sldId id="269" r:id="rId11"/>
    <p:sldId id="270" r:id="rId12"/>
    <p:sldId id="266" r:id="rId13"/>
    <p:sldId id="258" r:id="rId14"/>
    <p:sldId id="263" r:id="rId15"/>
    <p:sldId id="259" r:id="rId16"/>
    <p:sldId id="257" r:id="rId17"/>
    <p:sldId id="280" r:id="rId18"/>
    <p:sldId id="274" r:id="rId19"/>
    <p:sldId id="275" r:id="rId20"/>
    <p:sldId id="276" r:id="rId21"/>
    <p:sldId id="277" r:id="rId22"/>
    <p:sldId id="278" r:id="rId23"/>
    <p:sldId id="279" r:id="rId24"/>
    <p:sldId id="273"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4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B28A182-3679-4D12-8AFF-9D6DF7E69A3B}" type="datetimeFigureOut">
              <a:rPr lang="en-US" smtClean="0"/>
              <a:pPr/>
              <a:t>1/14/2012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53E4817-81CC-4A8A-BA52-FAE23D9372F3}" type="slidenum">
              <a:rPr lang="en-US" smtClean="0"/>
              <a:pPr/>
              <a:t>‹#›</a:t>
            </a:fld>
            <a:endParaRPr lang="en-US"/>
          </a:p>
        </p:txBody>
      </p:sp>
    </p:spTree>
    <p:extLst>
      <p:ext uri="{BB962C8B-B14F-4D97-AF65-F5344CB8AC3E}">
        <p14:creationId xmlns:p14="http://schemas.microsoft.com/office/powerpoint/2010/main" val="11276144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12AF7863-E14C-4FBC-9A93-891EABF12F27}" type="datetimeFigureOut">
              <a:rPr lang="en-US" smtClean="0"/>
              <a:pPr/>
              <a:t>1/14/2012</a:t>
            </a:fld>
            <a:endParaRPr lang="en-US"/>
          </a:p>
        </p:txBody>
      </p:sp>
      <p:sp>
        <p:nvSpPr>
          <p:cNvPr id="11" name="Slide Number Placeholder 10"/>
          <p:cNvSpPr>
            <a:spLocks noGrp="1"/>
          </p:cNvSpPr>
          <p:nvPr>
            <p:ph type="sldNum" sz="quarter" idx="11"/>
          </p:nvPr>
        </p:nvSpPr>
        <p:spPr/>
        <p:txBody>
          <a:bodyPr rtlCol="0"/>
          <a:lstStyle/>
          <a:p>
            <a:fld id="{DAE29341-59E5-4493-AC15-4529666F740A}" type="slidenum">
              <a:rPr lang="en-US" smtClean="0"/>
              <a:pPr/>
              <a:t>‹#›</a:t>
            </a:fld>
            <a:endParaRPr lang="en-US"/>
          </a:p>
        </p:txBody>
      </p:sp>
      <p:sp>
        <p:nvSpPr>
          <p:cNvPr id="12" name="Footer Placeholder 11"/>
          <p:cNvSpPr>
            <a:spLocks noGrp="1"/>
          </p:cNvSpPr>
          <p:nvPr>
            <p:ph type="ftr" sz="quarter" idx="12"/>
          </p:nvPr>
        </p:nvSpPr>
        <p:spPr/>
        <p:txBody>
          <a:bodyPr rtlCol="0"/>
          <a:lstStyle/>
          <a:p>
            <a:endParaRPr 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F7863-E14C-4FBC-9A93-891EABF12F27}"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29341-59E5-4493-AC15-4529666F7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F7863-E14C-4FBC-9A93-891EABF12F27}"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29341-59E5-4493-AC15-4529666F7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12AF7863-E14C-4FBC-9A93-891EABF12F27}" type="datetimeFigureOut">
              <a:rPr lang="en-US" smtClean="0"/>
              <a:pPr/>
              <a:t>1/14/2012</a:t>
            </a:fld>
            <a:endParaRPr lang="en-US"/>
          </a:p>
        </p:txBody>
      </p:sp>
      <p:sp>
        <p:nvSpPr>
          <p:cNvPr id="11" name="Slide Number Placeholder 10"/>
          <p:cNvSpPr>
            <a:spLocks noGrp="1"/>
          </p:cNvSpPr>
          <p:nvPr>
            <p:ph type="sldNum" sz="quarter" idx="15"/>
          </p:nvPr>
        </p:nvSpPr>
        <p:spPr/>
        <p:txBody>
          <a:bodyPr rtlCol="0"/>
          <a:lstStyle/>
          <a:p>
            <a:fld id="{DAE29341-59E5-4493-AC15-4529666F740A}" type="slidenum">
              <a:rPr lang="en-US" smtClean="0"/>
              <a:pPr/>
              <a:t>‹#›</a:t>
            </a:fld>
            <a:endParaRPr lang="en-US"/>
          </a:p>
        </p:txBody>
      </p:sp>
      <p:sp>
        <p:nvSpPr>
          <p:cNvPr id="12" name="Footer Placeholder 11"/>
          <p:cNvSpPr>
            <a:spLocks noGrp="1"/>
          </p:cNvSpPr>
          <p:nvPr>
            <p:ph type="ftr" sz="quarter" idx="16"/>
          </p:nvPr>
        </p:nvSpPr>
        <p:spPr/>
        <p:txBody>
          <a:bodyPr rtlCol="0"/>
          <a:lstStyle/>
          <a:p>
            <a:endParaRPr lang="en-US"/>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12AF7863-E14C-4FBC-9A93-891EABF12F27}"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29341-59E5-4493-AC15-4529666F740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12AF7863-E14C-4FBC-9A93-891EABF12F27}"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29341-59E5-4493-AC15-4529666F740A}"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AE29341-59E5-4493-AC15-4529666F740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2AF7863-E14C-4FBC-9A93-891EABF12F27}" type="datetimeFigureOut">
              <a:rPr lang="en-US" smtClean="0"/>
              <a:pPr/>
              <a:t>1/14/2012</a:t>
            </a:fld>
            <a:endParaRPr lang="en-US"/>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12AF7863-E14C-4FBC-9A93-891EABF12F27}" type="datetimeFigureOut">
              <a:rPr lang="en-US" smtClean="0"/>
              <a:pPr/>
              <a:t>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29341-59E5-4493-AC15-4529666F740A}"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F7863-E14C-4FBC-9A93-891EABF12F27}" type="datetimeFigureOut">
              <a:rPr lang="en-US" smtClean="0"/>
              <a:pPr/>
              <a:t>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29341-59E5-4493-AC15-4529666F7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12AF7863-E14C-4FBC-9A93-891EABF12F27}" type="datetimeFigureOut">
              <a:rPr lang="en-US" smtClean="0"/>
              <a:pPr/>
              <a:t>1/14/2012</a:t>
            </a:fld>
            <a:endParaRPr lang="en-US"/>
          </a:p>
        </p:txBody>
      </p:sp>
      <p:sp>
        <p:nvSpPr>
          <p:cNvPr id="6" name="Footer Placeholder 5"/>
          <p:cNvSpPr>
            <a:spLocks noGrp="1"/>
          </p:cNvSpPr>
          <p:nvPr>
            <p:ph type="ftr" sz="quarter" idx="11"/>
          </p:nvPr>
        </p:nvSpPr>
        <p:spPr>
          <a:xfrm>
            <a:off x="2286000" y="6357144"/>
            <a:ext cx="3429000" cy="384048"/>
          </a:xfrm>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DAE29341-59E5-4493-AC15-4529666F740A}" type="slidenum">
              <a:rPr lang="en-US" smtClean="0"/>
              <a:pPr/>
              <a:t>‹#›</a:t>
            </a:fld>
            <a:endParaRPr lang="en-US"/>
          </a:p>
        </p:txBody>
      </p:sp>
      <p:sp>
        <p:nvSpPr>
          <p:cNvPr id="29" name="Content Placeholder 28"/>
          <p:cNvSpPr>
            <a:spLocks noGrp="1"/>
          </p:cNvSpPr>
          <p:nvPr>
            <p:ph sz="quarter" idx="1"/>
          </p:nvPr>
        </p:nvSpPr>
        <p:spPr>
          <a:xfrm>
            <a:off x="2743200" y="228600"/>
            <a:ext cx="6248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12AF7863-E14C-4FBC-9A93-891EABF12F27}"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DAE29341-59E5-4493-AC15-4529666F740A}" type="slidenum">
              <a:rPr lang="en-US" smtClean="0"/>
              <a:pPr/>
              <a:t>‹#›</a:t>
            </a:fld>
            <a:endParaRPr 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12AF7863-E14C-4FBC-9A93-891EABF12F27}" type="datetimeFigureOut">
              <a:rPr lang="en-US" smtClean="0"/>
              <a:pPr/>
              <a:t>1/14/2012</a:t>
            </a:fld>
            <a:endParaRPr lang="en-US"/>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en-US"/>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DAE29341-59E5-4493-AC15-4529666F740A}" type="slidenum">
              <a:rPr lang="en-US" smtClean="0"/>
              <a:pPr/>
              <a:t>‹#›</a:t>
            </a:fld>
            <a:endParaRPr lang="en-US"/>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400" dirty="0" smtClean="0"/>
              <a:t>Thousands and thousands</a:t>
            </a:r>
            <a:endParaRPr lang="en-US" sz="2400" dirty="0"/>
          </a:p>
        </p:txBody>
      </p:sp>
      <p:sp>
        <p:nvSpPr>
          <p:cNvPr id="2" name="Title 1"/>
          <p:cNvSpPr>
            <a:spLocks noGrp="1"/>
          </p:cNvSpPr>
          <p:nvPr>
            <p:ph type="ctrTitle"/>
          </p:nvPr>
        </p:nvSpPr>
        <p:spPr/>
        <p:txBody>
          <a:bodyPr/>
          <a:lstStyle/>
          <a:p>
            <a:r>
              <a:rPr lang="en-US" dirty="0" smtClean="0"/>
              <a:t>The Letters of C. S. Lewis</a:t>
            </a:r>
            <a:endParaRPr lang="en-US" dirty="0"/>
          </a:p>
        </p:txBody>
      </p:sp>
      <p:pic>
        <p:nvPicPr>
          <p:cNvPr id="5" name="Picture 4" descr="Lewis on Time magazine cover.jpg"/>
          <p:cNvPicPr>
            <a:picLocks noChangeAspect="1"/>
          </p:cNvPicPr>
          <p:nvPr/>
        </p:nvPicPr>
        <p:blipFill>
          <a:blip r:embed="rId2" cstate="print"/>
          <a:stretch>
            <a:fillRect/>
          </a:stretch>
        </p:blipFill>
        <p:spPr>
          <a:xfrm>
            <a:off x="3048000" y="2942653"/>
            <a:ext cx="2971800" cy="3915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Letter-writing as a Grown Man</a:t>
            </a:r>
            <a:endParaRPr lang="en-US" dirty="0"/>
          </a:p>
        </p:txBody>
      </p:sp>
      <p:sp>
        <p:nvSpPr>
          <p:cNvPr id="3" name="Content Placeholder 2"/>
          <p:cNvSpPr>
            <a:spLocks noGrp="1"/>
          </p:cNvSpPr>
          <p:nvPr>
            <p:ph sz="quarter" idx="1"/>
          </p:nvPr>
        </p:nvSpPr>
        <p:spPr/>
        <p:txBody>
          <a:bodyPr/>
          <a:lstStyle/>
          <a:p>
            <a:r>
              <a:rPr lang="en-US" dirty="0" smtClean="0"/>
              <a:t>Therefore, he often was a spiritual mentor to those who had read his books or heard his broadcast.</a:t>
            </a:r>
          </a:p>
          <a:p>
            <a:r>
              <a:rPr lang="en-US" dirty="0" smtClean="0"/>
              <a:t>One of those mentees…</a:t>
            </a:r>
          </a:p>
        </p:txBody>
      </p:sp>
      <p:sp>
        <p:nvSpPr>
          <p:cNvPr id="4" name="Content Placeholder 3"/>
          <p:cNvSpPr>
            <a:spLocks noGrp="1"/>
          </p:cNvSpPr>
          <p:nvPr>
            <p:ph sz="quarter" idx="2"/>
          </p:nvPr>
        </p:nvSpPr>
        <p:spPr/>
        <p:txBody>
          <a:bodyPr/>
          <a:lstStyle/>
          <a:p>
            <a:endParaRPr lang="en-US"/>
          </a:p>
        </p:txBody>
      </p:sp>
      <p:pic>
        <p:nvPicPr>
          <p:cNvPr id="5" name="Picture 2"/>
          <p:cNvPicPr>
            <a:picLocks noChangeAspect="1" noChangeArrowheads="1"/>
          </p:cNvPicPr>
          <p:nvPr/>
        </p:nvPicPr>
        <p:blipFill>
          <a:blip r:embed="rId2" cstate="print"/>
          <a:srcRect/>
          <a:stretch>
            <a:fillRect/>
          </a:stretch>
        </p:blipFill>
        <p:spPr bwMode="auto">
          <a:xfrm>
            <a:off x="4953000" y="1489444"/>
            <a:ext cx="3431438" cy="49875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Joy Davidman</a:t>
            </a:r>
            <a:endParaRPr lang="en-US" dirty="0"/>
          </a:p>
        </p:txBody>
      </p:sp>
      <p:sp>
        <p:nvSpPr>
          <p:cNvPr id="4" name="Content Placeholder 3"/>
          <p:cNvSpPr>
            <a:spLocks noGrp="1"/>
          </p:cNvSpPr>
          <p:nvPr>
            <p:ph sz="quarter" idx="1"/>
          </p:nvPr>
        </p:nvSpPr>
        <p:spPr/>
        <p:txBody>
          <a:bodyPr/>
          <a:lstStyle/>
          <a:p>
            <a:endParaRPr lang="en-US"/>
          </a:p>
        </p:txBody>
      </p:sp>
      <p:sp>
        <p:nvSpPr>
          <p:cNvPr id="5" name="Content Placeholder 4"/>
          <p:cNvSpPr>
            <a:spLocks noGrp="1"/>
          </p:cNvSpPr>
          <p:nvPr>
            <p:ph sz="quarter" idx="2"/>
          </p:nvPr>
        </p:nvSpPr>
        <p:spPr/>
        <p:txBody>
          <a:bodyPr/>
          <a:lstStyle/>
          <a:p>
            <a:r>
              <a:rPr lang="en-US" dirty="0" smtClean="0"/>
              <a:t>First letter in 1950</a:t>
            </a:r>
          </a:p>
          <a:p>
            <a:r>
              <a:rPr lang="en-US" dirty="0" smtClean="0"/>
              <a:t>First met in 1952</a:t>
            </a:r>
          </a:p>
          <a:p>
            <a:r>
              <a:rPr lang="en-US" dirty="0" smtClean="0"/>
              <a:t>First married in 1956</a:t>
            </a:r>
          </a:p>
          <a:p>
            <a:r>
              <a:rPr lang="en-US" dirty="0" smtClean="0"/>
              <a:t>Married again in 1957</a:t>
            </a:r>
          </a:p>
          <a:p>
            <a:r>
              <a:rPr lang="en-US" dirty="0" smtClean="0"/>
              <a:t>This story is told in the movie “Shadowlands.”</a:t>
            </a:r>
            <a:endParaRPr lang="en-US" dirty="0"/>
          </a:p>
        </p:txBody>
      </p:sp>
      <p:pic>
        <p:nvPicPr>
          <p:cNvPr id="6" name="Content Placeholder 5" descr="Joy Davidman.jpg"/>
          <p:cNvPicPr>
            <a:picLocks noChangeAspect="1"/>
          </p:cNvPicPr>
          <p:nvPr/>
        </p:nvPicPr>
        <p:blipFill>
          <a:blip r:embed="rId2" cstate="print"/>
          <a:stretch>
            <a:fillRect/>
          </a:stretch>
        </p:blipFill>
        <p:spPr>
          <a:xfrm>
            <a:off x="762001" y="1414844"/>
            <a:ext cx="3352800" cy="52136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Conversion of C. S. Lewis</a:t>
            </a:r>
            <a:endParaRPr lang="en-US" dirty="0"/>
          </a:p>
        </p:txBody>
      </p:sp>
      <p:sp>
        <p:nvSpPr>
          <p:cNvPr id="3" name="Content Placeholder 2"/>
          <p:cNvSpPr>
            <a:spLocks noGrp="1"/>
          </p:cNvSpPr>
          <p:nvPr>
            <p:ph sz="quarter" idx="1"/>
          </p:nvPr>
        </p:nvSpPr>
        <p:spPr/>
        <p:txBody>
          <a:bodyPr/>
          <a:lstStyle/>
          <a:p>
            <a:r>
              <a:rPr lang="en-US" dirty="0" smtClean="0"/>
              <a:t>Three letters to Arthur Greeves</a:t>
            </a:r>
          </a:p>
          <a:p>
            <a:r>
              <a:rPr lang="en-US" dirty="0" smtClean="0"/>
              <a:t>Sept. 22, 1931: The midnight conversation with Tolkien and Dyson, which took place on Saturday evening, Sept. 19-20.</a:t>
            </a:r>
          </a:p>
          <a:p>
            <a:r>
              <a:rPr lang="en-US" dirty="0" smtClean="0"/>
              <a:t>Oct. 1, 1931: The fact of his conversion.</a:t>
            </a:r>
          </a:p>
          <a:p>
            <a:r>
              <a:rPr lang="en-US" dirty="0" smtClean="0"/>
              <a:t>Oct. 18, 1931: The nature of the midnight conversation that led to his conversion, i.e. “…the story of Christ is simply a true myth…”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of Letters</a:t>
            </a:r>
            <a:endParaRPr lang="en-US" dirty="0"/>
          </a:p>
        </p:txBody>
      </p:sp>
      <p:sp>
        <p:nvSpPr>
          <p:cNvPr id="3" name="Content Placeholder 2"/>
          <p:cNvSpPr>
            <a:spLocks noGrp="1"/>
          </p:cNvSpPr>
          <p:nvPr>
            <p:ph sz="quarter" idx="1"/>
          </p:nvPr>
        </p:nvSpPr>
        <p:spPr/>
        <p:txBody>
          <a:bodyPr>
            <a:normAutofit fontScale="92500" lnSpcReduction="10000"/>
          </a:bodyPr>
          <a:lstStyle/>
          <a:p>
            <a:pPr marL="514350" indent="-514350"/>
            <a:r>
              <a:rPr lang="en-US" i="1" dirty="0" smtClean="0"/>
              <a:t>Letters of C. S. Lewis </a:t>
            </a:r>
            <a:r>
              <a:rPr lang="en-US" dirty="0" smtClean="0"/>
              <a:t>(1966)</a:t>
            </a:r>
          </a:p>
          <a:p>
            <a:pPr marL="514350" indent="-514350"/>
            <a:r>
              <a:rPr lang="en-US" i="1" dirty="0" smtClean="0"/>
              <a:t>Letters to an American Lady</a:t>
            </a:r>
            <a:r>
              <a:rPr lang="en-US" dirty="0" smtClean="0"/>
              <a:t> (138 letters, 1967)</a:t>
            </a:r>
          </a:p>
          <a:p>
            <a:pPr marL="822960" lvl="1" indent="-457200"/>
            <a:r>
              <a:rPr lang="en-US" dirty="0" smtClean="0"/>
              <a:t>Mary Willis Shelburne, Washington DC (the </a:t>
            </a:r>
            <a:r>
              <a:rPr lang="en-US" dirty="0" err="1" smtClean="0"/>
              <a:t>Lewisian</a:t>
            </a:r>
            <a:r>
              <a:rPr lang="en-US" dirty="0" smtClean="0"/>
              <a:t> profile of a person who wrote to him was an American woman)</a:t>
            </a:r>
          </a:p>
          <a:p>
            <a:pPr marL="514350" indent="-514350"/>
            <a:r>
              <a:rPr lang="en-US" i="1" dirty="0" smtClean="0"/>
              <a:t>C. S. Lewis Letters to  Children</a:t>
            </a:r>
            <a:r>
              <a:rPr lang="en-US" dirty="0" smtClean="0"/>
              <a:t> (1985)</a:t>
            </a:r>
          </a:p>
          <a:p>
            <a:pPr marL="514350" indent="-514350"/>
            <a:r>
              <a:rPr lang="en-US" i="1" dirty="0" smtClean="0"/>
              <a:t>The Latin Letters of C. S. Lewis </a:t>
            </a:r>
          </a:p>
          <a:p>
            <a:pPr marL="914400" lvl="2" indent="-365760">
              <a:buNone/>
            </a:pPr>
            <a:r>
              <a:rPr lang="en-US" sz="2800" dirty="0" smtClean="0"/>
              <a:t>(34 letters in Latin between 1947 and </a:t>
            </a:r>
          </a:p>
          <a:p>
            <a:pPr marL="914400" lvl="2" indent="-365760">
              <a:buNone/>
            </a:pPr>
            <a:r>
              <a:rPr lang="en-US" sz="2800" dirty="0" smtClean="0"/>
              <a:t>1961 to Italian priests Don Giovanni Calabria and </a:t>
            </a:r>
          </a:p>
          <a:p>
            <a:pPr marL="914400" lvl="2" indent="-365760">
              <a:buNone/>
            </a:pPr>
            <a:r>
              <a:rPr lang="en-US" sz="2800" dirty="0" smtClean="0"/>
              <a:t>Don Luigi </a:t>
            </a:r>
            <a:r>
              <a:rPr lang="en-US" sz="2800" dirty="0" err="1" smtClean="0"/>
              <a:t>Pedrollo</a:t>
            </a:r>
            <a:r>
              <a:rPr lang="en-US" sz="2800" dirty="0" smtClean="0"/>
              <a:t>, 1987)</a:t>
            </a:r>
          </a:p>
          <a:p>
            <a:pPr marL="1062990" lvl="2" indent="-514350">
              <a:buNone/>
            </a:pPr>
            <a:r>
              <a:rPr lang="en-US" sz="2800" dirty="0" smtClean="0"/>
              <a:t>And the most impressive collection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i="1" dirty="0" smtClean="0"/>
              <a:t>They Stand Together: The Letters of C. S. Lewis to Arthur Greeves</a:t>
            </a:r>
            <a:r>
              <a:rPr lang="en-US" dirty="0" smtClean="0"/>
              <a:t> (296 letters, 1979)</a:t>
            </a:r>
            <a:endParaRPr lang="en-US" dirty="0"/>
          </a:p>
        </p:txBody>
      </p:sp>
      <p:pic>
        <p:nvPicPr>
          <p:cNvPr id="7" name="Content Placeholder 6" descr="Arthur Greeves.jpg"/>
          <p:cNvPicPr>
            <a:picLocks noGrp="1" noChangeAspect="1"/>
          </p:cNvPicPr>
          <p:nvPr>
            <p:ph sz="quarter" idx="1"/>
          </p:nvPr>
        </p:nvPicPr>
        <p:blipFill>
          <a:blip r:embed="rId2" cstate="print"/>
          <a:stretch>
            <a:fillRect/>
          </a:stretch>
        </p:blipFill>
        <p:spPr>
          <a:xfrm>
            <a:off x="886008" y="1524000"/>
            <a:ext cx="3201621" cy="4572000"/>
          </a:xfrm>
        </p:spPr>
      </p:pic>
      <p:sp>
        <p:nvSpPr>
          <p:cNvPr id="6" name="Content Placeholder 5"/>
          <p:cNvSpPr>
            <a:spLocks noGrp="1"/>
          </p:cNvSpPr>
          <p:nvPr>
            <p:ph sz="quarter" idx="2"/>
          </p:nvPr>
        </p:nvSpPr>
        <p:spPr/>
        <p:txBody>
          <a:bodyPr/>
          <a:lstStyle/>
          <a:p>
            <a:endParaRPr lang="en-US"/>
          </a:p>
        </p:txBody>
      </p:sp>
      <p:pic>
        <p:nvPicPr>
          <p:cNvPr id="8" name="Picture 3"/>
          <p:cNvPicPr>
            <a:picLocks noChangeAspect="1" noChangeArrowheads="1"/>
          </p:cNvPicPr>
          <p:nvPr/>
        </p:nvPicPr>
        <p:blipFill>
          <a:blip r:embed="rId3" cstate="print"/>
          <a:srcRect/>
          <a:stretch>
            <a:fillRect/>
          </a:stretch>
        </p:blipFill>
        <p:spPr bwMode="auto">
          <a:xfrm>
            <a:off x="4495800" y="1600200"/>
            <a:ext cx="43434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8"/>
                                        </p:tgtEl>
                                        <p:attrNameLst>
                                          <p:attrName>stroke.color</p:attrName>
                                        </p:attrNameLst>
                                      </p:cBhvr>
                                      <p:to>
                                        <a:schemeClr val="accent2"/>
                                      </p:to>
                                    </p:animClr>
                                    <p:set>
                                      <p:cBhvr>
                                        <p:cTn id="17" dur="2000" fill="hold"/>
                                        <p:tgtEl>
                                          <p:spTgt spid="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not . . .</a:t>
            </a:r>
            <a:endParaRPr lang="en-US" dirty="0"/>
          </a:p>
        </p:txBody>
      </p:sp>
      <p:sp>
        <p:nvSpPr>
          <p:cNvPr id="3" name="Content Placeholder 2"/>
          <p:cNvSpPr>
            <a:spLocks noGrp="1"/>
          </p:cNvSpPr>
          <p:nvPr>
            <p:ph sz="quarter" idx="1"/>
          </p:nvPr>
        </p:nvSpPr>
        <p:spPr/>
        <p:txBody>
          <a:bodyPr/>
          <a:lstStyle/>
          <a:p>
            <a:r>
              <a:rPr lang="en-US" i="1" dirty="0" smtClean="0"/>
              <a:t>The Screwtape Letters</a:t>
            </a:r>
            <a:r>
              <a:rPr lang="en-US" dirty="0" smtClean="0"/>
              <a:t> (1942)</a:t>
            </a:r>
          </a:p>
          <a:p>
            <a:r>
              <a:rPr lang="en-US" i="1" dirty="0" smtClean="0"/>
              <a:t>Letters to Malcolm: Chiefly on Prayer</a:t>
            </a:r>
            <a:r>
              <a:rPr lang="en-US" dirty="0" smtClean="0"/>
              <a:t> (1964)</a:t>
            </a:r>
          </a:p>
          <a:p>
            <a:r>
              <a:rPr lang="en-US" dirty="0" smtClean="0"/>
              <a:t>Why?</a:t>
            </a:r>
          </a:p>
          <a:p>
            <a:r>
              <a:rPr lang="en-US" dirty="0" smtClean="0"/>
              <a:t>Both of these collections are fictional letters.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Collected Letters</a:t>
            </a:r>
            <a:r>
              <a:rPr lang="en-US" dirty="0" smtClean="0"/>
              <a:t>, I, II, and III</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Approximately 3,700 letters</a:t>
            </a:r>
          </a:p>
          <a:p>
            <a:r>
              <a:rPr lang="en-US" dirty="0" smtClean="0"/>
              <a:t>My guess for a total: 30,000</a:t>
            </a:r>
          </a:p>
          <a:p>
            <a:r>
              <a:rPr lang="en-US" dirty="0" smtClean="0"/>
              <a:t>Warren’s typing: 12,000 letters</a:t>
            </a:r>
          </a:p>
          <a:p>
            <a:r>
              <a:rPr lang="en-US" dirty="0" smtClean="0"/>
              <a:t>Volume I (2000): 1057 pages, 1905-1931</a:t>
            </a:r>
          </a:p>
          <a:p>
            <a:r>
              <a:rPr lang="en-US" dirty="0" smtClean="0"/>
              <a:t>Volume II (2004): 1132 pages, 1931-1949</a:t>
            </a:r>
          </a:p>
          <a:p>
            <a:r>
              <a:rPr lang="en-US" dirty="0" smtClean="0"/>
              <a:t>Volume III (2006): 1810 pages, including the “Great War” letters with Owen Barfield, 1950-1963</a:t>
            </a:r>
          </a:p>
          <a:p>
            <a:r>
              <a:rPr lang="en-US" dirty="0" smtClean="0"/>
              <a:t>And you thought J.K. Rowling’s books kept getting longer!</a:t>
            </a:r>
            <a:endParaRPr lang="en-US" dirty="0"/>
          </a:p>
        </p:txBody>
      </p:sp>
      <p:sp>
        <p:nvSpPr>
          <p:cNvPr id="4" name="Content Placeholder 3"/>
          <p:cNvSpPr>
            <a:spLocks noGrp="1"/>
          </p:cNvSpPr>
          <p:nvPr>
            <p:ph sz="quarter" idx="2"/>
          </p:nvPr>
        </p:nvSpPr>
        <p:spPr/>
        <p:txBody>
          <a:bodyPr>
            <a:normAutofit fontScale="77500" lnSpcReduction="20000"/>
          </a:bodyPr>
          <a:lstStyle/>
          <a:p>
            <a:endParaRPr lang="en-US"/>
          </a:p>
        </p:txBody>
      </p:sp>
      <p:pic>
        <p:nvPicPr>
          <p:cNvPr id="5" name="Picture 4" descr="Walter Hooper and Joel Heck at The Randolph"/>
          <p:cNvPicPr>
            <a:picLocks noChangeAspect="1" noChangeArrowheads="1"/>
          </p:cNvPicPr>
          <p:nvPr/>
        </p:nvPicPr>
        <p:blipFill>
          <a:blip r:embed="rId2" cstate="print"/>
          <a:srcRect/>
          <a:stretch>
            <a:fillRect/>
          </a:stretch>
        </p:blipFill>
        <p:spPr bwMode="auto">
          <a:xfrm>
            <a:off x="4495800" y="2133599"/>
            <a:ext cx="4521860" cy="33858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2004 Sabbatical</a:t>
            </a:r>
            <a:endParaRPr lang="en-US" dirty="0"/>
          </a:p>
        </p:txBody>
      </p:sp>
      <p:sp>
        <p:nvSpPr>
          <p:cNvPr id="6" name="Content Placeholder 5"/>
          <p:cNvSpPr>
            <a:spLocks noGrp="1"/>
          </p:cNvSpPr>
          <p:nvPr>
            <p:ph sz="quarter" idx="1"/>
          </p:nvPr>
        </p:nvSpPr>
        <p:spPr/>
        <p:txBody>
          <a:bodyPr/>
          <a:lstStyle/>
          <a:p>
            <a:r>
              <a:rPr lang="en-US" dirty="0" smtClean="0"/>
              <a:t>Preface, page xvii</a:t>
            </a:r>
            <a:endParaRPr lang="en-US" dirty="0"/>
          </a:p>
        </p:txBody>
      </p:sp>
      <p:sp>
        <p:nvSpPr>
          <p:cNvPr id="7" name="Content Placeholder 6"/>
          <p:cNvSpPr>
            <a:spLocks noGrp="1"/>
          </p:cNvSpPr>
          <p:nvPr>
            <p:ph sz="quarter"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20576"/>
            <a:ext cx="6305170" cy="472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2667000" y="5943600"/>
            <a:ext cx="441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76400" y="6172200"/>
            <a:ext cx="541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6400" y="64008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73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Samples, First a Letter to a Child</a:t>
            </a:r>
            <a:endParaRPr lang="en-US" dirty="0"/>
          </a:p>
        </p:txBody>
      </p:sp>
      <p:sp>
        <p:nvSpPr>
          <p:cNvPr id="5" name="Content Placeholder 4"/>
          <p:cNvSpPr>
            <a:spLocks noGrp="1"/>
          </p:cNvSpPr>
          <p:nvPr>
            <p:ph sz="quarter" idx="1"/>
          </p:nvPr>
        </p:nvSpPr>
        <p:spPr/>
        <p:txBody>
          <a:bodyPr>
            <a:normAutofit fontScale="92500" lnSpcReduction="10000"/>
          </a:bodyPr>
          <a:lstStyle/>
          <a:p>
            <a:pPr algn="r"/>
            <a:r>
              <a:rPr lang="en-US" dirty="0"/>
              <a:t>June 3</a:t>
            </a:r>
            <a:r>
              <a:rPr lang="en-US" baseline="30000" dirty="0"/>
              <a:t>rd</a:t>
            </a:r>
            <a:r>
              <a:rPr lang="en-US" dirty="0"/>
              <a:t> 1953</a:t>
            </a:r>
          </a:p>
          <a:p>
            <a:r>
              <a:rPr lang="en-US" dirty="0"/>
              <a:t>	Dear Hila (is that right) Newman</a:t>
            </a:r>
          </a:p>
          <a:p>
            <a:r>
              <a:rPr lang="en-US" dirty="0"/>
              <a:t>	Thank you so much for your lovely letter and pictures. I realized at once that the colored one was not a particular scene but a sort of lineup like what you would have at the very end if it was a play instead of stories. The Dawn </a:t>
            </a:r>
            <a:r>
              <a:rPr lang="en-US" dirty="0" err="1"/>
              <a:t>Treader</a:t>
            </a:r>
            <a:r>
              <a:rPr lang="en-US" dirty="0"/>
              <a:t> is </a:t>
            </a:r>
            <a:r>
              <a:rPr lang="en-US" i="1" dirty="0"/>
              <a:t>not</a:t>
            </a:r>
            <a:r>
              <a:rPr lang="en-US" dirty="0"/>
              <a:t> to be the last: There are to be 4 more, 7 in all. Didn’t you notice that </a:t>
            </a:r>
            <a:r>
              <a:rPr lang="en-US" dirty="0" err="1"/>
              <a:t>Aslan</a:t>
            </a:r>
            <a:r>
              <a:rPr lang="en-US" dirty="0"/>
              <a:t> said nothing about Eustace not going back? I thought the best of your pictures was the one of Mr. </a:t>
            </a:r>
            <a:r>
              <a:rPr lang="en-US" dirty="0" err="1"/>
              <a:t>Tumnus</a:t>
            </a:r>
            <a:r>
              <a:rPr lang="en-US" dirty="0"/>
              <a:t> at the bottom of the letter</a:t>
            </a:r>
            <a:r>
              <a:rPr lang="en-US" dirty="0" smtClean="0"/>
              <a:t>.</a:t>
            </a:r>
            <a:endParaRPr lang="en-US" dirty="0"/>
          </a:p>
        </p:txBody>
      </p:sp>
    </p:spTree>
    <p:extLst>
      <p:ext uri="{BB962C8B-B14F-4D97-AF65-F5344CB8AC3E}">
        <p14:creationId xmlns:p14="http://schemas.microsoft.com/office/powerpoint/2010/main" val="234156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	As to </a:t>
            </a:r>
            <a:r>
              <a:rPr lang="en-US" dirty="0" err="1"/>
              <a:t>Aslan’s</a:t>
            </a:r>
            <a:r>
              <a:rPr lang="en-US" dirty="0"/>
              <a:t> other name, well I want you to guess. Has there never been anyone in </a:t>
            </a:r>
            <a:r>
              <a:rPr lang="en-US" i="1" dirty="0"/>
              <a:t>this</a:t>
            </a:r>
            <a:r>
              <a:rPr lang="en-US" dirty="0"/>
              <a:t> world who (1.) Arrived at the same time as Father Christmas. (2.) Said he was the son of the Great Emperor. (3.) Gave himself up for someone else’s fault to be jeered at and killed by wicked people. (4.) Came to life again. (5.) Is sometimes spoken of as a Lamb (see the end of the Dawn </a:t>
            </a:r>
            <a:r>
              <a:rPr lang="en-US" dirty="0" err="1"/>
              <a:t>Treader</a:t>
            </a:r>
            <a:r>
              <a:rPr lang="en-US" dirty="0"/>
              <a:t>). Don’t you really know His name in this world. Think it over and let me know your answer</a:t>
            </a:r>
            <a:r>
              <a:rPr lang="en-US" dirty="0" smtClean="0"/>
              <a:t>!</a:t>
            </a:r>
            <a:endParaRPr lang="en-US" dirty="0"/>
          </a:p>
        </p:txBody>
      </p:sp>
    </p:spTree>
    <p:extLst>
      <p:ext uri="{BB962C8B-B14F-4D97-AF65-F5344CB8AC3E}">
        <p14:creationId xmlns:p14="http://schemas.microsoft.com/office/powerpoint/2010/main" val="1174030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Chad Walsh</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first biographer of C. S. Lewis, whose book, </a:t>
            </a:r>
            <a:r>
              <a:rPr lang="en-US" i="1" dirty="0" smtClean="0"/>
              <a:t>C. S. Lewis: Apostle to the Skeptics</a:t>
            </a:r>
            <a:r>
              <a:rPr lang="en-US" dirty="0" smtClean="0"/>
              <a:t>, was published in 1949, even before Narnia.</a:t>
            </a:r>
          </a:p>
          <a:p>
            <a:r>
              <a:rPr lang="en-US" dirty="0" smtClean="0"/>
              <a:t>Professor of English at Beloit College in Beloit, Wisconsin.</a:t>
            </a:r>
          </a:p>
          <a:p>
            <a:r>
              <a:rPr lang="en-US" dirty="0" smtClean="0"/>
              <a:t>Lewis’s books had helped convert him from agnosticism to Christianity.</a:t>
            </a:r>
          </a:p>
          <a:p>
            <a:r>
              <a:rPr lang="en-US" dirty="0" smtClean="0"/>
              <a:t>“Any consideration of his impact on America must take these letters into account” (</a:t>
            </a:r>
            <a:r>
              <a:rPr lang="en-US" i="1" dirty="0" smtClean="0"/>
              <a:t>Light on C. S. Lewis</a:t>
            </a:r>
            <a:r>
              <a:rPr lang="en-US" dirty="0" smtClean="0"/>
              <a:t>, 116).</a:t>
            </a:r>
          </a:p>
          <a:p>
            <a:r>
              <a:rPr lang="en-US" dirty="0" smtClean="0"/>
              <a:t>If true of his impact on America, then it is also true of his total impact on the public.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err="1"/>
              <a:t>Reepicheep</a:t>
            </a:r>
            <a:r>
              <a:rPr lang="en-US" dirty="0"/>
              <a:t> in your colored picture has just the right perky, cheeky expression. I love real mice. There are lots in my rooms in College but I have never set a trap. When I sit up late working they poke their heads out from behind the curtains just as if they were saying, ‘Hi! Time for </a:t>
            </a:r>
            <a:r>
              <a:rPr lang="en-US" i="1" dirty="0"/>
              <a:t>you</a:t>
            </a:r>
            <a:r>
              <a:rPr lang="en-US" dirty="0"/>
              <a:t> to go to bed. We want to come out and play.’</a:t>
            </a:r>
          </a:p>
          <a:p>
            <a:r>
              <a:rPr lang="en-US" dirty="0"/>
              <a:t>	All good wishes,</a:t>
            </a:r>
          </a:p>
          <a:p>
            <a:r>
              <a:rPr lang="en-US" dirty="0"/>
              <a:t>	Yours ever</a:t>
            </a:r>
          </a:p>
          <a:p>
            <a:r>
              <a:rPr lang="en-US" dirty="0"/>
              <a:t>	C. S. Lewis</a:t>
            </a:r>
          </a:p>
        </p:txBody>
      </p:sp>
    </p:spTree>
    <p:extLst>
      <p:ext uri="{BB962C8B-B14F-4D97-AF65-F5344CB8AC3E}">
        <p14:creationId xmlns:p14="http://schemas.microsoft.com/office/powerpoint/2010/main" val="448827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 Letter to an Adult</a:t>
            </a:r>
            <a:endParaRPr lang="en-US" dirty="0"/>
          </a:p>
        </p:txBody>
      </p:sp>
      <p:sp>
        <p:nvSpPr>
          <p:cNvPr id="3" name="Content Placeholder 2"/>
          <p:cNvSpPr>
            <a:spLocks noGrp="1"/>
          </p:cNvSpPr>
          <p:nvPr>
            <p:ph sz="quarter" idx="1"/>
          </p:nvPr>
        </p:nvSpPr>
        <p:spPr/>
        <p:txBody>
          <a:bodyPr/>
          <a:lstStyle/>
          <a:p>
            <a:pPr algn="r"/>
            <a:r>
              <a:rPr lang="en-US" dirty="0"/>
              <a:t>June 8</a:t>
            </a:r>
            <a:r>
              <a:rPr lang="en-US" baseline="30000" dirty="0"/>
              <a:t>th</a:t>
            </a:r>
            <a:r>
              <a:rPr lang="en-US" dirty="0"/>
              <a:t> 1953</a:t>
            </a:r>
          </a:p>
          <a:p>
            <a:r>
              <a:rPr lang="en-US" dirty="0"/>
              <a:t>	Dear Mrs. Van </a:t>
            </a:r>
            <a:r>
              <a:rPr lang="en-US" dirty="0" err="1"/>
              <a:t>Deusen</a:t>
            </a:r>
            <a:endParaRPr lang="en-US" dirty="0"/>
          </a:p>
          <a:p>
            <a:r>
              <a:rPr lang="en-US" dirty="0"/>
              <a:t>	Yes, I think your position is the right one. If one is asked for advice, then, and then only, one has to have an opinion about the exact rule of life which wd. suit some other Christian. Otherwise, I think the rule is to mind one’s own business</a:t>
            </a:r>
            <a:r>
              <a:rPr lang="en-US" dirty="0" smtClean="0"/>
              <a:t>.</a:t>
            </a:r>
            <a:endParaRPr lang="en-US" dirty="0"/>
          </a:p>
        </p:txBody>
      </p:sp>
    </p:spTree>
    <p:extLst>
      <p:ext uri="{BB962C8B-B14F-4D97-AF65-F5344CB8AC3E}">
        <p14:creationId xmlns:p14="http://schemas.microsoft.com/office/powerpoint/2010/main" val="4276566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a:t>	St. Paul goes further than this: it may even be proper at times to adopt practices which you yourself think unnecessary, and which </a:t>
            </a:r>
            <a:r>
              <a:rPr lang="en-US" i="1" dirty="0"/>
              <a:t>are</a:t>
            </a:r>
            <a:r>
              <a:rPr lang="en-US" dirty="0"/>
              <a:t> unnecessary to you, if your difference on such points is a stumbling-block to the Christians you find yourself among. Hence, you see, other Christians’ practices concern us, when at all, as a ground for concessions on our part, not for interference or complacent assertion that our way is best. This is in </a:t>
            </a:r>
            <a:r>
              <a:rPr lang="en-US" i="1" dirty="0"/>
              <a:t>Romans</a:t>
            </a:r>
            <a:r>
              <a:rPr lang="en-US" dirty="0"/>
              <a:t> chap. XIV: read the chapter and meditate on it. I am very glad you have seen the real point</a:t>
            </a:r>
            <a:r>
              <a:rPr lang="en-US" dirty="0" smtClean="0"/>
              <a:t>.</a:t>
            </a:r>
            <a:endParaRPr lang="en-US" dirty="0"/>
          </a:p>
        </p:txBody>
      </p:sp>
    </p:spTree>
    <p:extLst>
      <p:ext uri="{BB962C8B-B14F-4D97-AF65-F5344CB8AC3E}">
        <p14:creationId xmlns:p14="http://schemas.microsoft.com/office/powerpoint/2010/main" val="1645192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a:t>	My ‘troubles’, thanks, are in abeyance, except that I am suffering from Sinusitis: but that too is better than it was.</a:t>
            </a:r>
          </a:p>
          <a:p>
            <a:r>
              <a:rPr lang="en-US" dirty="0"/>
              <a:t>	Don’t doubt that you and </a:t>
            </a:r>
            <a:r>
              <a:rPr lang="en-US" dirty="0" err="1"/>
              <a:t>Genia</a:t>
            </a:r>
            <a:r>
              <a:rPr lang="en-US" dirty="0"/>
              <a:t> are in my daily prayers. Hasn’t what you are kind enough to say about our Coronation a wider relevance? – </a:t>
            </a:r>
            <a:r>
              <a:rPr lang="en-US" dirty="0" smtClean="0"/>
              <a:t>that </a:t>
            </a:r>
            <a:r>
              <a:rPr lang="en-US" dirty="0"/>
              <a:t>nothing stirs us if it has the sole purpose of stirring us: i.e. the stirring must be a by-product.</a:t>
            </a:r>
          </a:p>
          <a:p>
            <a:r>
              <a:rPr lang="en-US" dirty="0"/>
              <a:t>	God bless you.</a:t>
            </a:r>
          </a:p>
          <a:p>
            <a:r>
              <a:rPr lang="en-US" dirty="0"/>
              <a:t>	Yours</a:t>
            </a:r>
          </a:p>
          <a:p>
            <a:r>
              <a:rPr lang="en-US" dirty="0"/>
              <a:t>	C. S. Lewis</a:t>
            </a:r>
          </a:p>
        </p:txBody>
      </p:sp>
    </p:spTree>
    <p:extLst>
      <p:ext uri="{BB962C8B-B14F-4D97-AF65-F5344CB8AC3E}">
        <p14:creationId xmlns:p14="http://schemas.microsoft.com/office/powerpoint/2010/main" val="371040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By the way . . .</a:t>
            </a:r>
            <a:endParaRPr lang="en-US" dirty="0"/>
          </a:p>
        </p:txBody>
      </p:sp>
      <p:sp>
        <p:nvSpPr>
          <p:cNvPr id="6" name="Content Placeholder 5"/>
          <p:cNvSpPr>
            <a:spLocks noGrp="1"/>
          </p:cNvSpPr>
          <p:nvPr>
            <p:ph sz="quarter" idx="1"/>
          </p:nvPr>
        </p:nvSpPr>
        <p:spPr/>
        <p:txBody>
          <a:bodyPr/>
          <a:lstStyle/>
          <a:p>
            <a:r>
              <a:rPr lang="en-US" dirty="0" smtClean="0"/>
              <a:t>www.joelheck.com</a:t>
            </a:r>
            <a:endParaRPr lang="en-US" dirty="0"/>
          </a:p>
          <a:p>
            <a:r>
              <a:rPr lang="en-US" dirty="0" smtClean="0"/>
              <a:t>PowerPoint Outlines</a:t>
            </a:r>
          </a:p>
          <a:p>
            <a:r>
              <a:rPr lang="en-US" dirty="0" smtClean="0"/>
              <a:t>Left-hand column a couple of files down the page</a:t>
            </a:r>
            <a:endParaRPr lang="en-US" dirty="0"/>
          </a:p>
        </p:txBody>
      </p:sp>
    </p:spTree>
    <p:extLst>
      <p:ext uri="{BB962C8B-B14F-4D97-AF65-F5344CB8AC3E}">
        <p14:creationId xmlns:p14="http://schemas.microsoft.com/office/powerpoint/2010/main" val="541537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and Origin of the Letters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 strong family tradition for decades (cf. The Lewis Papers)</a:t>
            </a:r>
          </a:p>
          <a:p>
            <a:r>
              <a:rPr lang="en-US" dirty="0" smtClean="0"/>
              <a:t>BBC broadcasts, August 1941: “For the rest of his life, he had an enormous amount of correspondence” (George Sayer, </a:t>
            </a:r>
            <a:r>
              <a:rPr lang="en-US" i="1" dirty="0" smtClean="0"/>
              <a:t>Jack</a:t>
            </a:r>
            <a:r>
              <a:rPr lang="en-US" dirty="0" smtClean="0"/>
              <a:t>, 278).</a:t>
            </a:r>
          </a:p>
          <a:p>
            <a:r>
              <a:rPr lang="en-US" dirty="0" smtClean="0"/>
              <a:t>He answered every letter he ever received!</a:t>
            </a:r>
          </a:p>
          <a:p>
            <a:r>
              <a:rPr lang="en-US" dirty="0" smtClean="0"/>
              <a:t>Many people kept his letters because of the reputation of the author and the helpful contents of the letters.</a:t>
            </a:r>
          </a:p>
          <a:p>
            <a:r>
              <a:rPr lang="en-US" dirty="0" smtClean="0"/>
              <a:t>Letters to friends and family members were usually long.</a:t>
            </a:r>
          </a:p>
          <a:p>
            <a:r>
              <a:rPr lang="en-US" dirty="0" smtClean="0"/>
              <a:t>A fair number of letters were quite brief because the original letter was quite brief. To save paper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Numbers</a:t>
            </a:r>
            <a:endParaRPr lang="en-US" dirty="0"/>
          </a:p>
        </p:txBody>
      </p:sp>
      <p:sp>
        <p:nvSpPr>
          <p:cNvPr id="3" name="Content Placeholder 2"/>
          <p:cNvSpPr>
            <a:spLocks noGrp="1"/>
          </p:cNvSpPr>
          <p:nvPr>
            <p:ph sz="quarter" idx="1"/>
          </p:nvPr>
        </p:nvSpPr>
        <p:spPr/>
        <p:txBody>
          <a:bodyPr>
            <a:normAutofit/>
          </a:bodyPr>
          <a:lstStyle/>
          <a:p>
            <a:r>
              <a:rPr lang="en-US" dirty="0" smtClean="0"/>
              <a:t>He often spent as much as two hours of letter-writing in the morning. Once, after a vacation, he mentioned in correspondence that he had just spent nine hours catching up on letter-writing.</a:t>
            </a:r>
          </a:p>
          <a:p>
            <a:r>
              <a:rPr lang="en-US" dirty="0" smtClean="0"/>
              <a:t>Wednesday, Feb. 26, 1930: He writes nine letters.</a:t>
            </a:r>
          </a:p>
          <a:p>
            <a:r>
              <a:rPr lang="en-US" dirty="0" smtClean="0"/>
              <a:t>August-September 1941: BBC broadcasts &amp; letters.</a:t>
            </a:r>
          </a:p>
          <a:p>
            <a:r>
              <a:rPr lang="en-US" dirty="0" smtClean="0"/>
              <a:t>Tuesday, Feb. 24, 1942: He writes thirty-five letters.</a:t>
            </a:r>
          </a:p>
          <a:p>
            <a:r>
              <a:rPr lang="en-US" dirty="0" smtClean="0"/>
              <a:t>Thursday, January 3, 1946: Lewis states that he writes about seven letters a day year 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Numbers (continued)</a:t>
            </a:r>
            <a:endParaRPr lang="en-US" dirty="0"/>
          </a:p>
        </p:txBody>
      </p:sp>
      <p:sp>
        <p:nvSpPr>
          <p:cNvPr id="3" name="Content Placeholder 2"/>
          <p:cNvSpPr>
            <a:spLocks noGrp="1"/>
          </p:cNvSpPr>
          <p:nvPr>
            <p:ph sz="quarter" idx="1"/>
          </p:nvPr>
        </p:nvSpPr>
        <p:spPr/>
        <p:txBody>
          <a:bodyPr/>
          <a:lstStyle/>
          <a:p>
            <a:r>
              <a:rPr lang="en-US" dirty="0" smtClean="0"/>
              <a:t>Friday, July 4, 1947: Lewis writes to Arthur, stating that he writes an hour and a half or two hours of letters every morning.</a:t>
            </a:r>
          </a:p>
          <a:p>
            <a:r>
              <a:rPr lang="en-US" dirty="0" smtClean="0"/>
              <a:t>Tuesday, October 7, 1947: Lewis receives eighteen letters.</a:t>
            </a:r>
          </a:p>
          <a:p>
            <a:r>
              <a:rPr lang="en-US" dirty="0" smtClean="0"/>
              <a:t>Monday, September 14, 1953:  After two weeks of vacation, Lewis finds about sixty letters waiting for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and Why</a:t>
            </a:r>
            <a:endParaRPr lang="en-US" dirty="0"/>
          </a:p>
        </p:txBody>
      </p:sp>
      <p:sp>
        <p:nvSpPr>
          <p:cNvPr id="3" name="Content Placeholder 2"/>
          <p:cNvSpPr>
            <a:spLocks noGrp="1"/>
          </p:cNvSpPr>
          <p:nvPr>
            <p:ph sz="quarter" idx="1"/>
          </p:nvPr>
        </p:nvSpPr>
        <p:spPr>
          <a:xfrm>
            <a:off x="457200" y="1524000"/>
            <a:ext cx="3124200" cy="4572000"/>
          </a:xfrm>
        </p:spPr>
        <p:txBody>
          <a:bodyPr/>
          <a:lstStyle/>
          <a:p>
            <a:r>
              <a:rPr lang="en-US" u="sng" dirty="0" smtClean="0"/>
              <a:t>How</a:t>
            </a:r>
            <a:r>
              <a:rPr lang="en-US" dirty="0" smtClean="0"/>
              <a:t>: at his desk at the Kilns, using a nib pen, i.e. a fountain pen that he dipped into the inkwell regularly.</a:t>
            </a:r>
          </a:p>
          <a:p>
            <a:r>
              <a:rPr lang="en-US" u="sng" dirty="0" smtClean="0"/>
              <a:t>Why</a:t>
            </a:r>
            <a:r>
              <a:rPr lang="en-US" dirty="0" smtClean="0"/>
              <a:t>? What do you think?</a:t>
            </a:r>
            <a:endParaRPr lang="en-US" dirty="0"/>
          </a:p>
        </p:txBody>
      </p:sp>
      <p:sp>
        <p:nvSpPr>
          <p:cNvPr id="4" name="Content Placeholder 3"/>
          <p:cNvSpPr>
            <a:spLocks noGrp="1"/>
          </p:cNvSpPr>
          <p:nvPr>
            <p:ph sz="quarter" idx="2"/>
          </p:nvPr>
        </p:nvSpPr>
        <p:spPr/>
        <p:txBody>
          <a:bodyPr/>
          <a:lstStyle/>
          <a:p>
            <a:endParaRPr lang="en-US"/>
          </a:p>
        </p:txBody>
      </p:sp>
      <p:pic>
        <p:nvPicPr>
          <p:cNvPr id="5" name="Picture 4" descr="Reannin in common r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6566" y="1524000"/>
            <a:ext cx="5392196"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Letter-writing as a Young Man</a:t>
            </a:r>
            <a:endParaRPr lang="en-US" dirty="0"/>
          </a:p>
        </p:txBody>
      </p:sp>
      <p:sp>
        <p:nvSpPr>
          <p:cNvPr id="3" name="Content Placeholder 2"/>
          <p:cNvSpPr>
            <a:spLocks noGrp="1"/>
          </p:cNvSpPr>
          <p:nvPr>
            <p:ph sz="quarter" idx="1"/>
          </p:nvPr>
        </p:nvSpPr>
        <p:spPr/>
        <p:txBody>
          <a:bodyPr>
            <a:normAutofit/>
          </a:bodyPr>
          <a:lstStyle/>
          <a:p>
            <a:r>
              <a:rPr lang="en-US" dirty="0" smtClean="0"/>
              <a:t>As a young man, he wrote required letters to home or letters freely written to his brother Warren or close friend Arthur Greeves, often about books he was reading, current events, or childish happenings.</a:t>
            </a:r>
          </a:p>
        </p:txBody>
      </p:sp>
      <p:sp>
        <p:nvSpPr>
          <p:cNvPr id="4" name="Content Placeholder 3"/>
          <p:cNvSpPr>
            <a:spLocks noGrp="1"/>
          </p:cNvSpPr>
          <p:nvPr>
            <p:ph sz="quarter" idx="2"/>
          </p:nvPr>
        </p:nvSpPr>
        <p:spPr/>
        <p:txBody>
          <a:bodyPr/>
          <a:lstStyle/>
          <a:p>
            <a:endParaRPr lang="en-US"/>
          </a:p>
        </p:txBody>
      </p:sp>
      <p:pic>
        <p:nvPicPr>
          <p:cNvPr id="5" name="Picture 3"/>
          <p:cNvPicPr>
            <a:picLocks noChangeAspect="1" noChangeArrowheads="1"/>
          </p:cNvPicPr>
          <p:nvPr/>
        </p:nvPicPr>
        <p:blipFill>
          <a:blip r:embed="rId2" cstate="print"/>
          <a:srcRect/>
          <a:stretch>
            <a:fillRect/>
          </a:stretch>
        </p:blipFill>
        <p:spPr bwMode="auto">
          <a:xfrm>
            <a:off x="5105400" y="1447800"/>
            <a:ext cx="33768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Abridged Version</a:t>
            </a:r>
            <a:endParaRPr lang="en-US" dirty="0"/>
          </a:p>
        </p:txBody>
      </p:sp>
      <p:sp>
        <p:nvSpPr>
          <p:cNvPr id="3" name="Content Placeholder 2"/>
          <p:cNvSpPr>
            <a:spLocks noGrp="1"/>
          </p:cNvSpPr>
          <p:nvPr>
            <p:ph sz="quarter" idx="1"/>
          </p:nvPr>
        </p:nvSpPr>
        <p:spPr/>
        <p:txBody>
          <a:bodyPr/>
          <a:lstStyle/>
          <a:p>
            <a:r>
              <a:rPr lang="en-US" i="1" dirty="0" smtClean="0"/>
              <a:t>Yours, Jack: Spiritual Direction from C. S. Lewis</a:t>
            </a:r>
          </a:p>
          <a:p>
            <a:r>
              <a:rPr lang="en-US" dirty="0" smtClean="0"/>
              <a:t>Edited by Paul Ford</a:t>
            </a:r>
          </a:p>
          <a:p>
            <a:r>
              <a:rPr lang="en-US" dirty="0" smtClean="0"/>
              <a:t>400 pages</a:t>
            </a:r>
          </a:p>
          <a:p>
            <a:r>
              <a:rPr lang="en-US" dirty="0" smtClean="0"/>
              <a:t>2008</a:t>
            </a:r>
          </a:p>
          <a:p>
            <a:r>
              <a:rPr lang="en-US" dirty="0" err="1" smtClean="0"/>
              <a:t>HarperOne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Letter-writing as a Grown Man</a:t>
            </a:r>
            <a:endParaRPr lang="en-US" dirty="0"/>
          </a:p>
        </p:txBody>
      </p:sp>
      <p:sp>
        <p:nvSpPr>
          <p:cNvPr id="3" name="Content Placeholder 2"/>
          <p:cNvSpPr>
            <a:spLocks noGrp="1"/>
          </p:cNvSpPr>
          <p:nvPr>
            <p:ph sz="quarter" idx="1"/>
          </p:nvPr>
        </p:nvSpPr>
        <p:spPr/>
        <p:txBody>
          <a:bodyPr>
            <a:normAutofit/>
          </a:bodyPr>
          <a:lstStyle/>
          <a:p>
            <a:endParaRPr lang="en-US" dirty="0" smtClean="0"/>
          </a:p>
        </p:txBody>
      </p:sp>
      <p:sp>
        <p:nvSpPr>
          <p:cNvPr id="4" name="Content Placeholder 3"/>
          <p:cNvSpPr>
            <a:spLocks noGrp="1"/>
          </p:cNvSpPr>
          <p:nvPr>
            <p:ph sz="quarter" idx="2"/>
          </p:nvPr>
        </p:nvSpPr>
        <p:spPr/>
        <p:txBody>
          <a:bodyPr>
            <a:noAutofit/>
          </a:bodyPr>
          <a:lstStyle/>
          <a:p>
            <a:r>
              <a:rPr lang="en-US" sz="2300" dirty="0" smtClean="0"/>
              <a:t>Practical matters of spiritual and intellectual formation, such as advice-giving (“I think advice is best kept till it is asked for”), faith (“we shall proceed to faith only by acting as if we had it”), guilt feelings, recommended books, spiritual struggles (“where people can resist or ignore arguments, they may be unable to resist </a:t>
            </a:r>
            <a:r>
              <a:rPr lang="en-US" sz="2300" i="1" dirty="0" smtClean="0"/>
              <a:t>lives</a:t>
            </a:r>
            <a:r>
              <a:rPr lang="en-US" sz="2300" dirty="0" smtClean="0"/>
              <a:t>”), suffering, free will, literary reflection, etc.</a:t>
            </a:r>
          </a:p>
        </p:txBody>
      </p:sp>
      <p:pic>
        <p:nvPicPr>
          <p:cNvPr id="5" name="Picture 4"/>
          <p:cNvPicPr>
            <a:picLocks noChangeAspect="1" noChangeArrowheads="1"/>
          </p:cNvPicPr>
          <p:nvPr/>
        </p:nvPicPr>
        <p:blipFill>
          <a:blip r:embed="rId2" cstate="print"/>
          <a:srcRect/>
          <a:stretch>
            <a:fillRect/>
          </a:stretch>
        </p:blipFill>
        <p:spPr bwMode="auto">
          <a:xfrm>
            <a:off x="914400" y="1371600"/>
            <a:ext cx="3351601" cy="50976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Template>
  <TotalTime>495</TotalTime>
  <Words>1050</Words>
  <Application>Microsoft Office PowerPoint</Application>
  <PresentationFormat>On-screen Show (4:3)</PresentationFormat>
  <Paragraphs>101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Currency</vt:lpstr>
      <vt:lpstr>The Letters of C. S. Lewis</vt:lpstr>
      <vt:lpstr>Chad Walsh</vt:lpstr>
      <vt:lpstr>Nature and Origin of the Letters</vt:lpstr>
      <vt:lpstr>Time and Numbers</vt:lpstr>
      <vt:lpstr>Time and Numbers (continued)</vt:lpstr>
      <vt:lpstr>How and Why</vt:lpstr>
      <vt:lpstr>Letter-writing as a Young Man</vt:lpstr>
      <vt:lpstr>An Abridged Version</vt:lpstr>
      <vt:lpstr>Letter-writing as a Grown Man</vt:lpstr>
      <vt:lpstr>Letter-writing as a Grown Man</vt:lpstr>
      <vt:lpstr>Joy Davidman</vt:lpstr>
      <vt:lpstr>The Conversion of C. S. Lewis</vt:lpstr>
      <vt:lpstr>Collections of Letters</vt:lpstr>
      <vt:lpstr>They Stand Together: The Letters of C. S. Lewis to Arthur Greeves (296 letters, 1979)</vt:lpstr>
      <vt:lpstr>But not . . .</vt:lpstr>
      <vt:lpstr>Collected Letters, I, II, and III</vt:lpstr>
      <vt:lpstr>2004 Sabbatical</vt:lpstr>
      <vt:lpstr>Two Samples, First a Letter to a Child</vt:lpstr>
      <vt:lpstr>PowerPoint Presentation</vt:lpstr>
      <vt:lpstr>PowerPoint Presentation</vt:lpstr>
      <vt:lpstr>Second, a Letter to an Adult</vt:lpstr>
      <vt:lpstr>PowerPoint Presentation</vt:lpstr>
      <vt:lpstr>PowerPoint Presentation</vt:lpstr>
      <vt:lpstr>By the way . . .</vt:lpstr>
    </vt:vector>
  </TitlesOfParts>
  <Company>Concordia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Letters of C. S. Lewis</dc:title>
  <dc:creator>Joel D. Heck</dc:creator>
  <cp:lastModifiedBy>Joel Heck</cp:lastModifiedBy>
  <cp:revision>161</cp:revision>
  <dcterms:created xsi:type="dcterms:W3CDTF">2010-01-11T16:55:54Z</dcterms:created>
  <dcterms:modified xsi:type="dcterms:W3CDTF">2012-01-14T14:53:58Z</dcterms:modified>
</cp:coreProperties>
</file>