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4" r:id="rId3"/>
    <p:sldId id="257" r:id="rId4"/>
    <p:sldId id="268" r:id="rId5"/>
    <p:sldId id="258" r:id="rId6"/>
    <p:sldId id="262" r:id="rId7"/>
    <p:sldId id="265" r:id="rId8"/>
    <p:sldId id="259" r:id="rId9"/>
    <p:sldId id="260"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5" d="100"/>
          <a:sy n="85" d="100"/>
        </p:scale>
        <p:origin x="140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06469-E0F0-430E-B7BE-8E2B3B5E7B06}" type="datetimeFigureOut">
              <a:rPr lang="en-US" smtClean="0"/>
              <a:t>11/21/2019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2DB8D-DC36-4A0A-9A4A-0972E2230B8F}" type="slidenum">
              <a:rPr lang="en-US" smtClean="0"/>
              <a:t>‹#›</a:t>
            </a:fld>
            <a:endParaRPr lang="en-US"/>
          </a:p>
        </p:txBody>
      </p:sp>
    </p:spTree>
    <p:extLst>
      <p:ext uri="{BB962C8B-B14F-4D97-AF65-F5344CB8AC3E}">
        <p14:creationId xmlns:p14="http://schemas.microsoft.com/office/powerpoint/2010/main" val="428796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FED0C78-6C65-4BF7-A23E-58D64C4D0827}" type="slidenum">
              <a:rPr lang="en-US" altLang="en-US"/>
              <a:pPr eaLnBrk="1" hangingPunct="1">
                <a:spcBef>
                  <a:spcPct val="0"/>
                </a:spcBef>
              </a:pPr>
              <a:t>4</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87210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7C3CCDF-F22F-45F3-9992-958067695B7F}" type="datetimeFigureOut">
              <a:rPr lang="en-US" smtClean="0"/>
              <a:t>11/21/2019</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B0D6AD2-731B-47A1-98D1-45180A9F49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3CCDF-F22F-45F3-9992-958067695B7F}"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D6AD2-731B-47A1-98D1-45180A9F49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3CCDF-F22F-45F3-9992-958067695B7F}"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D6AD2-731B-47A1-98D1-45180A9F49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3CCDF-F22F-45F3-9992-958067695B7F}"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D6AD2-731B-47A1-98D1-45180A9F49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3CCDF-F22F-45F3-9992-958067695B7F}"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D6AD2-731B-47A1-98D1-45180A9F49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7C3CCDF-F22F-45F3-9992-958067695B7F}"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D6AD2-731B-47A1-98D1-45180A9F49B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7C3CCDF-F22F-45F3-9992-958067695B7F}" type="datetimeFigureOut">
              <a:rPr lang="en-US" smtClean="0"/>
              <a:t>11/21/2019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0D6AD2-731B-47A1-98D1-45180A9F49B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3CCDF-F22F-45F3-9992-958067695B7F}" type="datetimeFigureOut">
              <a:rPr lang="en-US" smtClean="0"/>
              <a:t>11/21/2019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0D6AD2-731B-47A1-98D1-45180A9F49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3CCDF-F22F-45F3-9992-958067695B7F}" type="datetimeFigureOut">
              <a:rPr lang="en-US" smtClean="0"/>
              <a:t>11/21/2019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0D6AD2-731B-47A1-98D1-45180A9F49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67C3CCDF-F22F-45F3-9992-958067695B7F}" type="datetimeFigureOut">
              <a:rPr lang="en-US" smtClean="0"/>
              <a:t>11/21/2019</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FB0D6AD2-731B-47A1-98D1-45180A9F49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67C3CCDF-F22F-45F3-9992-958067695B7F}" type="datetimeFigureOut">
              <a:rPr lang="en-US" smtClean="0"/>
              <a:t>11/21/2019</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FB0D6AD2-731B-47A1-98D1-45180A9F49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7C3CCDF-F22F-45F3-9992-958067695B7F}" type="datetimeFigureOut">
              <a:rPr lang="en-US" smtClean="0"/>
              <a:t>11/21/2019</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B0D6AD2-731B-47A1-98D1-45180A9F49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joelheck.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Chronologically Lewis</a:t>
            </a:r>
          </a:p>
        </p:txBody>
      </p:sp>
      <p:sp>
        <p:nvSpPr>
          <p:cNvPr id="3" name="Subtitle 2"/>
          <p:cNvSpPr>
            <a:spLocks noGrp="1"/>
          </p:cNvSpPr>
          <p:nvPr>
            <p:ph type="subTitle" idx="1"/>
          </p:nvPr>
        </p:nvSpPr>
        <p:spPr/>
        <p:txBody>
          <a:bodyPr/>
          <a:lstStyle/>
          <a:p>
            <a:r>
              <a:rPr lang="en-US" dirty="0"/>
              <a:t>A Database on the Lives of the </a:t>
            </a:r>
          </a:p>
          <a:p>
            <a:r>
              <a:rPr lang="en-US" dirty="0"/>
              <a:t>Lewis Brothers</a:t>
            </a:r>
          </a:p>
        </p:txBody>
      </p:sp>
    </p:spTree>
    <p:extLst>
      <p:ext uri="{BB962C8B-B14F-4D97-AF65-F5344CB8AC3E}">
        <p14:creationId xmlns:p14="http://schemas.microsoft.com/office/powerpoint/2010/main" val="2597316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0677525"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Callout 3"/>
          <p:cNvSpPr/>
          <p:nvPr/>
        </p:nvSpPr>
        <p:spPr>
          <a:xfrm>
            <a:off x="2133600" y="2286000"/>
            <a:ext cx="2971800" cy="20574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62200" y="2743200"/>
            <a:ext cx="1447800" cy="1200329"/>
          </a:xfrm>
          <a:prstGeom prst="rect">
            <a:avLst/>
          </a:prstGeom>
          <a:noFill/>
        </p:spPr>
        <p:txBody>
          <a:bodyPr wrap="square" rtlCol="0">
            <a:spAutoFit/>
          </a:bodyPr>
          <a:lstStyle/>
          <a:p>
            <a:r>
              <a:rPr lang="en-US" sz="2400" dirty="0"/>
              <a:t>Latest version with date.</a:t>
            </a:r>
          </a:p>
        </p:txBody>
      </p:sp>
    </p:spTree>
    <p:extLst>
      <p:ext uri="{BB962C8B-B14F-4D97-AF65-F5344CB8AC3E}">
        <p14:creationId xmlns:p14="http://schemas.microsoft.com/office/powerpoint/2010/main" val="182614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999D-3CE3-48BC-B431-620BA6021BD9}"/>
              </a:ext>
            </a:extLst>
          </p:cNvPr>
          <p:cNvSpPr>
            <a:spLocks noGrp="1"/>
          </p:cNvSpPr>
          <p:nvPr>
            <p:ph type="title"/>
          </p:nvPr>
        </p:nvSpPr>
        <p:spPr/>
        <p:txBody>
          <a:bodyPr/>
          <a:lstStyle/>
          <a:p>
            <a:r>
              <a:rPr lang="en-US" dirty="0"/>
              <a:t>Testimony</a:t>
            </a:r>
          </a:p>
        </p:txBody>
      </p:sp>
      <p:sp>
        <p:nvSpPr>
          <p:cNvPr id="3" name="Content Placeholder 2">
            <a:extLst>
              <a:ext uri="{FF2B5EF4-FFF2-40B4-BE49-F238E27FC236}">
                <a16:creationId xmlns:a16="http://schemas.microsoft.com/office/drawing/2014/main" id="{EF67702E-EE85-4047-95E1-94C8B8DC9335}"/>
              </a:ext>
            </a:extLst>
          </p:cNvPr>
          <p:cNvSpPr>
            <a:spLocks noGrp="1"/>
          </p:cNvSpPr>
          <p:nvPr>
            <p:ph idx="1"/>
          </p:nvPr>
        </p:nvSpPr>
        <p:spPr/>
        <p:txBody>
          <a:bodyPr>
            <a:normAutofit/>
          </a:bodyPr>
          <a:lstStyle/>
          <a:p>
            <a:r>
              <a:rPr lang="en-US" sz="2800" dirty="0"/>
              <a:t>Dr. Jerry Root, Wheaton College</a:t>
            </a:r>
          </a:p>
          <a:p>
            <a:r>
              <a:rPr lang="en-US" sz="2800" dirty="0"/>
              <a:t>“Chronologically Lewis is one of the best sources for fact checking dates and events in the life of C. S. Lewis. Joel Heck has provided the world of Lewis scholarship and enthusiasts a valuable resource.”</a:t>
            </a:r>
          </a:p>
        </p:txBody>
      </p:sp>
    </p:spTree>
    <p:extLst>
      <p:ext uri="{BB962C8B-B14F-4D97-AF65-F5344CB8AC3E}">
        <p14:creationId xmlns:p14="http://schemas.microsoft.com/office/powerpoint/2010/main" val="291467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Beginnings</a:t>
            </a:r>
          </a:p>
        </p:txBody>
      </p:sp>
      <p:sp>
        <p:nvSpPr>
          <p:cNvPr id="3" name="Content Placeholder 2"/>
          <p:cNvSpPr>
            <a:spLocks noGrp="1"/>
          </p:cNvSpPr>
          <p:nvPr>
            <p:ph sz="quarter" idx="13"/>
          </p:nvPr>
        </p:nvSpPr>
        <p:spPr/>
        <p:txBody>
          <a:bodyPr>
            <a:normAutofit fontScale="92500" lnSpcReduction="20000"/>
          </a:bodyPr>
          <a:lstStyle/>
          <a:p>
            <a:r>
              <a:rPr lang="en-US" dirty="0"/>
              <a:t>An idea while at the Wade Center in 2004</a:t>
            </a:r>
          </a:p>
          <a:p>
            <a:r>
              <a:rPr lang="en-US" dirty="0"/>
              <a:t>I was reading Peter </a:t>
            </a:r>
            <a:r>
              <a:rPr lang="en-US" dirty="0" err="1"/>
              <a:t>Schakel’s</a:t>
            </a:r>
            <a:r>
              <a:rPr lang="en-US" dirty="0"/>
              <a:t> book, </a:t>
            </a:r>
            <a:r>
              <a:rPr lang="en-US" i="1" dirty="0"/>
              <a:t>Imagination and the Arts in C. S. Lewis: Journeying to Narnia and Other Worlds</a:t>
            </a:r>
            <a:r>
              <a:rPr lang="en-US" dirty="0"/>
              <a:t>.</a:t>
            </a:r>
          </a:p>
          <a:p>
            <a:r>
              <a:rPr lang="en-US" dirty="0"/>
              <a:t>Hope College, Hope, Michigan</a:t>
            </a:r>
          </a:p>
          <a:p>
            <a:r>
              <a:rPr lang="en-US" dirty="0"/>
              <a:t>In walked Peter Schakel!</a:t>
            </a:r>
          </a:p>
        </p:txBody>
      </p:sp>
      <p:sp>
        <p:nvSpPr>
          <p:cNvPr id="4" name="Content Placeholder 3"/>
          <p:cNvSpPr>
            <a:spLocks noGrp="1"/>
          </p:cNvSpPr>
          <p:nvPr>
            <p:ph sz="quarter" idx="14"/>
          </p:nvPr>
        </p:nvSpPr>
        <p:spPr/>
        <p:txBody>
          <a:bodyPr/>
          <a:lstStyle/>
          <a:p>
            <a:endParaRPr lang="en-US"/>
          </a:p>
        </p:txBody>
      </p:sp>
      <p:pic>
        <p:nvPicPr>
          <p:cNvPr id="2050"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35916"/>
            <a:ext cx="3200400" cy="4128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2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altLang="en-US"/>
          </a:p>
        </p:txBody>
      </p:sp>
      <p:sp>
        <p:nvSpPr>
          <p:cNvPr id="5123" name="Rectangle 3"/>
          <p:cNvSpPr>
            <a:spLocks noGrp="1" noChangeArrowheads="1"/>
          </p:cNvSpPr>
          <p:nvPr>
            <p:ph type="body" idx="1"/>
          </p:nvPr>
        </p:nvSpPr>
        <p:spPr/>
        <p:txBody>
          <a:bodyPr/>
          <a:lstStyle/>
          <a:p>
            <a:pPr eaLnBrk="1" hangingPunct="1"/>
            <a:endParaRPr lang="en-US" altLang="en-US"/>
          </a:p>
        </p:txBody>
      </p:sp>
      <p:pic>
        <p:nvPicPr>
          <p:cNvPr id="5124" name="Picture 4" descr="000_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17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Summary</a:t>
            </a:r>
          </a:p>
        </p:txBody>
      </p:sp>
      <p:sp>
        <p:nvSpPr>
          <p:cNvPr id="3" name="Content Placeholder 2"/>
          <p:cNvSpPr>
            <a:spLocks noGrp="1"/>
          </p:cNvSpPr>
          <p:nvPr>
            <p:ph idx="1"/>
          </p:nvPr>
        </p:nvSpPr>
        <p:spPr/>
        <p:txBody>
          <a:bodyPr>
            <a:normAutofit fontScale="85000" lnSpcReduction="20000"/>
          </a:bodyPr>
          <a:lstStyle/>
          <a:p>
            <a:r>
              <a:rPr lang="en-US" dirty="0"/>
              <a:t>The “go-to” place for historical information …</a:t>
            </a:r>
          </a:p>
          <a:p>
            <a:r>
              <a:rPr lang="en-US" dirty="0"/>
              <a:t>A fifteen-year project thus far—an estimated 2,500 hours of work</a:t>
            </a:r>
          </a:p>
          <a:p>
            <a:r>
              <a:rPr lang="en-US" dirty="0"/>
              <a:t>Everything you might want to know about what happened in the life of C. S. Lewis and his brother Warren (and a lot you don’t care to know, but someone else might)</a:t>
            </a:r>
          </a:p>
          <a:p>
            <a:r>
              <a:rPr lang="en-US" dirty="0"/>
              <a:t>Currently a searchable pdf at 1,300 pages, single-spaced</a:t>
            </a:r>
          </a:p>
          <a:p>
            <a:r>
              <a:rPr lang="en-US" dirty="0"/>
              <a:t>More than 710,000 words</a:t>
            </a:r>
          </a:p>
          <a:p>
            <a:r>
              <a:rPr lang="en-US" dirty="0"/>
              <a:t>More than 4,000 footnotes</a:t>
            </a:r>
          </a:p>
          <a:p>
            <a:r>
              <a:rPr lang="en-US" dirty="0"/>
              <a:t>186 resources (bibliography)</a:t>
            </a:r>
          </a:p>
        </p:txBody>
      </p:sp>
    </p:spTree>
    <p:extLst>
      <p:ext uri="{BB962C8B-B14F-4D97-AF65-F5344CB8AC3E}">
        <p14:creationId xmlns:p14="http://schemas.microsoft.com/office/powerpoint/2010/main" val="7654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p:txBody>
          <a:bodyPr>
            <a:normAutofit fontScale="85000" lnSpcReduction="20000"/>
          </a:bodyPr>
          <a:lstStyle/>
          <a:p>
            <a:r>
              <a:rPr lang="en-US" dirty="0"/>
              <a:t>Chronological by day, month, and year</a:t>
            </a:r>
          </a:p>
          <a:p>
            <a:r>
              <a:rPr lang="en-US" dirty="0"/>
              <a:t>Lists the number of entries for each month and each year</a:t>
            </a:r>
          </a:p>
          <a:p>
            <a:r>
              <a:rPr lang="en-US" dirty="0"/>
              <a:t>Lists the location of each brother at the start of each month</a:t>
            </a:r>
          </a:p>
          <a:p>
            <a:r>
              <a:rPr lang="en-US" dirty="0"/>
              <a:t>Places in bold type important events</a:t>
            </a:r>
          </a:p>
          <a:p>
            <a:r>
              <a:rPr lang="en-US" dirty="0"/>
              <a:t>Underlines the name of </a:t>
            </a:r>
            <a:r>
              <a:rPr lang="en-US" u="sng" dirty="0"/>
              <a:t>Jack</a:t>
            </a:r>
            <a:r>
              <a:rPr lang="en-US" dirty="0"/>
              <a:t> and </a:t>
            </a:r>
            <a:r>
              <a:rPr lang="en-US" u="sng" dirty="0"/>
              <a:t>Warren</a:t>
            </a:r>
            <a:r>
              <a:rPr lang="en-US" dirty="0"/>
              <a:t> the first time they are used on each date</a:t>
            </a:r>
          </a:p>
          <a:p>
            <a:r>
              <a:rPr lang="en-US" dirty="0"/>
              <a:t>Includes some brief biographical information about many names</a:t>
            </a:r>
          </a:p>
          <a:p>
            <a:r>
              <a:rPr lang="en-US" dirty="0"/>
              <a:t>Includes the year of publication of many books that Jack read</a:t>
            </a:r>
          </a:p>
        </p:txBody>
      </p:sp>
    </p:spTree>
    <p:extLst>
      <p:ext uri="{BB962C8B-B14F-4D97-AF65-F5344CB8AC3E}">
        <p14:creationId xmlns:p14="http://schemas.microsoft.com/office/powerpoint/2010/main" val="36600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E79C-F911-49AC-98D7-BAD14E0A2F16}"/>
              </a:ext>
            </a:extLst>
          </p:cNvPr>
          <p:cNvSpPr>
            <a:spLocks noGrp="1"/>
          </p:cNvSpPr>
          <p:nvPr>
            <p:ph type="title"/>
          </p:nvPr>
        </p:nvSpPr>
        <p:spPr/>
        <p:txBody>
          <a:bodyPr/>
          <a:lstStyle/>
          <a:p>
            <a:r>
              <a:rPr lang="en-US" dirty="0"/>
              <a:t>Features</a:t>
            </a:r>
          </a:p>
        </p:txBody>
      </p:sp>
      <p:sp>
        <p:nvSpPr>
          <p:cNvPr id="3" name="Content Placeholder 2">
            <a:extLst>
              <a:ext uri="{FF2B5EF4-FFF2-40B4-BE49-F238E27FC236}">
                <a16:creationId xmlns:a16="http://schemas.microsoft.com/office/drawing/2014/main" id="{88D60E2D-0FDC-4E98-9B12-AD218273D6A8}"/>
              </a:ext>
            </a:extLst>
          </p:cNvPr>
          <p:cNvSpPr>
            <a:spLocks noGrp="1"/>
          </p:cNvSpPr>
          <p:nvPr>
            <p:ph idx="1"/>
          </p:nvPr>
        </p:nvSpPr>
        <p:spPr>
          <a:xfrm>
            <a:off x="1463040" y="1828800"/>
            <a:ext cx="6196405" cy="3894269"/>
          </a:xfrm>
        </p:spPr>
        <p:txBody>
          <a:bodyPr>
            <a:normAutofit fontScale="85000" lnSpcReduction="20000"/>
          </a:bodyPr>
          <a:lstStyle/>
          <a:p>
            <a:r>
              <a:rPr lang="en-US" dirty="0"/>
              <a:t>Contains dates and details of meetings with the Commission to Revise the Psalter</a:t>
            </a:r>
          </a:p>
          <a:p>
            <a:r>
              <a:rPr lang="en-US" dirty="0"/>
              <a:t>Contains details about the honorary doctorate he received </a:t>
            </a:r>
            <a:r>
              <a:rPr lang="en-US" i="1" dirty="0"/>
              <a:t>in absentia o</a:t>
            </a:r>
            <a:r>
              <a:rPr lang="en-US" dirty="0"/>
              <a:t>n October 6, 1962 from the University of Dijon, Dijon, France.</a:t>
            </a:r>
          </a:p>
          <a:p>
            <a:r>
              <a:rPr lang="en-US" dirty="0"/>
              <a:t>Information about serving for four-and-a-half years on the Council of Westcott House, Cambridge.</a:t>
            </a:r>
          </a:p>
          <a:p>
            <a:r>
              <a:rPr lang="en-US" dirty="0"/>
              <a:t>The military record of Warren Lewis</a:t>
            </a:r>
          </a:p>
          <a:p>
            <a:r>
              <a:rPr lang="en-US" dirty="0"/>
              <a:t>Spotlight</a:t>
            </a:r>
          </a:p>
          <a:p>
            <a:r>
              <a:rPr lang="en-US" dirty="0"/>
              <a:t>The dates that C. S. Lewis signed contracts for </a:t>
            </a:r>
            <a:r>
              <a:rPr lang="en-US" i="1" dirty="0"/>
              <a:t>Dymer </a:t>
            </a:r>
            <a:r>
              <a:rPr lang="en-US" dirty="0"/>
              <a:t>and for </a:t>
            </a:r>
            <a:r>
              <a:rPr lang="en-US" i="1" dirty="0"/>
              <a:t>The Pilgrim’s Regress</a:t>
            </a:r>
          </a:p>
          <a:p>
            <a:r>
              <a:rPr lang="en-US" dirty="0"/>
              <a:t>Information about the Skemp Memorial Lecture, “Addison,” at the University of Bristol on October 7, 1943.</a:t>
            </a:r>
          </a:p>
        </p:txBody>
      </p:sp>
    </p:spTree>
    <p:extLst>
      <p:ext uri="{BB962C8B-B14F-4D97-AF65-F5344CB8AC3E}">
        <p14:creationId xmlns:p14="http://schemas.microsoft.com/office/powerpoint/2010/main" val="282811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Online</a:t>
            </a:r>
          </a:p>
        </p:txBody>
      </p:sp>
      <p:sp>
        <p:nvSpPr>
          <p:cNvPr id="3" name="Content Placeholder 2"/>
          <p:cNvSpPr>
            <a:spLocks noGrp="1"/>
          </p:cNvSpPr>
          <p:nvPr>
            <p:ph idx="1"/>
          </p:nvPr>
        </p:nvSpPr>
        <p:spPr/>
        <p:txBody>
          <a:bodyPr/>
          <a:lstStyle/>
          <a:p>
            <a:r>
              <a:rPr lang="en-US" dirty="0"/>
              <a:t>PDF format</a:t>
            </a:r>
          </a:p>
          <a:p>
            <a:r>
              <a:rPr lang="en-US" dirty="0"/>
              <a:t>At </a:t>
            </a:r>
            <a:r>
              <a:rPr lang="en-US" dirty="0">
                <a:hlinkClick r:id="rId2"/>
              </a:rPr>
              <a:t>www.joelheck.com</a:t>
            </a:r>
            <a:endParaRPr lang="en-US" dirty="0"/>
          </a:p>
          <a:p>
            <a:r>
              <a:rPr lang="en-US" dirty="0"/>
              <a:t>Fairly regular updates</a:t>
            </a:r>
          </a:p>
          <a:p>
            <a:r>
              <a:rPr lang="en-US" dirty="0"/>
              <a:t>All major sources have </a:t>
            </a:r>
            <a:r>
              <a:rPr lang="en-US"/>
              <a:t>been incorporated.</a:t>
            </a:r>
            <a:endParaRPr lang="en-US" dirty="0"/>
          </a:p>
          <a:p>
            <a:r>
              <a:rPr lang="en-US" dirty="0"/>
              <a:t>Nearing completion, but who knows?</a:t>
            </a:r>
          </a:p>
          <a:p>
            <a:r>
              <a:rPr lang="en-US" dirty="0"/>
              <a:t>E.g., Stephanie Derrick’s recent book brought new information to light.</a:t>
            </a:r>
          </a:p>
        </p:txBody>
      </p:sp>
    </p:spTree>
    <p:extLst>
      <p:ext uri="{BB962C8B-B14F-4D97-AF65-F5344CB8AC3E}">
        <p14:creationId xmlns:p14="http://schemas.microsoft.com/office/powerpoint/2010/main" val="230141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www.joelheck.com</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1" y="152400"/>
            <a:ext cx="9122079" cy="512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nut 4"/>
          <p:cNvSpPr/>
          <p:nvPr/>
        </p:nvSpPr>
        <p:spPr>
          <a:xfrm>
            <a:off x="1905000" y="1295400"/>
            <a:ext cx="1905000" cy="9906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56006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549</TotalTime>
  <Words>411</Words>
  <Application>Microsoft Office PowerPoint</Application>
  <PresentationFormat>On-screen Show (4:3)</PresentationFormat>
  <Paragraphs>45</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Brush Script MT</vt:lpstr>
      <vt:lpstr>Calibri</vt:lpstr>
      <vt:lpstr>Constantia</vt:lpstr>
      <vt:lpstr>Franklin Gothic Book</vt:lpstr>
      <vt:lpstr>Rage Italic</vt:lpstr>
      <vt:lpstr>Pushpin</vt:lpstr>
      <vt:lpstr>Chronologically Lewis</vt:lpstr>
      <vt:lpstr>Testimony</vt:lpstr>
      <vt:lpstr>Beginnings</vt:lpstr>
      <vt:lpstr>PowerPoint Presentation</vt:lpstr>
      <vt:lpstr>In Summary</vt:lpstr>
      <vt:lpstr>Features</vt:lpstr>
      <vt:lpstr>Features</vt:lpstr>
      <vt:lpstr>Available Online</vt:lpstr>
      <vt:lpstr>www.joelheck.com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Chronologically Lewis</dc:title>
  <dc:creator>Joel</dc:creator>
  <cp:lastModifiedBy>Joel Heck</cp:lastModifiedBy>
  <cp:revision>94</cp:revision>
  <dcterms:created xsi:type="dcterms:W3CDTF">2017-02-22T16:34:12Z</dcterms:created>
  <dcterms:modified xsi:type="dcterms:W3CDTF">2019-11-22T03:42:27Z</dcterms:modified>
</cp:coreProperties>
</file>