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handoutMasterIdLst>
    <p:handoutMasterId r:id="rId44"/>
  </p:handoutMasterIdLst>
  <p:sldIdLst>
    <p:sldId id="256" r:id="rId2"/>
    <p:sldId id="286" r:id="rId3"/>
    <p:sldId id="334" r:id="rId4"/>
    <p:sldId id="324" r:id="rId5"/>
    <p:sldId id="325" r:id="rId6"/>
    <p:sldId id="291" r:id="rId7"/>
    <p:sldId id="303" r:id="rId8"/>
    <p:sldId id="342" r:id="rId9"/>
    <p:sldId id="344" r:id="rId10"/>
    <p:sldId id="345" r:id="rId11"/>
    <p:sldId id="304" r:id="rId12"/>
    <p:sldId id="287" r:id="rId13"/>
    <p:sldId id="333" r:id="rId14"/>
    <p:sldId id="335" r:id="rId15"/>
    <p:sldId id="338" r:id="rId16"/>
    <p:sldId id="337" r:id="rId17"/>
    <p:sldId id="336" r:id="rId18"/>
    <p:sldId id="346" r:id="rId19"/>
    <p:sldId id="341" r:id="rId20"/>
    <p:sldId id="327" r:id="rId21"/>
    <p:sldId id="328" r:id="rId22"/>
    <p:sldId id="329" r:id="rId23"/>
    <p:sldId id="330" r:id="rId24"/>
    <p:sldId id="292" r:id="rId25"/>
    <p:sldId id="340" r:id="rId26"/>
    <p:sldId id="326" r:id="rId27"/>
    <p:sldId id="305" r:id="rId28"/>
    <p:sldId id="339" r:id="rId29"/>
    <p:sldId id="306" r:id="rId30"/>
    <p:sldId id="313" r:id="rId31"/>
    <p:sldId id="319" r:id="rId32"/>
    <p:sldId id="318" r:id="rId33"/>
    <p:sldId id="331" r:id="rId34"/>
    <p:sldId id="343" r:id="rId35"/>
    <p:sldId id="321" r:id="rId36"/>
    <p:sldId id="322" r:id="rId37"/>
    <p:sldId id="308" r:id="rId38"/>
    <p:sldId id="309" r:id="rId39"/>
    <p:sldId id="310" r:id="rId40"/>
    <p:sldId id="323" r:id="rId41"/>
    <p:sldId id="332" r:id="rId42"/>
  </p:sldIdLst>
  <p:sldSz cx="9144000" cy="6858000" type="screen4x3"/>
  <p:notesSz cx="7053263"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666" y="2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773"/>
          </a:xfrm>
          <a:prstGeom prst="rect">
            <a:avLst/>
          </a:prstGeom>
        </p:spPr>
        <p:txBody>
          <a:bodyPr vert="horz" lIns="92610" tIns="46305" rIns="92610" bIns="4630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95217" y="0"/>
            <a:ext cx="3056414" cy="465773"/>
          </a:xfrm>
          <a:prstGeom prst="rect">
            <a:avLst/>
          </a:prstGeom>
        </p:spPr>
        <p:txBody>
          <a:bodyPr vert="horz" lIns="92610" tIns="46305" rIns="92610" bIns="46305" rtlCol="0"/>
          <a:lstStyle>
            <a:lvl1pPr algn="r" fontAlgn="auto">
              <a:spcBef>
                <a:spcPts val="0"/>
              </a:spcBef>
              <a:spcAft>
                <a:spcPts val="0"/>
              </a:spcAft>
              <a:defRPr sz="1200">
                <a:latin typeface="+mn-lt"/>
              </a:defRPr>
            </a:lvl1pPr>
          </a:lstStyle>
          <a:p>
            <a:pPr>
              <a:defRPr/>
            </a:pPr>
            <a:fld id="{C4A91656-2508-4E6A-8744-86A2AA45AE9D}" type="datetimeFigureOut">
              <a:rPr lang="en-US"/>
              <a:pPr>
                <a:defRPr/>
              </a:pPr>
              <a:t>9/19/2017</a:t>
            </a:fld>
            <a:endParaRPr lang="en-US"/>
          </a:p>
        </p:txBody>
      </p:sp>
      <p:sp>
        <p:nvSpPr>
          <p:cNvPr id="4" name="Footer Placeholder 3"/>
          <p:cNvSpPr>
            <a:spLocks noGrp="1"/>
          </p:cNvSpPr>
          <p:nvPr>
            <p:ph type="ftr" sz="quarter" idx="2"/>
          </p:nvPr>
        </p:nvSpPr>
        <p:spPr>
          <a:xfrm>
            <a:off x="0" y="8841738"/>
            <a:ext cx="3056414" cy="465773"/>
          </a:xfrm>
          <a:prstGeom prst="rect">
            <a:avLst/>
          </a:prstGeom>
        </p:spPr>
        <p:txBody>
          <a:bodyPr vert="horz" lIns="92610" tIns="46305" rIns="92610" bIns="46305"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95217" y="8841738"/>
            <a:ext cx="3056414" cy="465773"/>
          </a:xfrm>
          <a:prstGeom prst="rect">
            <a:avLst/>
          </a:prstGeom>
        </p:spPr>
        <p:txBody>
          <a:bodyPr vert="horz" lIns="92610" tIns="46305" rIns="92610" bIns="46305" rtlCol="0" anchor="b"/>
          <a:lstStyle>
            <a:lvl1pPr algn="r" fontAlgn="auto">
              <a:spcBef>
                <a:spcPts val="0"/>
              </a:spcBef>
              <a:spcAft>
                <a:spcPts val="0"/>
              </a:spcAft>
              <a:defRPr sz="1200">
                <a:latin typeface="+mn-lt"/>
              </a:defRPr>
            </a:lvl1pPr>
          </a:lstStyle>
          <a:p>
            <a:pPr>
              <a:defRPr/>
            </a:pPr>
            <a:fld id="{FE4FF40E-DA28-46CC-B92E-88E1866C9A4D}" type="slidenum">
              <a:rPr lang="en-US"/>
              <a:pPr>
                <a:defRPr/>
              </a:pPr>
              <a:t>‹#›</a:t>
            </a:fld>
            <a:endParaRPr lang="en-US"/>
          </a:p>
        </p:txBody>
      </p:sp>
    </p:spTree>
    <p:extLst>
      <p:ext uri="{BB962C8B-B14F-4D97-AF65-F5344CB8AC3E}">
        <p14:creationId xmlns:p14="http://schemas.microsoft.com/office/powerpoint/2010/main" val="3104364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95738" y="0"/>
            <a:ext cx="3055937" cy="465138"/>
          </a:xfrm>
          <a:prstGeom prst="rect">
            <a:avLst/>
          </a:prstGeom>
        </p:spPr>
        <p:txBody>
          <a:bodyPr vert="horz" lIns="91440" tIns="45720" rIns="91440" bIns="45720" rtlCol="0"/>
          <a:lstStyle>
            <a:lvl1pPr algn="r">
              <a:defRPr sz="1200"/>
            </a:lvl1pPr>
          </a:lstStyle>
          <a:p>
            <a:fld id="{9C84E2C2-0966-4C34-9B0A-67F65B553664}" type="datetimeFigureOut">
              <a:rPr lang="en-US" smtClean="0"/>
              <a:t>9/19/2017</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4850" y="4421188"/>
            <a:ext cx="5643563" cy="41894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559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95738" y="8842375"/>
            <a:ext cx="3055937" cy="465138"/>
          </a:xfrm>
          <a:prstGeom prst="rect">
            <a:avLst/>
          </a:prstGeom>
        </p:spPr>
        <p:txBody>
          <a:bodyPr vert="horz" lIns="91440" tIns="45720" rIns="91440" bIns="45720" rtlCol="0" anchor="b"/>
          <a:lstStyle>
            <a:lvl1pPr algn="r">
              <a:defRPr sz="1200"/>
            </a:lvl1pPr>
          </a:lstStyle>
          <a:p>
            <a:fld id="{30429DE2-279C-485A-8F6D-13FA289FEEB3}" type="slidenum">
              <a:rPr lang="en-US" smtClean="0"/>
              <a:t>‹#›</a:t>
            </a:fld>
            <a:endParaRPr lang="en-US"/>
          </a:p>
        </p:txBody>
      </p:sp>
    </p:spTree>
    <p:extLst>
      <p:ext uri="{BB962C8B-B14F-4D97-AF65-F5344CB8AC3E}">
        <p14:creationId xmlns:p14="http://schemas.microsoft.com/office/powerpoint/2010/main" val="3396474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Dedicated to Mary Clare Havard, the daughter of the Lewis family doctor, Robert Emlyn Havard.</a:t>
            </a:r>
          </a:p>
        </p:txBody>
      </p:sp>
      <p:sp>
        <p:nvSpPr>
          <p:cNvPr id="4" name="Slide Number Placeholder 3"/>
          <p:cNvSpPr>
            <a:spLocks noGrp="1"/>
          </p:cNvSpPr>
          <p:nvPr>
            <p:ph type="sldNum" sz="quarter" idx="10"/>
          </p:nvPr>
        </p:nvSpPr>
        <p:spPr/>
        <p:txBody>
          <a:bodyPr/>
          <a:lstStyle/>
          <a:p>
            <a:fld id="{30429DE2-279C-485A-8F6D-13FA289FEEB3}" type="slidenum">
              <a:rPr lang="en-US" smtClean="0"/>
              <a:t>1</a:t>
            </a:fld>
            <a:endParaRPr lang="en-US"/>
          </a:p>
        </p:txBody>
      </p:sp>
    </p:spTree>
    <p:extLst>
      <p:ext uri="{BB962C8B-B14F-4D97-AF65-F5344CB8AC3E}">
        <p14:creationId xmlns:p14="http://schemas.microsoft.com/office/powerpoint/2010/main" val="2100670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429DE2-279C-485A-8F6D-13FA289FEEB3}" type="slidenum">
              <a:rPr lang="en-US" smtClean="0"/>
              <a:t>24</a:t>
            </a:fld>
            <a:endParaRPr lang="en-US"/>
          </a:p>
        </p:txBody>
      </p:sp>
    </p:spTree>
    <p:extLst>
      <p:ext uri="{BB962C8B-B14F-4D97-AF65-F5344CB8AC3E}">
        <p14:creationId xmlns:p14="http://schemas.microsoft.com/office/powerpoint/2010/main" val="3167674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429DE2-279C-485A-8F6D-13FA289FEEB3}" type="slidenum">
              <a:rPr lang="en-US" smtClean="0"/>
              <a:t>25</a:t>
            </a:fld>
            <a:endParaRPr lang="en-US"/>
          </a:p>
        </p:txBody>
      </p:sp>
    </p:spTree>
    <p:extLst>
      <p:ext uri="{BB962C8B-B14F-4D97-AF65-F5344CB8AC3E}">
        <p14:creationId xmlns:p14="http://schemas.microsoft.com/office/powerpoint/2010/main" val="3167674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Narnia Window in Holy Trinity, Headington Quarry, the church the Lewis brothers attended.</a:t>
            </a:r>
          </a:p>
        </p:txBody>
      </p:sp>
      <p:sp>
        <p:nvSpPr>
          <p:cNvPr id="4" name="Slide Number Placeholder 3"/>
          <p:cNvSpPr>
            <a:spLocks noGrp="1"/>
          </p:cNvSpPr>
          <p:nvPr>
            <p:ph type="sldNum" sz="quarter" idx="10"/>
          </p:nvPr>
        </p:nvSpPr>
        <p:spPr/>
        <p:txBody>
          <a:bodyPr/>
          <a:lstStyle/>
          <a:p>
            <a:fld id="{30429DE2-279C-485A-8F6D-13FA289FEEB3}" type="slidenum">
              <a:rPr lang="en-US" smtClean="0"/>
              <a:t>26</a:t>
            </a:fld>
            <a:endParaRPr lang="en-US"/>
          </a:p>
        </p:txBody>
      </p:sp>
    </p:spTree>
    <p:extLst>
      <p:ext uri="{BB962C8B-B14F-4D97-AF65-F5344CB8AC3E}">
        <p14:creationId xmlns:p14="http://schemas.microsoft.com/office/powerpoint/2010/main" val="1840422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“Enemy-occupied</a:t>
            </a:r>
            <a:r>
              <a:rPr lang="en-US" baseline="0" dirty="0"/>
              <a:t> territory—that is what this world is.” Lewis, </a:t>
            </a:r>
            <a:r>
              <a:rPr lang="en-US" i="1" baseline="0" dirty="0"/>
              <a:t>Mere Christianity</a:t>
            </a:r>
            <a:r>
              <a:rPr lang="en-US" baseline="0" dirty="0"/>
              <a:t>.</a:t>
            </a:r>
            <a:endParaRPr lang="en-US" dirty="0"/>
          </a:p>
        </p:txBody>
      </p:sp>
      <p:sp>
        <p:nvSpPr>
          <p:cNvPr id="4" name="Slide Number Placeholder 3"/>
          <p:cNvSpPr>
            <a:spLocks noGrp="1"/>
          </p:cNvSpPr>
          <p:nvPr>
            <p:ph type="sldNum" sz="quarter" idx="10"/>
          </p:nvPr>
        </p:nvSpPr>
        <p:spPr/>
        <p:txBody>
          <a:bodyPr/>
          <a:lstStyle/>
          <a:p>
            <a:fld id="{30429DE2-279C-485A-8F6D-13FA289FEEB3}" type="slidenum">
              <a:rPr lang="en-US" smtClean="0"/>
              <a:t>27</a:t>
            </a:fld>
            <a:endParaRPr lang="en-US"/>
          </a:p>
        </p:txBody>
      </p:sp>
    </p:spTree>
    <p:extLst>
      <p:ext uri="{BB962C8B-B14F-4D97-AF65-F5344CB8AC3E}">
        <p14:creationId xmlns:p14="http://schemas.microsoft.com/office/powerpoint/2010/main" val="897023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“Enemy-occupied</a:t>
            </a:r>
            <a:r>
              <a:rPr lang="en-US" baseline="0" dirty="0"/>
              <a:t> territory—that is what this world is.” Lewis, </a:t>
            </a:r>
            <a:r>
              <a:rPr lang="en-US" i="1" baseline="0" dirty="0"/>
              <a:t>Mere Christianity</a:t>
            </a:r>
            <a:r>
              <a:rPr lang="en-US" baseline="0" dirty="0"/>
              <a:t>.</a:t>
            </a:r>
            <a:endParaRPr lang="en-US" dirty="0"/>
          </a:p>
        </p:txBody>
      </p:sp>
      <p:sp>
        <p:nvSpPr>
          <p:cNvPr id="4" name="Slide Number Placeholder 3"/>
          <p:cNvSpPr>
            <a:spLocks noGrp="1"/>
          </p:cNvSpPr>
          <p:nvPr>
            <p:ph type="sldNum" sz="quarter" idx="10"/>
          </p:nvPr>
        </p:nvSpPr>
        <p:spPr/>
        <p:txBody>
          <a:bodyPr/>
          <a:lstStyle/>
          <a:p>
            <a:fld id="{30429DE2-279C-485A-8F6D-13FA289FEEB3}" type="slidenum">
              <a:rPr lang="en-US" smtClean="0"/>
              <a:t>28</a:t>
            </a:fld>
            <a:endParaRPr lang="en-US"/>
          </a:p>
        </p:txBody>
      </p:sp>
    </p:spTree>
    <p:extLst>
      <p:ext uri="{BB962C8B-B14F-4D97-AF65-F5344CB8AC3E}">
        <p14:creationId xmlns:p14="http://schemas.microsoft.com/office/powerpoint/2010/main" val="897023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Aslan’s How at the left arrow, and Cair Paravel at the right arrow. The River Rush is</a:t>
            </a:r>
            <a:r>
              <a:rPr lang="en-US" baseline="0" dirty="0"/>
              <a:t> between them, flowing into the Great River.</a:t>
            </a:r>
            <a:endParaRPr lang="en-US" dirty="0"/>
          </a:p>
        </p:txBody>
      </p:sp>
      <p:sp>
        <p:nvSpPr>
          <p:cNvPr id="4" name="Slide Number Placeholder 3"/>
          <p:cNvSpPr>
            <a:spLocks noGrp="1"/>
          </p:cNvSpPr>
          <p:nvPr>
            <p:ph type="sldNum" sz="quarter" idx="10"/>
          </p:nvPr>
        </p:nvSpPr>
        <p:spPr/>
        <p:txBody>
          <a:bodyPr/>
          <a:lstStyle/>
          <a:p>
            <a:fld id="{30429DE2-279C-485A-8F6D-13FA289FEEB3}" type="slidenum">
              <a:rPr lang="en-US" smtClean="0"/>
              <a:t>29</a:t>
            </a:fld>
            <a:endParaRPr lang="en-US"/>
          </a:p>
        </p:txBody>
      </p:sp>
    </p:spTree>
    <p:extLst>
      <p:ext uri="{BB962C8B-B14F-4D97-AF65-F5344CB8AC3E}">
        <p14:creationId xmlns:p14="http://schemas.microsoft.com/office/powerpoint/2010/main" val="3254950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429DE2-279C-485A-8F6D-13FA289FEEB3}" type="slidenum">
              <a:rPr lang="en-US" smtClean="0"/>
              <a:t>30</a:t>
            </a:fld>
            <a:endParaRPr lang="en-US"/>
          </a:p>
        </p:txBody>
      </p:sp>
    </p:spTree>
    <p:extLst>
      <p:ext uri="{BB962C8B-B14F-4D97-AF65-F5344CB8AC3E}">
        <p14:creationId xmlns:p14="http://schemas.microsoft.com/office/powerpoint/2010/main" val="1647200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Monomachy</a:t>
            </a:r>
            <a:r>
              <a:rPr lang="en-US" dirty="0"/>
              <a:t>: King Peter vs. King </a:t>
            </a:r>
            <a:r>
              <a:rPr lang="en-US" dirty="0" err="1"/>
              <a:t>Miraz</a:t>
            </a:r>
            <a:r>
              <a:rPr lang="en-US" dirty="0"/>
              <a:t>. In Exodus, we have </a:t>
            </a:r>
            <a:r>
              <a:rPr lang="en-US" dirty="0" err="1"/>
              <a:t>Pharoah</a:t>
            </a:r>
            <a:r>
              <a:rPr lang="en-US" baseline="0" dirty="0"/>
              <a:t> vs. Yahweh.</a:t>
            </a:r>
            <a:endParaRPr lang="en-US" dirty="0"/>
          </a:p>
        </p:txBody>
      </p:sp>
      <p:sp>
        <p:nvSpPr>
          <p:cNvPr id="4" name="Slide Number Placeholder 3"/>
          <p:cNvSpPr>
            <a:spLocks noGrp="1"/>
          </p:cNvSpPr>
          <p:nvPr>
            <p:ph type="sldNum" sz="quarter" idx="10"/>
          </p:nvPr>
        </p:nvSpPr>
        <p:spPr/>
        <p:txBody>
          <a:bodyPr/>
          <a:lstStyle/>
          <a:p>
            <a:fld id="{30429DE2-279C-485A-8F6D-13FA289FEEB3}" type="slidenum">
              <a:rPr lang="en-US" smtClean="0"/>
              <a:t>31</a:t>
            </a:fld>
            <a:endParaRPr lang="en-US"/>
          </a:p>
        </p:txBody>
      </p:sp>
    </p:spTree>
    <p:extLst>
      <p:ext uri="{BB962C8B-B14F-4D97-AF65-F5344CB8AC3E}">
        <p14:creationId xmlns:p14="http://schemas.microsoft.com/office/powerpoint/2010/main" val="666679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429DE2-279C-485A-8F6D-13FA289FEEB3}" type="slidenum">
              <a:rPr lang="en-US" smtClean="0"/>
              <a:t>32</a:t>
            </a:fld>
            <a:endParaRPr lang="en-US"/>
          </a:p>
        </p:txBody>
      </p:sp>
    </p:spTree>
    <p:extLst>
      <p:ext uri="{BB962C8B-B14F-4D97-AF65-F5344CB8AC3E}">
        <p14:creationId xmlns:p14="http://schemas.microsoft.com/office/powerpoint/2010/main" val="2570581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doorway Aslan erected for the return to our world.</a:t>
            </a:r>
          </a:p>
        </p:txBody>
      </p:sp>
      <p:sp>
        <p:nvSpPr>
          <p:cNvPr id="4" name="Slide Number Placeholder 3"/>
          <p:cNvSpPr>
            <a:spLocks noGrp="1"/>
          </p:cNvSpPr>
          <p:nvPr>
            <p:ph type="sldNum" sz="quarter" idx="10"/>
          </p:nvPr>
        </p:nvSpPr>
        <p:spPr/>
        <p:txBody>
          <a:bodyPr/>
          <a:lstStyle/>
          <a:p>
            <a:fld id="{30429DE2-279C-485A-8F6D-13FA289FEEB3}" type="slidenum">
              <a:rPr lang="en-US" smtClean="0"/>
              <a:t>35</a:t>
            </a:fld>
            <a:endParaRPr lang="en-US"/>
          </a:p>
        </p:txBody>
      </p:sp>
    </p:spTree>
    <p:extLst>
      <p:ext uri="{BB962C8B-B14F-4D97-AF65-F5344CB8AC3E}">
        <p14:creationId xmlns:p14="http://schemas.microsoft.com/office/powerpoint/2010/main" val="1698214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Dunluce</a:t>
            </a:r>
            <a:r>
              <a:rPr lang="en-US" baseline="0" dirty="0"/>
              <a:t> Castle, an influence on this story as well as the original Cair Paravel. Joel Heck theory: the type of erosion around Dunluce Castle suggested to him that eventually the castle would be on an island separate from the mainland. It also appears on the artwork of a Led Zeppelin album.</a:t>
            </a:r>
            <a:endParaRPr lang="en-US" dirty="0"/>
          </a:p>
        </p:txBody>
      </p:sp>
      <p:sp>
        <p:nvSpPr>
          <p:cNvPr id="4" name="Slide Number Placeholder 3"/>
          <p:cNvSpPr>
            <a:spLocks noGrp="1"/>
          </p:cNvSpPr>
          <p:nvPr>
            <p:ph type="sldNum" sz="quarter" idx="10"/>
          </p:nvPr>
        </p:nvSpPr>
        <p:spPr/>
        <p:txBody>
          <a:bodyPr/>
          <a:lstStyle/>
          <a:p>
            <a:fld id="{30429DE2-279C-485A-8F6D-13FA289FEEB3}" type="slidenum">
              <a:rPr lang="en-US" smtClean="0"/>
              <a:t>4</a:t>
            </a:fld>
            <a:endParaRPr lang="en-US"/>
          </a:p>
        </p:txBody>
      </p:sp>
    </p:spTree>
    <p:extLst>
      <p:ext uri="{BB962C8B-B14F-4D97-AF65-F5344CB8AC3E}">
        <p14:creationId xmlns:p14="http://schemas.microsoft.com/office/powerpoint/2010/main" val="2302679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end of the story at the</a:t>
            </a:r>
            <a:r>
              <a:rPr lang="en-US" baseline="0" dirty="0"/>
              <a:t> train station.</a:t>
            </a:r>
            <a:endParaRPr lang="en-US" dirty="0"/>
          </a:p>
        </p:txBody>
      </p:sp>
      <p:sp>
        <p:nvSpPr>
          <p:cNvPr id="4" name="Slide Number Placeholder 3"/>
          <p:cNvSpPr>
            <a:spLocks noGrp="1"/>
          </p:cNvSpPr>
          <p:nvPr>
            <p:ph type="sldNum" sz="quarter" idx="10"/>
          </p:nvPr>
        </p:nvSpPr>
        <p:spPr/>
        <p:txBody>
          <a:bodyPr/>
          <a:lstStyle/>
          <a:p>
            <a:fld id="{30429DE2-279C-485A-8F6D-13FA289FEEB3}" type="slidenum">
              <a:rPr lang="en-US" smtClean="0"/>
              <a:t>36</a:t>
            </a:fld>
            <a:endParaRPr lang="en-US"/>
          </a:p>
        </p:txBody>
      </p:sp>
    </p:spTree>
    <p:extLst>
      <p:ext uri="{BB962C8B-B14F-4D97-AF65-F5344CB8AC3E}">
        <p14:creationId xmlns:p14="http://schemas.microsoft.com/office/powerpoint/2010/main" val="2383440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1848 engraving </a:t>
            </a:r>
            <a:r>
              <a:rPr lang="en-US" baseline="0" dirty="0"/>
              <a:t>of </a:t>
            </a:r>
            <a:r>
              <a:rPr lang="en-US" dirty="0"/>
              <a:t>Dunluce</a:t>
            </a:r>
            <a:r>
              <a:rPr lang="en-US" baseline="0" dirty="0"/>
              <a:t> Castle by William Miller. It has been abandoned for three hundred years.</a:t>
            </a:r>
            <a:endParaRPr lang="en-US" dirty="0"/>
          </a:p>
        </p:txBody>
      </p:sp>
      <p:sp>
        <p:nvSpPr>
          <p:cNvPr id="4" name="Slide Number Placeholder 3"/>
          <p:cNvSpPr>
            <a:spLocks noGrp="1"/>
          </p:cNvSpPr>
          <p:nvPr>
            <p:ph type="sldNum" sz="quarter" idx="10"/>
          </p:nvPr>
        </p:nvSpPr>
        <p:spPr/>
        <p:txBody>
          <a:bodyPr/>
          <a:lstStyle/>
          <a:p>
            <a:fld id="{30429DE2-279C-485A-8F6D-13FA289FEEB3}" type="slidenum">
              <a:rPr lang="en-US" smtClean="0"/>
              <a:t>5</a:t>
            </a:fld>
            <a:endParaRPr lang="en-US"/>
          </a:p>
        </p:txBody>
      </p:sp>
    </p:spTree>
    <p:extLst>
      <p:ext uri="{BB962C8B-B14F-4D97-AF65-F5344CB8AC3E}">
        <p14:creationId xmlns:p14="http://schemas.microsoft.com/office/powerpoint/2010/main" val="1511253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Artist’s drawing, from Paul Ford’s </a:t>
            </a:r>
            <a:r>
              <a:rPr lang="en-US" i="1" dirty="0"/>
              <a:t>Companion to Narnia</a:t>
            </a:r>
            <a:r>
              <a:rPr lang="en-US" dirty="0"/>
              <a:t>.</a:t>
            </a:r>
          </a:p>
        </p:txBody>
      </p:sp>
      <p:sp>
        <p:nvSpPr>
          <p:cNvPr id="4" name="Slide Number Placeholder 3"/>
          <p:cNvSpPr>
            <a:spLocks noGrp="1"/>
          </p:cNvSpPr>
          <p:nvPr>
            <p:ph type="sldNum" sz="quarter" idx="10"/>
          </p:nvPr>
        </p:nvSpPr>
        <p:spPr/>
        <p:txBody>
          <a:bodyPr/>
          <a:lstStyle/>
          <a:p>
            <a:fld id="{30429DE2-279C-485A-8F6D-13FA289FEEB3}" type="slidenum">
              <a:rPr lang="en-US" smtClean="0"/>
              <a:t>6</a:t>
            </a:fld>
            <a:endParaRPr lang="en-US"/>
          </a:p>
        </p:txBody>
      </p:sp>
    </p:spTree>
    <p:extLst>
      <p:ext uri="{BB962C8B-B14F-4D97-AF65-F5344CB8AC3E}">
        <p14:creationId xmlns:p14="http://schemas.microsoft.com/office/powerpoint/2010/main" val="3754774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drawing shows the Pevensie children </a:t>
            </a:r>
            <a:r>
              <a:rPr lang="en-US" dirty="0"/>
              <a:t>after they are drawn into Narnia and have made their way around most of the island. They realize they are on an island.</a:t>
            </a:r>
          </a:p>
        </p:txBody>
      </p:sp>
      <p:sp>
        <p:nvSpPr>
          <p:cNvPr id="4" name="Slide Number Placeholder 3"/>
          <p:cNvSpPr>
            <a:spLocks noGrp="1"/>
          </p:cNvSpPr>
          <p:nvPr>
            <p:ph type="sldNum" sz="quarter" idx="10"/>
          </p:nvPr>
        </p:nvSpPr>
        <p:spPr/>
        <p:txBody>
          <a:bodyPr/>
          <a:lstStyle/>
          <a:p>
            <a:fld id="{30429DE2-279C-485A-8F6D-13FA289FEEB3}" type="slidenum">
              <a:rPr lang="en-US" smtClean="0"/>
              <a:t>7</a:t>
            </a:fld>
            <a:endParaRPr lang="en-US"/>
          </a:p>
        </p:txBody>
      </p:sp>
    </p:spTree>
    <p:extLst>
      <p:ext uri="{BB962C8B-B14F-4D97-AF65-F5344CB8AC3E}">
        <p14:creationId xmlns:p14="http://schemas.microsoft.com/office/powerpoint/2010/main" val="1593197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Cair Paravel before they realize what it is. An apple orchard has grown up.</a:t>
            </a:r>
          </a:p>
        </p:txBody>
      </p:sp>
      <p:sp>
        <p:nvSpPr>
          <p:cNvPr id="4" name="Slide Number Placeholder 3"/>
          <p:cNvSpPr>
            <a:spLocks noGrp="1"/>
          </p:cNvSpPr>
          <p:nvPr>
            <p:ph type="sldNum" sz="quarter" idx="10"/>
          </p:nvPr>
        </p:nvSpPr>
        <p:spPr/>
        <p:txBody>
          <a:bodyPr/>
          <a:lstStyle/>
          <a:p>
            <a:fld id="{30429DE2-279C-485A-8F6D-13FA289FEEB3}" type="slidenum">
              <a:rPr lang="en-US" smtClean="0"/>
              <a:t>11</a:t>
            </a:fld>
            <a:endParaRPr lang="en-US"/>
          </a:p>
        </p:txBody>
      </p:sp>
    </p:spTree>
    <p:extLst>
      <p:ext uri="{BB962C8B-B14F-4D97-AF65-F5344CB8AC3E}">
        <p14:creationId xmlns:p14="http://schemas.microsoft.com/office/powerpoint/2010/main" val="3672167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Monomachy</a:t>
            </a:r>
            <a:r>
              <a:rPr lang="en-US" dirty="0"/>
              <a:t> = one on one combat</a:t>
            </a:r>
          </a:p>
        </p:txBody>
      </p:sp>
      <p:sp>
        <p:nvSpPr>
          <p:cNvPr id="4" name="Slide Number Placeholder 3"/>
          <p:cNvSpPr>
            <a:spLocks noGrp="1"/>
          </p:cNvSpPr>
          <p:nvPr>
            <p:ph type="sldNum" sz="quarter" idx="10"/>
          </p:nvPr>
        </p:nvSpPr>
        <p:spPr/>
        <p:txBody>
          <a:bodyPr/>
          <a:lstStyle/>
          <a:p>
            <a:fld id="{30429DE2-279C-485A-8F6D-13FA289FEEB3}" type="slidenum">
              <a:rPr lang="en-US" smtClean="0"/>
              <a:t>14</a:t>
            </a:fld>
            <a:endParaRPr lang="en-US"/>
          </a:p>
        </p:txBody>
      </p:sp>
    </p:spTree>
    <p:extLst>
      <p:ext uri="{BB962C8B-B14F-4D97-AF65-F5344CB8AC3E}">
        <p14:creationId xmlns:p14="http://schemas.microsoft.com/office/powerpoint/2010/main" val="548287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Insight on Plato from the last chapter. Similar idea in </a:t>
            </a:r>
            <a:r>
              <a:rPr lang="en-US" i="1" dirty="0"/>
              <a:t>The Last Battle</a:t>
            </a:r>
            <a:r>
              <a:rPr lang="en-US" dirty="0"/>
              <a:t> with Frank and Nellie.</a:t>
            </a:r>
          </a:p>
        </p:txBody>
      </p:sp>
      <p:sp>
        <p:nvSpPr>
          <p:cNvPr id="4" name="Slide Number Placeholder 3"/>
          <p:cNvSpPr>
            <a:spLocks noGrp="1"/>
          </p:cNvSpPr>
          <p:nvPr>
            <p:ph type="sldNum" sz="quarter" idx="10"/>
          </p:nvPr>
        </p:nvSpPr>
        <p:spPr/>
        <p:txBody>
          <a:bodyPr/>
          <a:lstStyle/>
          <a:p>
            <a:fld id="{30429DE2-279C-485A-8F6D-13FA289FEEB3}" type="slidenum">
              <a:rPr lang="en-US" smtClean="0"/>
              <a:t>17</a:t>
            </a:fld>
            <a:endParaRPr lang="en-US"/>
          </a:p>
        </p:txBody>
      </p:sp>
    </p:spTree>
    <p:extLst>
      <p:ext uri="{BB962C8B-B14F-4D97-AF65-F5344CB8AC3E}">
        <p14:creationId xmlns:p14="http://schemas.microsoft.com/office/powerpoint/2010/main" val="3745399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things medieval: when Peter, as a medieval knight, lets </a:t>
            </a:r>
            <a:r>
              <a:rPr lang="en-US" dirty="0" err="1"/>
              <a:t>Miraz</a:t>
            </a:r>
            <a:r>
              <a:rPr lang="en-US" dirty="0"/>
              <a:t> rise after tripping.</a:t>
            </a:r>
          </a:p>
        </p:txBody>
      </p:sp>
      <p:sp>
        <p:nvSpPr>
          <p:cNvPr id="4" name="Slide Number Placeholder 3"/>
          <p:cNvSpPr>
            <a:spLocks noGrp="1"/>
          </p:cNvSpPr>
          <p:nvPr>
            <p:ph type="sldNum" sz="quarter" idx="10"/>
          </p:nvPr>
        </p:nvSpPr>
        <p:spPr/>
        <p:txBody>
          <a:bodyPr/>
          <a:lstStyle/>
          <a:p>
            <a:fld id="{30429DE2-279C-485A-8F6D-13FA289FEEB3}" type="slidenum">
              <a:rPr lang="en-US" smtClean="0"/>
              <a:t>20</a:t>
            </a:fld>
            <a:endParaRPr lang="en-US"/>
          </a:p>
        </p:txBody>
      </p:sp>
    </p:spTree>
    <p:extLst>
      <p:ext uri="{BB962C8B-B14F-4D97-AF65-F5344CB8AC3E}">
        <p14:creationId xmlns:p14="http://schemas.microsoft.com/office/powerpoint/2010/main" val="1957765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6" name="Date Placeholder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74D0D737-7B10-477A-A662-C724CBF36BFF}" type="datetimeFigureOut">
              <a:rPr lang="en-US"/>
              <a:pPr>
                <a:defRPr/>
              </a:pPr>
              <a:t>9/19/2017</a:t>
            </a:fld>
            <a:endParaRPr/>
          </a:p>
        </p:txBody>
      </p:sp>
      <p:sp>
        <p:nvSpPr>
          <p:cNvPr id="7" name="Footer Placeholder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a:p>
        </p:txBody>
      </p:sp>
      <p:sp>
        <p:nvSpPr>
          <p:cNvPr id="8" name="Slide Number Placeholder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43AD850F-736D-4AA0-A799-B7289AC1536F}" type="slidenum">
              <a:rPr/>
              <a:pPr>
                <a:defRPr/>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6"/>
          <p:cNvSpPr>
            <a:spLocks noGrp="1"/>
          </p:cNvSpPr>
          <p:nvPr>
            <p:ph type="dt" sz="half" idx="10"/>
          </p:nvPr>
        </p:nvSpPr>
        <p:spPr/>
        <p:txBody>
          <a:bodyPr/>
          <a:lstStyle>
            <a:lvl1pPr>
              <a:defRPr/>
            </a:lvl1pPr>
          </a:lstStyle>
          <a:p>
            <a:pPr>
              <a:defRPr/>
            </a:pPr>
            <a:fld id="{907FEF0C-A60F-4463-923A-ACE0B000A284}" type="datetimeFigureOut">
              <a:rPr lang="en-US"/>
              <a:pPr>
                <a:defRPr/>
              </a:pPr>
              <a:t>9/19/2017</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15"/>
          <p:cNvSpPr>
            <a:spLocks noGrp="1"/>
          </p:cNvSpPr>
          <p:nvPr>
            <p:ph type="sldNum" sz="quarter" idx="12"/>
          </p:nvPr>
        </p:nvSpPr>
        <p:spPr/>
        <p:txBody>
          <a:bodyPr/>
          <a:lstStyle>
            <a:lvl1pPr>
              <a:defRPr/>
            </a:lvl1pPr>
          </a:lstStyle>
          <a:p>
            <a:pPr>
              <a:defRPr/>
            </a:pPr>
            <a:fld id="{C8288B10-E05B-44E7-8C64-B28C6477D51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243388" y="6557963"/>
            <a:ext cx="2001837" cy="227012"/>
          </a:xfrm>
        </p:spPr>
        <p:txBody>
          <a:bodyPr/>
          <a:lstStyle>
            <a:lvl1pPr>
              <a:defRPr/>
            </a:lvl1pPr>
            <a:extLst/>
          </a:lstStyle>
          <a:p>
            <a:pPr>
              <a:defRPr/>
            </a:pPr>
            <a:fld id="{FAA06149-C552-461D-B360-F8C49BAF60F4}" type="datetimeFigureOut">
              <a:rPr lang="en-US"/>
              <a:pPr>
                <a:defRPr/>
              </a:pPr>
              <a:t>9/19/2017</a:t>
            </a:fld>
            <a:endParaRPr lang="en-US"/>
          </a:p>
        </p:txBody>
      </p:sp>
      <p:sp>
        <p:nvSpPr>
          <p:cNvPr id="5" name="Footer Placeholder 4"/>
          <p:cNvSpPr>
            <a:spLocks noGrp="1"/>
          </p:cNvSpPr>
          <p:nvPr>
            <p:ph type="ftr" sz="quarter" idx="11"/>
          </p:nvPr>
        </p:nvSpPr>
        <p:spPr>
          <a:xfrm>
            <a:off x="457200" y="6556375"/>
            <a:ext cx="3657600" cy="228600"/>
          </a:xfrm>
        </p:spPr>
        <p:txBody>
          <a:bodyPr/>
          <a:lstStyle>
            <a:lvl1pPr>
              <a:defRPr/>
            </a:lvl1pPr>
            <a:extLst/>
          </a:lstStyle>
          <a:p>
            <a:pPr>
              <a:defRPr/>
            </a:pPr>
            <a:endParaRPr lang="en-US"/>
          </a:p>
        </p:txBody>
      </p:sp>
      <p:sp>
        <p:nvSpPr>
          <p:cNvPr id="6" name="Slide Number Placeholder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3C16A381-0C2D-4BA5-8467-F3B873CA322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6"/>
          <p:cNvSpPr>
            <a:spLocks noGrp="1"/>
          </p:cNvSpPr>
          <p:nvPr>
            <p:ph type="dt" sz="half" idx="10"/>
          </p:nvPr>
        </p:nvSpPr>
        <p:spPr/>
        <p:txBody>
          <a:bodyPr/>
          <a:lstStyle>
            <a:lvl1pPr>
              <a:defRPr/>
            </a:lvl1pPr>
          </a:lstStyle>
          <a:p>
            <a:pPr>
              <a:defRPr/>
            </a:pPr>
            <a:fld id="{AA3ADD28-E783-4959-A4A5-70B0B061D5C7}" type="datetimeFigureOut">
              <a:rPr lang="en-US"/>
              <a:pPr>
                <a:defRPr/>
              </a:pPr>
              <a:t>9/19/2017</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15"/>
          <p:cNvSpPr>
            <a:spLocks noGrp="1"/>
          </p:cNvSpPr>
          <p:nvPr>
            <p:ph type="sldNum" sz="quarter" idx="12"/>
          </p:nvPr>
        </p:nvSpPr>
        <p:spPr/>
        <p:txBody>
          <a:bodyPr/>
          <a:lstStyle>
            <a:lvl1pPr>
              <a:defRPr/>
            </a:lvl1pPr>
          </a:lstStyle>
          <a:p>
            <a:pPr>
              <a:defRPr/>
            </a:pPr>
            <a:fld id="{E49C6AB4-A496-472C-9E9B-043C530C1E8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9C301148-55E0-4795-A392-978154B6D501}" type="datetimeFigureOut">
              <a:rPr lang="en-US"/>
              <a:pPr>
                <a:defRPr/>
              </a:pPr>
              <a:t>9/19/2017</a:t>
            </a:fld>
            <a:endParaRPr lang="en-US"/>
          </a:p>
        </p:txBody>
      </p:sp>
      <p:sp>
        <p:nvSpPr>
          <p:cNvPr id="5" name="Footer Placeholder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en-US"/>
          </a:p>
        </p:txBody>
      </p:sp>
      <p:sp>
        <p:nvSpPr>
          <p:cNvPr id="6" name="Slide Number Placeholder 5"/>
          <p:cNvSpPr>
            <a:spLocks noGrp="1"/>
          </p:cNvSpPr>
          <p:nvPr>
            <p:ph type="sldNum" sz="quarter" idx="12"/>
          </p:nvPr>
        </p:nvSpPr>
        <p:spPr>
          <a:xfrm>
            <a:off x="6734175" y="6554788"/>
            <a:ext cx="587375" cy="228600"/>
          </a:xfrm>
        </p:spPr>
        <p:txBody>
          <a:bodyPr/>
          <a:lstStyle>
            <a:lvl1pPr>
              <a:defRPr/>
            </a:lvl1pPr>
            <a:extLst/>
          </a:lstStyle>
          <a:p>
            <a:pPr>
              <a:defRPr/>
            </a:pPr>
            <a:fld id="{220E6CC5-0539-4F31-B76D-A1C3734F748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6"/>
          <p:cNvSpPr>
            <a:spLocks noGrp="1"/>
          </p:cNvSpPr>
          <p:nvPr>
            <p:ph type="dt" sz="half" idx="10"/>
          </p:nvPr>
        </p:nvSpPr>
        <p:spPr/>
        <p:txBody>
          <a:bodyPr/>
          <a:lstStyle>
            <a:lvl1pPr>
              <a:defRPr/>
            </a:lvl1pPr>
          </a:lstStyle>
          <a:p>
            <a:pPr>
              <a:defRPr/>
            </a:pPr>
            <a:fld id="{55A652DE-AFC4-40EB-8481-B7D943A8C4B5}" type="datetimeFigureOut">
              <a:rPr lang="en-US"/>
              <a:pPr>
                <a:defRPr/>
              </a:pPr>
              <a:t>9/19/2017</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15"/>
          <p:cNvSpPr>
            <a:spLocks noGrp="1"/>
          </p:cNvSpPr>
          <p:nvPr>
            <p:ph type="sldNum" sz="quarter" idx="12"/>
          </p:nvPr>
        </p:nvSpPr>
        <p:spPr/>
        <p:txBody>
          <a:bodyPr/>
          <a:lstStyle>
            <a:lvl1pPr>
              <a:defRPr/>
            </a:lvl1pPr>
          </a:lstStyle>
          <a:p>
            <a:pPr>
              <a:defRPr/>
            </a:pPr>
            <a:fld id="{5B0FC216-2BF2-4F13-8DB6-246075A1FEF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6"/>
          <p:cNvSpPr>
            <a:spLocks noGrp="1"/>
          </p:cNvSpPr>
          <p:nvPr>
            <p:ph type="dt" sz="half" idx="10"/>
          </p:nvPr>
        </p:nvSpPr>
        <p:spPr/>
        <p:txBody>
          <a:bodyPr/>
          <a:lstStyle>
            <a:lvl1pPr>
              <a:defRPr/>
            </a:lvl1pPr>
          </a:lstStyle>
          <a:p>
            <a:pPr>
              <a:defRPr/>
            </a:pPr>
            <a:fld id="{49555AFD-8B06-4971-B633-22AE7937B56D}" type="datetimeFigureOut">
              <a:rPr lang="en-US"/>
              <a:pPr>
                <a:defRPr/>
              </a:pPr>
              <a:t>9/19/2017</a:t>
            </a:fld>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E45AF29D-EE3E-44A1-B989-26FF1363BB0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a:t>Click to edit Master title style</a:t>
            </a:r>
          </a:p>
        </p:txBody>
      </p:sp>
      <p:sp>
        <p:nvSpPr>
          <p:cNvPr id="3" name="Date Placeholder 26"/>
          <p:cNvSpPr>
            <a:spLocks noGrp="1"/>
          </p:cNvSpPr>
          <p:nvPr>
            <p:ph type="dt" sz="half" idx="10"/>
          </p:nvPr>
        </p:nvSpPr>
        <p:spPr/>
        <p:txBody>
          <a:bodyPr/>
          <a:lstStyle>
            <a:lvl1pPr>
              <a:defRPr/>
            </a:lvl1pPr>
          </a:lstStyle>
          <a:p>
            <a:pPr>
              <a:defRPr/>
            </a:pPr>
            <a:fld id="{C9EAF9AD-C87A-4A72-907E-8C5988B66171}" type="datetimeFigureOut">
              <a:rPr lang="en-US"/>
              <a:pPr>
                <a:defRPr/>
              </a:pPr>
              <a:t>9/19/2017</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15"/>
          <p:cNvSpPr>
            <a:spLocks noGrp="1"/>
          </p:cNvSpPr>
          <p:nvPr>
            <p:ph type="sldNum" sz="quarter" idx="12"/>
          </p:nvPr>
        </p:nvSpPr>
        <p:spPr/>
        <p:txBody>
          <a:bodyPr/>
          <a:lstStyle>
            <a:lvl1pPr>
              <a:defRPr/>
            </a:lvl1pPr>
          </a:lstStyle>
          <a:p>
            <a:pPr>
              <a:defRPr/>
            </a:pPr>
            <a:fld id="{2AFB1F21-DD62-4679-BBBF-106328CFDD8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2BB6EC64-F708-43C9-B0D2-3BD73FB3FFB1}" type="datetimeFigureOut">
              <a:rPr lang="en-US"/>
              <a:pPr>
                <a:defRPr/>
              </a:pPr>
              <a:t>9/19/2017</a:t>
            </a:fld>
            <a:endParaRPr lang="en-US"/>
          </a:p>
        </p:txBody>
      </p:sp>
      <p:sp>
        <p:nvSpPr>
          <p:cNvPr id="3" name="Footer Placeholder 3"/>
          <p:cNvSpPr>
            <a:spLocks noGrp="1"/>
          </p:cNvSpPr>
          <p:nvPr>
            <p:ph type="ftr" sz="quarter" idx="11"/>
          </p:nvPr>
        </p:nvSpPr>
        <p:spPr/>
        <p:txBody>
          <a:bodyPr/>
          <a:lstStyle>
            <a:lvl1pPr>
              <a:defRPr/>
            </a:lvl1pPr>
          </a:lstStyle>
          <a:p>
            <a:pPr>
              <a:defRPr/>
            </a:pPr>
            <a:endParaRPr lang="en-US"/>
          </a:p>
        </p:txBody>
      </p:sp>
      <p:sp>
        <p:nvSpPr>
          <p:cNvPr id="4" name="Slide Number Placeholder 15"/>
          <p:cNvSpPr>
            <a:spLocks noGrp="1"/>
          </p:cNvSpPr>
          <p:nvPr>
            <p:ph type="sldNum" sz="quarter" idx="12"/>
          </p:nvPr>
        </p:nvSpPr>
        <p:spPr/>
        <p:txBody>
          <a:bodyPr/>
          <a:lstStyle>
            <a:lvl1pPr>
              <a:defRPr/>
            </a:lvl1pPr>
          </a:lstStyle>
          <a:p>
            <a:pPr>
              <a:defRPr/>
            </a:pPr>
            <a:fld id="{336ABCE5-C796-4E70-8D87-0DED41B8D57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6"/>
          <p:cNvSpPr>
            <a:spLocks noGrp="1"/>
          </p:cNvSpPr>
          <p:nvPr>
            <p:ph type="dt" sz="half" idx="10"/>
          </p:nvPr>
        </p:nvSpPr>
        <p:spPr/>
        <p:txBody>
          <a:bodyPr/>
          <a:lstStyle>
            <a:lvl1pPr>
              <a:defRPr/>
            </a:lvl1pPr>
          </a:lstStyle>
          <a:p>
            <a:pPr>
              <a:defRPr/>
            </a:pPr>
            <a:fld id="{7B6DBEE6-DD0B-4052-BB90-856E72C79ACE}" type="datetimeFigureOut">
              <a:rPr lang="en-US"/>
              <a:pPr>
                <a:defRPr/>
              </a:pPr>
              <a:t>9/19/2017</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15"/>
          <p:cNvSpPr>
            <a:spLocks noGrp="1"/>
          </p:cNvSpPr>
          <p:nvPr>
            <p:ph type="sldNum" sz="quarter" idx="12"/>
          </p:nvPr>
        </p:nvSpPr>
        <p:spPr/>
        <p:txBody>
          <a:bodyPr/>
          <a:lstStyle>
            <a:lvl1pPr>
              <a:defRPr/>
            </a:lvl1pPr>
          </a:lstStyle>
          <a:p>
            <a:pPr>
              <a:defRPr/>
            </a:pPr>
            <a:fld id="{B27C907B-0C61-481E-BFEF-77237FAE81A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4021BE11-8449-42AA-9048-5431A5229597}" type="datetimeFigureOut">
              <a:rPr lang="en-US"/>
              <a:pPr>
                <a:defRPr/>
              </a:pPr>
              <a:t>9/19/2017</a:t>
            </a:fld>
            <a:endParaRPr lang="en-US"/>
          </a:p>
        </p:txBody>
      </p:sp>
      <p:sp>
        <p:nvSpPr>
          <p:cNvPr id="8" name="Footer Placeholder 5"/>
          <p:cNvSpPr>
            <a:spLocks noGrp="1"/>
          </p:cNvSpPr>
          <p:nvPr>
            <p:ph type="ftr" sz="quarter" idx="11"/>
          </p:nvPr>
        </p:nvSpPr>
        <p:spPr/>
        <p:txBody>
          <a:bodyPr/>
          <a:lstStyle>
            <a:lvl1pPr>
              <a:defRPr/>
            </a:lvl1pPr>
            <a:extLst/>
          </a:lstStyle>
          <a:p>
            <a:pPr>
              <a:defRPr/>
            </a:pPr>
            <a:endParaRPr lang="en-US"/>
          </a:p>
        </p:txBody>
      </p:sp>
      <p:sp>
        <p:nvSpPr>
          <p:cNvPr id="9" name="Slide Number Placeholder 6"/>
          <p:cNvSpPr>
            <a:spLocks noGrp="1"/>
          </p:cNvSpPr>
          <p:nvPr>
            <p:ph type="sldNum" sz="quarter" idx="12"/>
          </p:nvPr>
        </p:nvSpPr>
        <p:spPr/>
        <p:txBody>
          <a:bodyPr/>
          <a:lstStyle>
            <a:lvl1pPr>
              <a:defRPr/>
            </a:lvl1pPr>
            <a:extLst/>
          </a:lstStyle>
          <a:p>
            <a:pPr>
              <a:defRPr/>
            </a:pPr>
            <a:fld id="{B6732219-B763-4DF3-810F-B83C501E44A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p>
            <a:r>
              <a:rPr lang="en-US"/>
              <a:t>Click to edit Master title style</a:t>
            </a:r>
          </a:p>
        </p:txBody>
      </p:sp>
      <p:sp>
        <p:nvSpPr>
          <p:cNvPr id="1030" name="Text Placeholder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a:solidFill>
                  <a:schemeClr val="tx2"/>
                </a:solidFill>
                <a:latin typeface="+mn-lt"/>
              </a:defRPr>
            </a:lvl1pPr>
            <a:extLst/>
          </a:lstStyle>
          <a:p>
            <a:pPr>
              <a:defRPr/>
            </a:pPr>
            <a:fld id="{32C3EC7B-6474-46D8-85AC-94918040415D}" type="datetimeFigureOut">
              <a:rPr lang="en-US"/>
              <a:pPr>
                <a:defRPr/>
              </a:pPr>
              <a:t>9/19/2017</a:t>
            </a:fld>
            <a:endParaRPr lang="en-US"/>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defRPr>
            </a:lvl1pPr>
            <a:extLst/>
          </a:lstStyle>
          <a:p>
            <a:pPr>
              <a:defRPr/>
            </a:pPr>
            <a:endParaRPr lang="en-US"/>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fld id="{CD3A98DF-79B8-4CFE-9B42-046C49524BB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1" r:id="rId2"/>
    <p:sldLayoutId id="2147483699" r:id="rId3"/>
    <p:sldLayoutId id="2147483692" r:id="rId4"/>
    <p:sldLayoutId id="2147483693" r:id="rId5"/>
    <p:sldLayoutId id="2147483694" r:id="rId6"/>
    <p:sldLayoutId id="2147483695" r:id="rId7"/>
    <p:sldLayoutId id="2147483696" r:id="rId8"/>
    <p:sldLayoutId id="2147483700" r:id="rId9"/>
    <p:sldLayoutId id="2147483697" r:id="rId10"/>
    <p:sldLayoutId id="2147483701" r:id="rId11"/>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366868" y="228600"/>
            <a:ext cx="5105400" cy="2209800"/>
          </a:xfrm>
        </p:spPr>
        <p:txBody>
          <a:bodyPr/>
          <a:lstStyle/>
          <a:p>
            <a:pPr eaLnBrk="1" fontAlgn="auto" hangingPunct="1">
              <a:spcAft>
                <a:spcPts val="0"/>
              </a:spcAft>
              <a:defRPr/>
            </a:pPr>
            <a:r>
              <a:rPr lang="en-US" dirty="0"/>
              <a:t>Prince Caspian:</a:t>
            </a:r>
            <a:br>
              <a:rPr lang="en-US" dirty="0"/>
            </a:br>
            <a:r>
              <a:rPr lang="en-US" dirty="0"/>
              <a:t>The Return to Narnia</a:t>
            </a:r>
          </a:p>
        </p:txBody>
      </p:sp>
      <p:pic>
        <p:nvPicPr>
          <p:cNvPr id="6" name="Picture 5" descr="Caspian.jpg"/>
          <p:cNvPicPr>
            <a:picLocks noChangeAspect="1"/>
          </p:cNvPicPr>
          <p:nvPr/>
        </p:nvPicPr>
        <p:blipFill>
          <a:blip r:embed="rId3" cstate="print"/>
          <a:srcRect/>
          <a:stretch>
            <a:fillRect/>
          </a:stretch>
        </p:blipFill>
        <p:spPr bwMode="auto">
          <a:xfrm>
            <a:off x="190500" y="1905000"/>
            <a:ext cx="6000750" cy="4800600"/>
          </a:xfrm>
          <a:prstGeom prst="rect">
            <a:avLst/>
          </a:prstGeom>
          <a:noFill/>
          <a:ln w="9525">
            <a:noFill/>
            <a:miter lim="800000"/>
            <a:headEnd/>
            <a:tailEnd/>
          </a:ln>
        </p:spPr>
      </p:pic>
      <p:sp>
        <p:nvSpPr>
          <p:cNvPr id="2" name="TextBox 1"/>
          <p:cNvSpPr txBox="1"/>
          <p:nvPr/>
        </p:nvSpPr>
        <p:spPr>
          <a:xfrm>
            <a:off x="6324600" y="3962400"/>
            <a:ext cx="2590800" cy="646331"/>
          </a:xfrm>
          <a:prstGeom prst="rect">
            <a:avLst/>
          </a:prstGeom>
          <a:noFill/>
        </p:spPr>
        <p:txBody>
          <a:bodyPr wrap="square" rtlCol="0">
            <a:spAutoFit/>
          </a:bodyPr>
          <a:lstStyle/>
          <a:p>
            <a:pPr algn="ctr"/>
            <a:r>
              <a:rPr lang="en-US" dirty="0">
                <a:solidFill>
                  <a:schemeClr val="accent4"/>
                </a:solidFill>
              </a:rPr>
              <a:t>Dedicated to </a:t>
            </a:r>
          </a:p>
          <a:p>
            <a:pPr algn="ctr"/>
            <a:r>
              <a:rPr lang="en-US" dirty="0">
                <a:solidFill>
                  <a:schemeClr val="accent4"/>
                </a:solidFill>
              </a:rPr>
              <a:t>Mary Clare Havard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337F-D4D4-46C1-9852-E282F64DECB7}"/>
              </a:ext>
            </a:extLst>
          </p:cNvPr>
          <p:cNvSpPr>
            <a:spLocks noGrp="1"/>
          </p:cNvSpPr>
          <p:nvPr>
            <p:ph type="title"/>
          </p:nvPr>
        </p:nvSpPr>
        <p:spPr/>
        <p:txBody>
          <a:bodyPr/>
          <a:lstStyle/>
          <a:p>
            <a:r>
              <a:rPr lang="en-US" dirty="0"/>
              <a:t>And …</a:t>
            </a:r>
          </a:p>
        </p:txBody>
      </p:sp>
      <p:sp>
        <p:nvSpPr>
          <p:cNvPr id="3" name="Content Placeholder 2">
            <a:extLst>
              <a:ext uri="{FF2B5EF4-FFF2-40B4-BE49-F238E27FC236}">
                <a16:creationId xmlns:a16="http://schemas.microsoft.com/office/drawing/2014/main" id="{5F7A812A-DE5D-4523-9A73-9FF23EED2491}"/>
              </a:ext>
            </a:extLst>
          </p:cNvPr>
          <p:cNvSpPr>
            <a:spLocks noGrp="1"/>
          </p:cNvSpPr>
          <p:nvPr>
            <p:ph idx="1"/>
          </p:nvPr>
        </p:nvSpPr>
        <p:spPr/>
        <p:txBody>
          <a:bodyPr/>
          <a:lstStyle/>
          <a:p>
            <a:r>
              <a:rPr lang="en-US" dirty="0"/>
              <a:t>On the trip from </a:t>
            </a:r>
            <a:r>
              <a:rPr lang="en-US" dirty="0" err="1"/>
              <a:t>Cair</a:t>
            </a:r>
            <a:r>
              <a:rPr lang="en-US" dirty="0"/>
              <a:t> Paravel to Aslan’s How and how to get there:</a:t>
            </a:r>
          </a:p>
          <a:p>
            <a:r>
              <a:rPr lang="en-US" dirty="0"/>
              <a:t>“I hope you’re right,” said Susan. “I can’t remember all that at all.”</a:t>
            </a:r>
          </a:p>
          <a:p>
            <a:r>
              <a:rPr lang="en-US" dirty="0"/>
              <a:t>“That’s the worst of girls,” said Edmund to Peter and the Dwarf. “They never can carry a map in their heads.”</a:t>
            </a:r>
          </a:p>
          <a:p>
            <a:r>
              <a:rPr lang="en-US" dirty="0"/>
              <a:t>“That’s because our heads have something inside them,” said Lucy.</a:t>
            </a:r>
          </a:p>
          <a:p>
            <a:r>
              <a:rPr lang="en-US" dirty="0"/>
              <a:t>Furthermore, “except you become as a little child, you shall not enter …” Which child?</a:t>
            </a:r>
          </a:p>
        </p:txBody>
      </p:sp>
    </p:spTree>
    <p:extLst>
      <p:ext uri="{BB962C8B-B14F-4D97-AF65-F5344CB8AC3E}">
        <p14:creationId xmlns:p14="http://schemas.microsoft.com/office/powerpoint/2010/main" val="38426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81200" y="0"/>
            <a:ext cx="5257800" cy="6899676"/>
          </a:xfrm>
        </p:spPr>
      </p:pic>
    </p:spTree>
    <p:extLst>
      <p:ext uri="{BB962C8B-B14F-4D97-AF65-F5344CB8AC3E}">
        <p14:creationId xmlns:p14="http://schemas.microsoft.com/office/powerpoint/2010/main" val="498125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7239000" cy="822325"/>
          </a:xfrm>
        </p:spPr>
        <p:txBody>
          <a:bodyPr/>
          <a:lstStyle/>
          <a:p>
            <a:r>
              <a:rPr lang="en-US" dirty="0"/>
              <a:t>Plot summary</a:t>
            </a:r>
          </a:p>
        </p:txBody>
      </p:sp>
      <p:sp>
        <p:nvSpPr>
          <p:cNvPr id="3" name="Content Placeholder 2"/>
          <p:cNvSpPr>
            <a:spLocks noGrp="1"/>
          </p:cNvSpPr>
          <p:nvPr>
            <p:ph idx="1"/>
          </p:nvPr>
        </p:nvSpPr>
        <p:spPr>
          <a:xfrm>
            <a:off x="152400" y="1295400"/>
            <a:ext cx="7772400" cy="4846638"/>
          </a:xfrm>
        </p:spPr>
        <p:txBody>
          <a:bodyPr/>
          <a:lstStyle/>
          <a:p>
            <a:r>
              <a:rPr lang="en-US" sz="2000" dirty="0"/>
              <a:t>The four children are drawn by Susan’s horn (which had been left behind) into Narnia, as the story begins </a:t>
            </a:r>
            <a:r>
              <a:rPr lang="en-US" sz="2000" i="1" dirty="0"/>
              <a:t>in medias res</a:t>
            </a:r>
            <a:r>
              <a:rPr lang="en-US" sz="2000" dirty="0"/>
              <a:t> (the plot does not advance until chapter 8).</a:t>
            </a:r>
          </a:p>
          <a:p>
            <a:r>
              <a:rPr lang="en-US" sz="2000" dirty="0"/>
              <a:t>They discover a ruined Cair Paravel, although they do not realize it at the time.</a:t>
            </a:r>
          </a:p>
          <a:p>
            <a:r>
              <a:rPr lang="en-US" sz="2000" dirty="0"/>
              <a:t>They rescue the dwarf Trumpkin, who tells of Miraz, the Telmarines, and the Narnians driven underground.</a:t>
            </a:r>
          </a:p>
          <a:p>
            <a:r>
              <a:rPr lang="en-US" sz="2000" dirty="0"/>
              <a:t>Caspian, nephew; an heir is born to Miraz; at the urging of his tutor Doctor Cornelius (whose name means “horn”), Caspian rides away on his horse Destrier and begins to gather an army around him after a council of war at Dancing Lawn.</a:t>
            </a:r>
          </a:p>
          <a:p>
            <a:r>
              <a:rPr lang="en-US" sz="2000" dirty="0"/>
              <a:t>The four children make a long and arduous journey with Trumpkin to Aslan’s How.</a:t>
            </a:r>
          </a:p>
          <a:p>
            <a:r>
              <a:rPr lang="en-US" sz="2000" dirty="0"/>
              <a:t>On the way Lucy sees Aslan, but the others don’t believe her. Sub-plot: Lucy’s faith vs. </a:t>
            </a:r>
            <a:r>
              <a:rPr lang="en-US" sz="2000" dirty="0" err="1"/>
              <a:t>Trumpkin’s</a:t>
            </a:r>
            <a:r>
              <a:rPr lang="en-US" sz="2000" dirty="0"/>
              <a:t> skepticism.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XI. The Lion Roars</a:t>
            </a:r>
          </a:p>
        </p:txBody>
      </p:sp>
      <p:sp>
        <p:nvSpPr>
          <p:cNvPr id="3" name="Content Placeholder 2"/>
          <p:cNvSpPr>
            <a:spLocks noGrp="1"/>
          </p:cNvSpPr>
          <p:nvPr>
            <p:ph sz="half" idx="1"/>
          </p:nvPr>
        </p:nvSpPr>
        <p:spPr>
          <a:xfrm>
            <a:off x="228600" y="1600200"/>
            <a:ext cx="3886200" cy="4525963"/>
          </a:xfrm>
        </p:spPr>
        <p:txBody>
          <a:bodyPr/>
          <a:lstStyle/>
          <a:p>
            <a:r>
              <a:rPr lang="en-US" sz="2400" dirty="0"/>
              <a:t>“But she [Lucy] forgot them [i.e. things she was going to say to Susan] when she fixed her eyes on Aslan. He turned and walked at a slow pace about thirty yards ahead of them.”</a:t>
            </a:r>
          </a:p>
          <a:p>
            <a:r>
              <a:rPr lang="en-US" sz="2400" dirty="0"/>
              <a:t>Hebrews 12:2, “… fixing our eyes on Jesus, the pioneer and </a:t>
            </a:r>
            <a:r>
              <a:rPr lang="en-US" sz="2400" dirty="0" err="1"/>
              <a:t>perfecter</a:t>
            </a:r>
            <a:r>
              <a:rPr lang="en-US" sz="2400" dirty="0"/>
              <a:t> of faith.”</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335278" y="1600200"/>
            <a:ext cx="3207119" cy="4525963"/>
          </a:xfrm>
        </p:spPr>
      </p:pic>
    </p:spTree>
    <p:extLst>
      <p:ext uri="{BB962C8B-B14F-4D97-AF65-F5344CB8AC3E}">
        <p14:creationId xmlns:p14="http://schemas.microsoft.com/office/powerpoint/2010/main" val="205979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Plot summary</a:t>
            </a:r>
          </a:p>
        </p:txBody>
      </p:sp>
      <p:sp>
        <p:nvSpPr>
          <p:cNvPr id="3" name="Content Placeholder 2"/>
          <p:cNvSpPr>
            <a:spLocks noGrp="1"/>
          </p:cNvSpPr>
          <p:nvPr>
            <p:ph sz="half" idx="1"/>
          </p:nvPr>
        </p:nvSpPr>
        <p:spPr>
          <a:xfrm>
            <a:off x="0" y="1600200"/>
            <a:ext cx="3733800" cy="4800600"/>
          </a:xfrm>
        </p:spPr>
        <p:txBody>
          <a:bodyPr/>
          <a:lstStyle/>
          <a:p>
            <a:r>
              <a:rPr lang="en-US" sz="2000" dirty="0"/>
              <a:t>Later, Lucy meets Aslan in the night. He says, “Every year you grow, you will find me bigger.”</a:t>
            </a:r>
          </a:p>
          <a:p>
            <a:r>
              <a:rPr lang="en-US" sz="2000" dirty="0"/>
              <a:t>Lucy wakes the others and follows Aslan.</a:t>
            </a:r>
          </a:p>
          <a:p>
            <a:r>
              <a:rPr lang="en-US" sz="2000" dirty="0"/>
              <a:t>They arrive at Aslan’s How and prevent Caspian from going to the dark side.</a:t>
            </a:r>
          </a:p>
          <a:p>
            <a:r>
              <a:rPr lang="en-US" sz="2000" dirty="0"/>
              <a:t>Peter proposes </a:t>
            </a:r>
            <a:r>
              <a:rPr lang="en-US" sz="2000" dirty="0" err="1"/>
              <a:t>monomachy</a:t>
            </a:r>
            <a:r>
              <a:rPr lang="en-US" sz="2000" dirty="0"/>
              <a:t> and wins.</a:t>
            </a:r>
          </a:p>
          <a:p>
            <a:r>
              <a:rPr lang="en-US" sz="2000" dirty="0"/>
              <a:t>The trees and river gods awaken and win the battle; some are sent home.</a:t>
            </a:r>
          </a:p>
        </p:txBody>
      </p:sp>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621990" y="2514600"/>
            <a:ext cx="5105521" cy="2971799"/>
          </a:xfrm>
        </p:spPr>
      </p:pic>
      <p:sp>
        <p:nvSpPr>
          <p:cNvPr id="11" name="TextBox 10"/>
          <p:cNvSpPr txBox="1"/>
          <p:nvPr/>
        </p:nvSpPr>
        <p:spPr>
          <a:xfrm>
            <a:off x="5105400" y="5715000"/>
            <a:ext cx="3200400" cy="400110"/>
          </a:xfrm>
          <a:prstGeom prst="rect">
            <a:avLst/>
          </a:prstGeom>
          <a:noFill/>
        </p:spPr>
        <p:txBody>
          <a:bodyPr wrap="square" rtlCol="0">
            <a:spAutoFit/>
          </a:bodyPr>
          <a:lstStyle/>
          <a:p>
            <a:pPr algn="ctr"/>
            <a:r>
              <a:rPr lang="en-US" sz="2000" dirty="0"/>
              <a:t>Aslan and </a:t>
            </a:r>
            <a:r>
              <a:rPr lang="en-US" sz="2000" dirty="0" err="1"/>
              <a:t>Trumpkin</a:t>
            </a:r>
            <a:endParaRPr lang="en-US" sz="2000" dirty="0"/>
          </a:p>
        </p:txBody>
      </p:sp>
    </p:spTree>
    <p:extLst>
      <p:ext uri="{BB962C8B-B14F-4D97-AF65-F5344CB8AC3E}">
        <p14:creationId xmlns:p14="http://schemas.microsoft.com/office/powerpoint/2010/main" val="167159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533400"/>
            <a:ext cx="7239000" cy="5922963"/>
          </a:xfrm>
        </p:spPr>
        <p:txBody>
          <a:bodyPr/>
          <a:lstStyle/>
          <a:p>
            <a:pPr marL="0" indent="0">
              <a:buNone/>
            </a:pPr>
            <a:endParaRPr lang="en-US" sz="2400" dirty="0"/>
          </a:p>
          <a:p>
            <a:pPr marL="0" indent="0">
              <a:buNone/>
            </a:pPr>
            <a:r>
              <a:rPr lang="en-US" sz="2400" dirty="0"/>
              <a:t>	“And now!” said Aslan in a much louder voice with just a hint of a roar in it, while his tail lashed his flanks. “And now, where is this little Dwarf, this famous swordsman and archer, who doesn’t believe in lions? Come here, Son of Earth, come HERE!” and the last word was no longer the hint of a roar but almost the real thing.</a:t>
            </a:r>
          </a:p>
          <a:p>
            <a:pPr marL="0" indent="0">
              <a:buNone/>
            </a:pPr>
            <a:r>
              <a:rPr lang="en-US" sz="2400" dirty="0"/>
              <a:t>	“Wraiths and wreckage,” gasped </a:t>
            </a:r>
            <a:r>
              <a:rPr lang="en-US" sz="2400" dirty="0" err="1"/>
              <a:t>Trumpkin</a:t>
            </a:r>
            <a:r>
              <a:rPr lang="en-US" sz="2400" dirty="0"/>
              <a:t> in the ghost of a voice. The children, who knew Aslan well enough to see that he liked the Dwarf very much, were not disturbed; but it was quite another thing for </a:t>
            </a:r>
            <a:r>
              <a:rPr lang="en-US" sz="2400" dirty="0" err="1"/>
              <a:t>Trumpkin</a:t>
            </a:r>
            <a:r>
              <a:rPr lang="en-US" sz="2400" dirty="0"/>
              <a:t> who had never seen a lion before, let alone this Lion. He did the only sensible thing he could have done; that is, instead of bolting, he tottered towards Aslan.</a:t>
            </a:r>
          </a:p>
        </p:txBody>
      </p:sp>
      <p:sp>
        <p:nvSpPr>
          <p:cNvPr id="2" name="TextBox 1"/>
          <p:cNvSpPr txBox="1"/>
          <p:nvPr/>
        </p:nvSpPr>
        <p:spPr>
          <a:xfrm>
            <a:off x="1371600" y="152400"/>
            <a:ext cx="5638800" cy="523220"/>
          </a:xfrm>
          <a:prstGeom prst="rect">
            <a:avLst/>
          </a:prstGeom>
          <a:noFill/>
        </p:spPr>
        <p:txBody>
          <a:bodyPr wrap="square" rtlCol="0">
            <a:spAutoFit/>
          </a:bodyPr>
          <a:lstStyle/>
          <a:p>
            <a:pPr algn="ctr"/>
            <a:r>
              <a:rPr lang="en-US" sz="2800" u="sng" dirty="0"/>
              <a:t>A Favorite Vignette</a:t>
            </a:r>
          </a:p>
        </p:txBody>
      </p:sp>
    </p:spTree>
    <p:extLst>
      <p:ext uri="{BB962C8B-B14F-4D97-AF65-F5344CB8AC3E}">
        <p14:creationId xmlns:p14="http://schemas.microsoft.com/office/powerpoint/2010/main" val="254691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533400"/>
            <a:ext cx="7239000" cy="5922963"/>
          </a:xfrm>
        </p:spPr>
        <p:txBody>
          <a:bodyPr/>
          <a:lstStyle/>
          <a:p>
            <a:pPr marL="0" indent="0">
              <a:buNone/>
            </a:pPr>
            <a:r>
              <a:rPr lang="en-US" sz="2400" dirty="0"/>
              <a:t>	Aslan pounced. Have you ever seen a very young kitten being carried in the mother cat’s mouth? It was like that. The Dwarf, hunched up in a little, miserable ball, hung from Aslan’s mouth. The Lion gave him one shake and all his armor rattled like a tinker’s pack and then—hey-presto—the Dwarf flew up in the air. He was as safe as if he had been in bed, though he did not feel so. As he came down the huge </a:t>
            </a:r>
            <a:r>
              <a:rPr lang="en-US" sz="2400" dirty="0" err="1"/>
              <a:t>velveted</a:t>
            </a:r>
            <a:r>
              <a:rPr lang="en-US" sz="2400" dirty="0"/>
              <a:t> paws caught him as gently as a mother’s arms and set him (right way up, too) on the ground.</a:t>
            </a:r>
          </a:p>
          <a:p>
            <a:pPr marL="0" indent="0">
              <a:buNone/>
            </a:pPr>
            <a:r>
              <a:rPr lang="en-US" sz="2400" dirty="0"/>
              <a:t>	“Son of Earth, shall we be friends?” asked Aslan.</a:t>
            </a:r>
          </a:p>
          <a:p>
            <a:pPr marL="0" indent="0">
              <a:buNone/>
            </a:pPr>
            <a:r>
              <a:rPr lang="en-US" sz="2400" dirty="0"/>
              <a:t>	“Ye—he—he—</a:t>
            </a:r>
            <a:r>
              <a:rPr lang="en-US" sz="2400" dirty="0" err="1"/>
              <a:t>hes</a:t>
            </a:r>
            <a:r>
              <a:rPr lang="en-US" sz="2400" dirty="0"/>
              <a:t>,” panted the Dwarf, for it had not yet got its breath back.</a:t>
            </a:r>
          </a:p>
        </p:txBody>
      </p:sp>
    </p:spTree>
    <p:extLst>
      <p:ext uri="{BB962C8B-B14F-4D97-AF65-F5344CB8AC3E}">
        <p14:creationId xmlns:p14="http://schemas.microsoft.com/office/powerpoint/2010/main" val="358967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517240" y="304800"/>
            <a:ext cx="7239000" cy="1143000"/>
          </a:xfrm>
        </p:spPr>
        <p:txBody>
          <a:bodyPr>
            <a:normAutofit/>
          </a:bodyPr>
          <a:lstStyle/>
          <a:p>
            <a:r>
              <a:rPr lang="en-US" dirty="0"/>
              <a:t>Moral Development/</a:t>
            </a:r>
            <a:r>
              <a:rPr lang="en-US" dirty="0" err="1"/>
              <a:t>plato</a:t>
            </a:r>
            <a:endParaRPr lang="en-US" dirty="0"/>
          </a:p>
        </p:txBody>
      </p:sp>
      <p:sp>
        <p:nvSpPr>
          <p:cNvPr id="6" name="Content Placeholder 5"/>
          <p:cNvSpPr>
            <a:spLocks noGrp="1"/>
          </p:cNvSpPr>
          <p:nvPr>
            <p:ph idx="4294967295"/>
          </p:nvPr>
        </p:nvSpPr>
        <p:spPr>
          <a:xfrm>
            <a:off x="304800" y="1609725"/>
            <a:ext cx="6934200" cy="4846638"/>
          </a:xfrm>
        </p:spPr>
        <p:txBody>
          <a:bodyPr/>
          <a:lstStyle/>
          <a:p>
            <a:r>
              <a:rPr lang="en-US" sz="2400" u="sng" dirty="0"/>
              <a:t>Moral Development</a:t>
            </a:r>
            <a:r>
              <a:rPr lang="en-US" sz="2400" dirty="0"/>
              <a:t>. Trumpkin to Caspian: “You are my King. I know the difference between giving advice and taking orders. You’ve had my advice, and now it’s the time for orders.”</a:t>
            </a:r>
          </a:p>
          <a:p>
            <a:r>
              <a:rPr lang="en-US" sz="2400" u="sng" dirty="0"/>
              <a:t>Plato</a:t>
            </a:r>
            <a:r>
              <a:rPr lang="en-US" sz="2400" dirty="0"/>
              <a:t>. “Welcome, Prince,” said Aslan. “Do you feel yourself sufficient to take up the Kingship of Narnia?”</a:t>
            </a:r>
          </a:p>
          <a:p>
            <a:r>
              <a:rPr lang="en-US" sz="2400" dirty="0"/>
              <a:t>	“I—I don’t think I do, Sir,” said Caspian. “I’m only a kid.”</a:t>
            </a:r>
          </a:p>
          <a:p>
            <a:r>
              <a:rPr lang="en-US" sz="2400" dirty="0"/>
              <a:t>	“Good,” said Aslan. “If you had felt yourself sufficient, it would have been a proof that you were not.</a:t>
            </a:r>
          </a:p>
        </p:txBody>
      </p:sp>
    </p:spTree>
    <p:extLst>
      <p:ext uri="{BB962C8B-B14F-4D97-AF65-F5344CB8AC3E}">
        <p14:creationId xmlns:p14="http://schemas.microsoft.com/office/powerpoint/2010/main" val="173301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4E38B-099B-417E-9C36-54B871E4D51D}"/>
              </a:ext>
            </a:extLst>
          </p:cNvPr>
          <p:cNvSpPr>
            <a:spLocks noGrp="1"/>
          </p:cNvSpPr>
          <p:nvPr>
            <p:ph type="title"/>
          </p:nvPr>
        </p:nvSpPr>
        <p:spPr/>
        <p:txBody>
          <a:bodyPr/>
          <a:lstStyle/>
          <a:p>
            <a:r>
              <a:rPr lang="en-US" dirty="0"/>
              <a:t>Spiritual growth</a:t>
            </a:r>
          </a:p>
        </p:txBody>
      </p:sp>
      <p:sp>
        <p:nvSpPr>
          <p:cNvPr id="3" name="Content Placeholder 2">
            <a:extLst>
              <a:ext uri="{FF2B5EF4-FFF2-40B4-BE49-F238E27FC236}">
                <a16:creationId xmlns:a16="http://schemas.microsoft.com/office/drawing/2014/main" id="{9B7280F2-780E-47FB-B91B-3D1083522EBF}"/>
              </a:ext>
            </a:extLst>
          </p:cNvPr>
          <p:cNvSpPr>
            <a:spLocks noGrp="1"/>
          </p:cNvSpPr>
          <p:nvPr>
            <p:ph idx="1"/>
          </p:nvPr>
        </p:nvSpPr>
        <p:spPr/>
        <p:txBody>
          <a:bodyPr/>
          <a:lstStyle/>
          <a:p>
            <a:r>
              <a:rPr lang="en-US" dirty="0"/>
              <a:t>“Welcome, child,” he said.</a:t>
            </a:r>
          </a:p>
          <a:p>
            <a:r>
              <a:rPr lang="en-US" dirty="0"/>
              <a:t>“Aslan,” said Lucy, “you’re bigger.”</a:t>
            </a:r>
          </a:p>
          <a:p>
            <a:r>
              <a:rPr lang="en-US" dirty="0"/>
              <a:t>“That is because you are older, little one,” answered he.</a:t>
            </a:r>
          </a:p>
          <a:p>
            <a:r>
              <a:rPr lang="en-US" dirty="0"/>
              <a:t>“Not because you are?”</a:t>
            </a:r>
          </a:p>
          <a:p>
            <a:r>
              <a:rPr lang="en-US" dirty="0"/>
              <a:t>“I am not. But every year you grow, you will find me bigger.”</a:t>
            </a:r>
          </a:p>
        </p:txBody>
      </p:sp>
    </p:spTree>
    <p:extLst>
      <p:ext uri="{BB962C8B-B14F-4D97-AF65-F5344CB8AC3E}">
        <p14:creationId xmlns:p14="http://schemas.microsoft.com/office/powerpoint/2010/main" val="380231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AEE50-59E3-4C79-97F6-A52BC90074F4}"/>
              </a:ext>
            </a:extLst>
          </p:cNvPr>
          <p:cNvSpPr>
            <a:spLocks noGrp="1"/>
          </p:cNvSpPr>
          <p:nvPr>
            <p:ph type="title"/>
          </p:nvPr>
        </p:nvSpPr>
        <p:spPr/>
        <p:txBody>
          <a:bodyPr/>
          <a:lstStyle/>
          <a:p>
            <a:r>
              <a:rPr lang="en-US" dirty="0"/>
              <a:t>Humor</a:t>
            </a:r>
          </a:p>
        </p:txBody>
      </p:sp>
      <p:sp>
        <p:nvSpPr>
          <p:cNvPr id="3" name="Content Placeholder 2">
            <a:extLst>
              <a:ext uri="{FF2B5EF4-FFF2-40B4-BE49-F238E27FC236}">
                <a16:creationId xmlns:a16="http://schemas.microsoft.com/office/drawing/2014/main" id="{89F72AD8-2176-46B4-ADB9-A58BA6093D7B}"/>
              </a:ext>
            </a:extLst>
          </p:cNvPr>
          <p:cNvSpPr>
            <a:spLocks noGrp="1"/>
          </p:cNvSpPr>
          <p:nvPr>
            <p:ph idx="1"/>
          </p:nvPr>
        </p:nvSpPr>
        <p:spPr/>
        <p:txBody>
          <a:bodyPr/>
          <a:lstStyle/>
          <a:p>
            <a:r>
              <a:rPr lang="en-US" sz="2400" dirty="0"/>
              <a:t>An author Doctor Cornelius uses to teach the young Prince Caspian is named </a:t>
            </a:r>
            <a:r>
              <a:rPr lang="en-US" sz="2400" dirty="0" err="1"/>
              <a:t>Pulverulentus</a:t>
            </a:r>
            <a:r>
              <a:rPr lang="en-US" sz="2400" dirty="0"/>
              <a:t> </a:t>
            </a:r>
            <a:r>
              <a:rPr lang="en-US" sz="2400" dirty="0" err="1"/>
              <a:t>Siccus</a:t>
            </a:r>
            <a:r>
              <a:rPr lang="en-US" sz="2400" dirty="0"/>
              <a:t>, the author of a grammar textbook.</a:t>
            </a:r>
          </a:p>
          <a:p>
            <a:r>
              <a:rPr lang="en-US" sz="2400" dirty="0"/>
              <a:t>The name </a:t>
            </a:r>
            <a:r>
              <a:rPr lang="en-US" sz="2400" dirty="0" err="1"/>
              <a:t>Pulverulentus</a:t>
            </a:r>
            <a:r>
              <a:rPr lang="en-US" sz="2400" dirty="0"/>
              <a:t> </a:t>
            </a:r>
            <a:r>
              <a:rPr lang="en-US" sz="2400" dirty="0" err="1"/>
              <a:t>Siccus</a:t>
            </a:r>
            <a:r>
              <a:rPr lang="en-US" sz="2400" dirty="0"/>
              <a:t> comes from both Latin and seventeenth-century English. Together the words mean “dry as dust.”</a:t>
            </a:r>
          </a:p>
          <a:p>
            <a:r>
              <a:rPr lang="en-US" sz="2400" u="sng" dirty="0" err="1"/>
              <a:t>Clodsley</a:t>
            </a:r>
            <a:r>
              <a:rPr lang="en-US" sz="2400" u="sng" dirty="0"/>
              <a:t> Shovel the Mole</a:t>
            </a:r>
            <a:r>
              <a:rPr lang="en-US" sz="2400" dirty="0"/>
              <a:t>: named after a notorious British admiral, </a:t>
            </a:r>
            <a:r>
              <a:rPr lang="en-US" sz="2400" dirty="0" err="1"/>
              <a:t>Cloudesley</a:t>
            </a:r>
            <a:r>
              <a:rPr lang="en-US" sz="2400" dirty="0"/>
              <a:t> </a:t>
            </a:r>
            <a:r>
              <a:rPr lang="en-US" sz="2400" dirty="0" err="1"/>
              <a:t>Shovell</a:t>
            </a:r>
            <a:r>
              <a:rPr lang="en-US" sz="2400" dirty="0"/>
              <a:t>, whose poor navigation was responsible for a disastrous naval shipwreck in 1707.</a:t>
            </a:r>
          </a:p>
          <a:p>
            <a:r>
              <a:rPr lang="en-US" sz="2400" u="sng" dirty="0" err="1"/>
              <a:t>Hogglestock</a:t>
            </a:r>
            <a:r>
              <a:rPr lang="en-US" sz="2400" u="sng" dirty="0"/>
              <a:t> the Hedgehog</a:t>
            </a:r>
            <a:r>
              <a:rPr lang="en-US" sz="2400" dirty="0"/>
              <a:t>: named after a fictional town in one of Anthony Trollope’s books</a:t>
            </a:r>
          </a:p>
        </p:txBody>
      </p:sp>
    </p:spTree>
    <p:extLst>
      <p:ext uri="{BB962C8B-B14F-4D97-AF65-F5344CB8AC3E}">
        <p14:creationId xmlns:p14="http://schemas.microsoft.com/office/powerpoint/2010/main" val="317283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Introductory Facts</a:t>
            </a:r>
          </a:p>
        </p:txBody>
      </p:sp>
      <p:sp>
        <p:nvSpPr>
          <p:cNvPr id="3" name="Content Placeholder 2"/>
          <p:cNvSpPr>
            <a:spLocks noGrp="1"/>
          </p:cNvSpPr>
          <p:nvPr>
            <p:ph idx="1"/>
          </p:nvPr>
        </p:nvSpPr>
        <p:spPr/>
        <p:txBody>
          <a:bodyPr/>
          <a:lstStyle/>
          <a:p>
            <a:r>
              <a:rPr lang="en-US" sz="2400" dirty="0"/>
              <a:t>The second in the series, written in late 1949</a:t>
            </a:r>
          </a:p>
          <a:p>
            <a:r>
              <a:rPr lang="en-US" sz="2400" dirty="0"/>
              <a:t>Published in 1951</a:t>
            </a:r>
          </a:p>
          <a:p>
            <a:r>
              <a:rPr lang="en-US" sz="2400" dirty="0"/>
              <a:t>Like the others, illustrated by Pauline Baynes</a:t>
            </a:r>
          </a:p>
          <a:p>
            <a:r>
              <a:rPr lang="en-US" sz="2400" dirty="0"/>
              <a:t>The initial setting is England in 1941, fourteen months after they first went to Narnia.</a:t>
            </a:r>
          </a:p>
          <a:p>
            <a:r>
              <a:rPr lang="en-US" sz="2400" dirty="0"/>
              <a:t>In Narnia, it is 1,300 years after </a:t>
            </a:r>
            <a:r>
              <a:rPr lang="en-US" sz="2400" i="1" dirty="0"/>
              <a:t>The Lion, the Witch and the Wardrobe</a:t>
            </a:r>
            <a:r>
              <a:rPr lang="en-US" sz="2400" dirty="0"/>
              <a:t>, year 2303 in Narnian time.</a:t>
            </a:r>
          </a:p>
          <a:p>
            <a:r>
              <a:rPr lang="en-US" sz="2400" dirty="0"/>
              <a:t>The topic according to Lewis: “restoration of the true religion after a corruption”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Michael Ward</a:t>
            </a:r>
          </a:p>
        </p:txBody>
      </p:sp>
      <p:sp>
        <p:nvSpPr>
          <p:cNvPr id="3" name="Content Placeholder 2"/>
          <p:cNvSpPr>
            <a:spLocks noGrp="1"/>
          </p:cNvSpPr>
          <p:nvPr>
            <p:ph idx="1"/>
          </p:nvPr>
        </p:nvSpPr>
        <p:spPr/>
        <p:txBody>
          <a:bodyPr/>
          <a:lstStyle/>
          <a:p>
            <a:r>
              <a:rPr lang="en-US" sz="2400" i="1" dirty="0"/>
              <a:t>Planet Narnia </a:t>
            </a:r>
            <a:r>
              <a:rPr lang="en-US" sz="2400" dirty="0"/>
              <a:t>(scholarly) and </a:t>
            </a:r>
            <a:r>
              <a:rPr lang="en-US" sz="2400" i="1" dirty="0"/>
              <a:t>The Narnia Code </a:t>
            </a:r>
            <a:r>
              <a:rPr lang="en-US" sz="2400" dirty="0"/>
              <a:t>(popular)</a:t>
            </a:r>
          </a:p>
          <a:p>
            <a:r>
              <a:rPr lang="en-US" sz="2400" dirty="0"/>
              <a:t>As mentioned in week one: Lewis wrote </a:t>
            </a:r>
            <a:r>
              <a:rPr lang="en-US" sz="2400" u="sng" dirty="0"/>
              <a:t>seven</a:t>
            </a:r>
            <a:r>
              <a:rPr lang="en-US" sz="2400" dirty="0"/>
              <a:t> Chronicles of Narnia because there were </a:t>
            </a:r>
            <a:r>
              <a:rPr lang="en-US" sz="2400" u="sng" dirty="0"/>
              <a:t>seven</a:t>
            </a:r>
            <a:r>
              <a:rPr lang="en-US" sz="2400" dirty="0"/>
              <a:t> planets in the medieval worldview. And other points of medievalism.</a:t>
            </a:r>
          </a:p>
          <a:p>
            <a:r>
              <a:rPr lang="en-US" sz="2400" dirty="0"/>
              <a:t>The planet Lewis chose to associate with </a:t>
            </a:r>
            <a:r>
              <a:rPr lang="en-US" sz="2400" i="1" dirty="0"/>
              <a:t>Prince Caspian</a:t>
            </a:r>
            <a:r>
              <a:rPr lang="en-US" sz="2400" dirty="0"/>
              <a:t> was a planet whose metal is </a:t>
            </a:r>
            <a:r>
              <a:rPr lang="en-US" sz="2400" u="sng" dirty="0"/>
              <a:t>iron</a:t>
            </a:r>
            <a:r>
              <a:rPr lang="en-US" sz="2400" dirty="0"/>
              <a:t>, where </a:t>
            </a:r>
            <a:r>
              <a:rPr lang="en-US" sz="2400" u="sng" dirty="0"/>
              <a:t>faithful obedience </a:t>
            </a:r>
            <a:r>
              <a:rPr lang="en-US" sz="2400" dirty="0"/>
              <a:t>is the chief benefit, and whose key features are </a:t>
            </a:r>
            <a:r>
              <a:rPr lang="en-US" sz="2400" u="sng" dirty="0"/>
              <a:t>militarism</a:t>
            </a:r>
            <a:r>
              <a:rPr lang="en-US" sz="2400" dirty="0"/>
              <a:t> and </a:t>
            </a:r>
            <a:r>
              <a:rPr lang="en-US" sz="2400" u="sng" dirty="0" err="1"/>
              <a:t>silvanism</a:t>
            </a:r>
            <a:r>
              <a:rPr lang="en-US" sz="2400" dirty="0"/>
              <a:t> (the presence and influence of trees). That planet?</a:t>
            </a:r>
          </a:p>
          <a:p>
            <a:r>
              <a:rPr lang="en-US" sz="2400" dirty="0"/>
              <a:t>Mars</a:t>
            </a:r>
          </a:p>
        </p:txBody>
      </p:sp>
    </p:spTree>
    <p:extLst>
      <p:ext uri="{BB962C8B-B14F-4D97-AF65-F5344CB8AC3E}">
        <p14:creationId xmlns:p14="http://schemas.microsoft.com/office/powerpoint/2010/main" val="223189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Mars and </a:t>
            </a:r>
            <a:r>
              <a:rPr lang="en-US" i="1" dirty="0"/>
              <a:t>PC</a:t>
            </a:r>
          </a:p>
        </p:txBody>
      </p:sp>
      <p:sp>
        <p:nvSpPr>
          <p:cNvPr id="3" name="Content Placeholder 2"/>
          <p:cNvSpPr>
            <a:spLocks noGrp="1"/>
          </p:cNvSpPr>
          <p:nvPr>
            <p:ph idx="1"/>
          </p:nvPr>
        </p:nvSpPr>
        <p:spPr/>
        <p:txBody>
          <a:bodyPr/>
          <a:lstStyle/>
          <a:p>
            <a:r>
              <a:rPr lang="en-US" dirty="0"/>
              <a:t>March (originally </a:t>
            </a:r>
            <a:r>
              <a:rPr lang="en-US" dirty="0" err="1"/>
              <a:t>Martius</a:t>
            </a:r>
            <a:r>
              <a:rPr lang="en-US" dirty="0"/>
              <a:t>) is the month of Mars because that is the time of year when the woods come back to life.</a:t>
            </a:r>
          </a:p>
          <a:p>
            <a:r>
              <a:rPr lang="en-US" dirty="0"/>
              <a:t>Hence, wood or woods are a prominent feature in the book.</a:t>
            </a:r>
          </a:p>
          <a:p>
            <a:r>
              <a:rPr lang="en-US" dirty="0"/>
              <a:t>The military (“martial”) features of Prince Caspian are numerous: rediscovering armor, rescuing the dwarf from soldiers, the swordsmanship and archery test, etc.</a:t>
            </a:r>
          </a:p>
          <a:p>
            <a:r>
              <a:rPr lang="en-US" dirty="0"/>
              <a:t>Even the chess piece discovered early in the book at Cair Paravel is a chess knight.</a:t>
            </a:r>
          </a:p>
        </p:txBody>
      </p:sp>
    </p:spTree>
    <p:extLst>
      <p:ext uri="{BB962C8B-B14F-4D97-AF65-F5344CB8AC3E}">
        <p14:creationId xmlns:p14="http://schemas.microsoft.com/office/powerpoint/2010/main" val="425506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Mars and </a:t>
            </a:r>
            <a:r>
              <a:rPr lang="en-US" i="1" dirty="0"/>
              <a:t>PC</a:t>
            </a:r>
            <a:endParaRPr lang="en-US" dirty="0"/>
          </a:p>
        </p:txBody>
      </p:sp>
      <p:sp>
        <p:nvSpPr>
          <p:cNvPr id="3" name="Content Placeholder 2"/>
          <p:cNvSpPr>
            <a:spLocks noGrp="1"/>
          </p:cNvSpPr>
          <p:nvPr>
            <p:ph idx="1"/>
          </p:nvPr>
        </p:nvSpPr>
        <p:spPr/>
        <p:txBody>
          <a:bodyPr/>
          <a:lstStyle/>
          <a:p>
            <a:r>
              <a:rPr lang="en-US" sz="2400" dirty="0"/>
              <a:t>Queen </a:t>
            </a:r>
            <a:r>
              <a:rPr lang="en-US" sz="2400" dirty="0" err="1"/>
              <a:t>Prunaprismia’s</a:t>
            </a:r>
            <a:r>
              <a:rPr lang="en-US" sz="2400" dirty="0"/>
              <a:t> name comes from a Charles Dickens character in the book </a:t>
            </a:r>
            <a:r>
              <a:rPr lang="en-US" sz="2400" i="1" dirty="0"/>
              <a:t>Little </a:t>
            </a:r>
            <a:r>
              <a:rPr lang="en-US" sz="2400" i="1" dirty="0" err="1"/>
              <a:t>Dorrit</a:t>
            </a:r>
            <a:r>
              <a:rPr lang="en-US" sz="2400" dirty="0"/>
              <a:t>, who often says “prunes and prism.” Her name?</a:t>
            </a:r>
          </a:p>
          <a:p>
            <a:r>
              <a:rPr lang="en-US" sz="2400" dirty="0"/>
              <a:t>Mrs. General</a:t>
            </a:r>
          </a:p>
          <a:p>
            <a:r>
              <a:rPr lang="en-US" sz="2400" dirty="0"/>
              <a:t>Military settings, military actions, various kinds of armor and weapons</a:t>
            </a:r>
          </a:p>
          <a:p>
            <a:r>
              <a:rPr lang="en-US" sz="2400" dirty="0"/>
              <a:t>The bears have a hereditary right to be marshals (a pun on “martial”). (And a bear attacks the children and Trumpkin during their journey.)</a:t>
            </a:r>
          </a:p>
          <a:p>
            <a:r>
              <a:rPr lang="en-US" sz="2400" dirty="0"/>
              <a:t>Lewis loved Chaucer’s </a:t>
            </a:r>
            <a:r>
              <a:rPr lang="en-US" sz="2400" i="1" dirty="0"/>
              <a:t>Knight’s Tale</a:t>
            </a:r>
            <a:r>
              <a:rPr lang="en-US" sz="2400" dirty="0"/>
              <a:t>.</a:t>
            </a:r>
          </a:p>
          <a:p>
            <a:r>
              <a:rPr lang="en-US" sz="2400" dirty="0"/>
              <a:t>Peter is the model of a true knight.</a:t>
            </a:r>
          </a:p>
        </p:txBody>
      </p:sp>
    </p:spTree>
    <p:extLst>
      <p:ext uri="{BB962C8B-B14F-4D97-AF65-F5344CB8AC3E}">
        <p14:creationId xmlns:p14="http://schemas.microsoft.com/office/powerpoint/2010/main" val="406897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Mars and </a:t>
            </a:r>
            <a:r>
              <a:rPr lang="en-US" i="1" dirty="0"/>
              <a:t>PC</a:t>
            </a:r>
            <a:endParaRPr lang="en-US" dirty="0"/>
          </a:p>
        </p:txBody>
      </p:sp>
      <p:sp>
        <p:nvSpPr>
          <p:cNvPr id="3" name="Content Placeholder 2"/>
          <p:cNvSpPr>
            <a:spLocks noGrp="1"/>
          </p:cNvSpPr>
          <p:nvPr>
            <p:ph idx="1"/>
          </p:nvPr>
        </p:nvSpPr>
        <p:spPr/>
        <p:txBody>
          <a:bodyPr/>
          <a:lstStyle/>
          <a:p>
            <a:r>
              <a:rPr lang="en-US" sz="2400" dirty="0"/>
              <a:t>Destrier means “war horse.” The name Lewis means “famous warrior.”</a:t>
            </a:r>
          </a:p>
          <a:p>
            <a:r>
              <a:rPr lang="en-US" sz="2400" dirty="0"/>
              <a:t>Lewis was proud of the fact that on his mother’s side “the blood went back to a Norman knight whose bones lie at Battle Abbey.”</a:t>
            </a:r>
          </a:p>
          <a:p>
            <a:r>
              <a:rPr lang="en-US" sz="2400" dirty="0"/>
              <a:t>Characters become more martial as the story progresses. For example, Caspian begins “to harden” as he sleeps “under the stars.” And Peter is better prepared to fight in hand-to-hand combat.</a:t>
            </a:r>
          </a:p>
          <a:p>
            <a:r>
              <a:rPr lang="en-US" sz="2400" dirty="0"/>
              <a:t>Edmund makes a comment about “knights errant.” </a:t>
            </a:r>
          </a:p>
          <a:p>
            <a:r>
              <a:rPr lang="en-US" sz="2400" dirty="0"/>
              <a:t>There is a lot of (military) marching in the story.</a:t>
            </a:r>
          </a:p>
        </p:txBody>
      </p:sp>
    </p:spTree>
    <p:extLst>
      <p:ext uri="{BB962C8B-B14F-4D97-AF65-F5344CB8AC3E}">
        <p14:creationId xmlns:p14="http://schemas.microsoft.com/office/powerpoint/2010/main" val="369104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Biblical Theme I: </a:t>
            </a:r>
            <a:br>
              <a:rPr lang="en-US" dirty="0"/>
            </a:br>
            <a:r>
              <a:rPr lang="en-US" dirty="0"/>
              <a:t>Irresistibly Drawn</a:t>
            </a:r>
          </a:p>
        </p:txBody>
      </p:sp>
      <p:sp>
        <p:nvSpPr>
          <p:cNvPr id="3" name="Content Placeholder 2"/>
          <p:cNvSpPr>
            <a:spLocks noGrp="1"/>
          </p:cNvSpPr>
          <p:nvPr>
            <p:ph idx="1"/>
          </p:nvPr>
        </p:nvSpPr>
        <p:spPr/>
        <p:txBody>
          <a:bodyPr/>
          <a:lstStyle/>
          <a:p>
            <a:r>
              <a:rPr lang="en-US" sz="3200" dirty="0"/>
              <a:t>Edmund: “Golly! It’s a bit uncomfortable to know that we can be whistled for like that. It’s worse than what Father says about living at the mercy of the telephone.”</a:t>
            </a:r>
          </a:p>
          <a:p>
            <a:r>
              <a:rPr lang="en-US" sz="3200" dirty="0"/>
              <a:t>Acts 9, Paul on the road to Damascus</a:t>
            </a:r>
          </a:p>
          <a:p>
            <a:r>
              <a:rPr lang="en-US" sz="3200" dirty="0"/>
              <a:t>Judges 6:14, Gideon, “Am I not sending you?”</a:t>
            </a:r>
          </a:p>
          <a:p>
            <a:r>
              <a:rPr lang="en-US" sz="3200" dirty="0"/>
              <a:t>Isaiah 6:8, Isaiah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Biblical Theme I: </a:t>
            </a:r>
            <a:br>
              <a:rPr lang="en-US" dirty="0"/>
            </a:br>
            <a:r>
              <a:rPr lang="en-US" dirty="0"/>
              <a:t>Irresistibly Drawn</a:t>
            </a:r>
          </a:p>
        </p:txBody>
      </p:sp>
      <p:sp>
        <p:nvSpPr>
          <p:cNvPr id="3" name="Content Placeholder 2"/>
          <p:cNvSpPr>
            <a:spLocks noGrp="1"/>
          </p:cNvSpPr>
          <p:nvPr>
            <p:ph idx="1"/>
          </p:nvPr>
        </p:nvSpPr>
        <p:spPr/>
        <p:txBody>
          <a:bodyPr/>
          <a:lstStyle/>
          <a:p>
            <a:r>
              <a:rPr lang="en-US" sz="2800" dirty="0"/>
              <a:t>Mark 1:16-18, Peter</a:t>
            </a:r>
          </a:p>
          <a:p>
            <a:r>
              <a:rPr lang="en-US" sz="2800" dirty="0"/>
              <a:t>Luke 5:27-28, Levi</a:t>
            </a:r>
          </a:p>
          <a:p>
            <a:r>
              <a:rPr lang="en-US" sz="2800" dirty="0"/>
              <a:t>John 6:44, “No one can come to me unless the Father who sent me draws him.”</a:t>
            </a:r>
          </a:p>
          <a:p>
            <a:r>
              <a:rPr lang="en-US" sz="2800" dirty="0"/>
              <a:t>Perhaps even you.</a:t>
            </a:r>
          </a:p>
          <a:p>
            <a:r>
              <a:rPr lang="en-US" sz="2800" dirty="0"/>
              <a:t>The greatest adventure is the one that is thrust upon us.</a:t>
            </a:r>
          </a:p>
          <a:p>
            <a:r>
              <a:rPr lang="en-US" sz="2800" dirty="0"/>
              <a:t>P.S. Lewis’s original title: </a:t>
            </a:r>
            <a:r>
              <a:rPr lang="en-US" sz="2800" i="1" dirty="0"/>
              <a:t>Drawn into Narnia</a:t>
            </a:r>
            <a:r>
              <a:rPr lang="en-US" sz="2800" dirty="0"/>
              <a:t>.</a:t>
            </a:r>
          </a:p>
        </p:txBody>
      </p:sp>
    </p:spTree>
    <p:extLst>
      <p:ext uri="{BB962C8B-B14F-4D97-AF65-F5344CB8AC3E}">
        <p14:creationId xmlns:p14="http://schemas.microsoft.com/office/powerpoint/2010/main" val="364372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dissolv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Gifts of Father </a:t>
            </a:r>
            <a:r>
              <a:rPr lang="en-US" dirty="0" err="1"/>
              <a:t>CHristmas</a:t>
            </a:r>
            <a:endParaRPr lang="en-US" dirty="0"/>
          </a:p>
        </p:txBody>
      </p:sp>
      <p:sp>
        <p:nvSpPr>
          <p:cNvPr id="3" name="Content Placeholder 2"/>
          <p:cNvSpPr>
            <a:spLocks noGrp="1"/>
          </p:cNvSpPr>
          <p:nvPr>
            <p:ph idx="1"/>
          </p:nvPr>
        </p:nvSpPr>
        <p:spPr/>
        <p:txBody>
          <a:bodyPr/>
          <a:lstStyle/>
          <a:p>
            <a:endParaRPr lang="en-US"/>
          </a:p>
        </p:txBody>
      </p:sp>
      <p:pic>
        <p:nvPicPr>
          <p:cNvPr id="4" name="Picture 4" descr="Narnia Wind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0"/>
            <a:ext cx="9159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p:cNvSpPr/>
          <p:nvPr/>
        </p:nvSpPr>
        <p:spPr>
          <a:xfrm>
            <a:off x="-29730" y="4820289"/>
            <a:ext cx="25146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35527" y="5054723"/>
            <a:ext cx="1905000" cy="369332"/>
          </a:xfrm>
          <a:prstGeom prst="rect">
            <a:avLst/>
          </a:prstGeom>
          <a:noFill/>
        </p:spPr>
        <p:txBody>
          <a:bodyPr wrap="square" rtlCol="0">
            <a:spAutoFit/>
          </a:bodyPr>
          <a:lstStyle/>
          <a:p>
            <a:r>
              <a:rPr lang="en-US" dirty="0"/>
              <a:t>Sword &amp; Shield</a:t>
            </a:r>
          </a:p>
        </p:txBody>
      </p:sp>
      <p:sp>
        <p:nvSpPr>
          <p:cNvPr id="7" name="Left Arrow 6"/>
          <p:cNvSpPr/>
          <p:nvPr/>
        </p:nvSpPr>
        <p:spPr>
          <a:xfrm>
            <a:off x="6629400" y="5170571"/>
            <a:ext cx="2057400" cy="8763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781800" y="5424055"/>
            <a:ext cx="1752600" cy="369332"/>
          </a:xfrm>
          <a:prstGeom prst="rect">
            <a:avLst/>
          </a:prstGeom>
          <a:noFill/>
        </p:spPr>
        <p:txBody>
          <a:bodyPr wrap="square" rtlCol="0">
            <a:spAutoFit/>
          </a:bodyPr>
          <a:lstStyle/>
          <a:p>
            <a:r>
              <a:rPr lang="en-US" dirty="0"/>
              <a:t>Bow &amp; Arrows</a:t>
            </a:r>
          </a:p>
        </p:txBody>
      </p:sp>
      <p:sp>
        <p:nvSpPr>
          <p:cNvPr id="9" name="Left Arrow 8"/>
          <p:cNvSpPr/>
          <p:nvPr/>
        </p:nvSpPr>
        <p:spPr>
          <a:xfrm>
            <a:off x="6248400" y="3836708"/>
            <a:ext cx="19050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380018" y="4071142"/>
            <a:ext cx="1773382" cy="369332"/>
          </a:xfrm>
          <a:prstGeom prst="rect">
            <a:avLst/>
          </a:prstGeom>
          <a:noFill/>
        </p:spPr>
        <p:txBody>
          <a:bodyPr wrap="square" rtlCol="0">
            <a:spAutoFit/>
          </a:bodyPr>
          <a:lstStyle/>
          <a:p>
            <a:r>
              <a:rPr lang="en-US" dirty="0"/>
              <a:t>Susan’s Horn</a:t>
            </a:r>
          </a:p>
        </p:txBody>
      </p:sp>
      <p:sp>
        <p:nvSpPr>
          <p:cNvPr id="11" name="Up Arrow 10"/>
          <p:cNvSpPr/>
          <p:nvPr/>
        </p:nvSpPr>
        <p:spPr>
          <a:xfrm>
            <a:off x="1905000" y="5793386"/>
            <a:ext cx="1828800" cy="10646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140527" y="6046871"/>
            <a:ext cx="1364673" cy="369332"/>
          </a:xfrm>
          <a:prstGeom prst="rect">
            <a:avLst/>
          </a:prstGeom>
          <a:noFill/>
        </p:spPr>
        <p:txBody>
          <a:bodyPr wrap="square" rtlCol="0">
            <a:spAutoFit/>
          </a:bodyPr>
          <a:lstStyle/>
          <a:p>
            <a:pPr algn="ctr"/>
            <a:r>
              <a:rPr lang="en-US" dirty="0"/>
              <a:t>Cordial</a:t>
            </a:r>
          </a:p>
        </p:txBody>
      </p:sp>
    </p:spTree>
    <p:extLst>
      <p:ext uri="{BB962C8B-B14F-4D97-AF65-F5344CB8AC3E}">
        <p14:creationId xmlns:p14="http://schemas.microsoft.com/office/powerpoint/2010/main" val="86933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animBg="1"/>
      <p:bldP spid="10" grpId="0"/>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Biblical Theme II: Old Narnians</a:t>
            </a:r>
          </a:p>
        </p:txBody>
      </p:sp>
      <p:sp>
        <p:nvSpPr>
          <p:cNvPr id="3" name="Content Placeholder 2"/>
          <p:cNvSpPr>
            <a:spLocks noGrp="1"/>
          </p:cNvSpPr>
          <p:nvPr>
            <p:ph sz="half" idx="1"/>
          </p:nvPr>
        </p:nvSpPr>
        <p:spPr/>
        <p:txBody>
          <a:bodyPr/>
          <a:lstStyle/>
          <a:p>
            <a:pPr lvl="0"/>
            <a:r>
              <a:rPr lang="en-US" dirty="0"/>
              <a:t>“What do you mean by old </a:t>
            </a:r>
            <a:r>
              <a:rPr lang="en-US" dirty="0" err="1"/>
              <a:t>Narnians</a:t>
            </a:r>
            <a:r>
              <a:rPr lang="en-US" dirty="0"/>
              <a:t>, please?” asked Lucy.</a:t>
            </a:r>
          </a:p>
          <a:p>
            <a:pPr lvl="0"/>
            <a:r>
              <a:rPr lang="en-US" dirty="0"/>
              <a:t>“Why, that’s us,” said the Dwarf. “We’re a kind of rebellion, I suppose.”</a:t>
            </a: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962401" y="1683830"/>
            <a:ext cx="3932954" cy="4488370"/>
          </a:xfrm>
        </p:spPr>
      </p:pic>
      <p:sp>
        <p:nvSpPr>
          <p:cNvPr id="4" name="TextBox 3"/>
          <p:cNvSpPr txBox="1"/>
          <p:nvPr/>
        </p:nvSpPr>
        <p:spPr>
          <a:xfrm>
            <a:off x="457200" y="6248400"/>
            <a:ext cx="7696200" cy="430887"/>
          </a:xfrm>
          <a:prstGeom prst="rect">
            <a:avLst/>
          </a:prstGeom>
          <a:noFill/>
        </p:spPr>
        <p:txBody>
          <a:bodyPr wrap="square" rtlCol="0">
            <a:spAutoFit/>
          </a:bodyPr>
          <a:lstStyle/>
          <a:p>
            <a:pPr lvl="0"/>
            <a:r>
              <a:rPr lang="en-US" sz="2200" dirty="0"/>
              <a:t>The true church is an underground resistance movement.</a:t>
            </a:r>
          </a:p>
        </p:txBody>
      </p:sp>
    </p:spTree>
    <p:extLst>
      <p:ext uri="{BB962C8B-B14F-4D97-AF65-F5344CB8AC3E}">
        <p14:creationId xmlns:p14="http://schemas.microsoft.com/office/powerpoint/2010/main" val="332800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Biblical Theme II: Old Narnians</a:t>
            </a:r>
          </a:p>
        </p:txBody>
      </p:sp>
      <p:sp>
        <p:nvSpPr>
          <p:cNvPr id="3" name="Content Placeholder 2"/>
          <p:cNvSpPr>
            <a:spLocks noGrp="1"/>
          </p:cNvSpPr>
          <p:nvPr>
            <p:ph sz="half" idx="1"/>
          </p:nvPr>
        </p:nvSpPr>
        <p:spPr/>
        <p:txBody>
          <a:bodyPr/>
          <a:lstStyle/>
          <a:p>
            <a:pPr lvl="0"/>
            <a:r>
              <a:rPr lang="en-US" sz="3200" dirty="0"/>
              <a:t>1 Peter 1:1</a:t>
            </a:r>
          </a:p>
          <a:p>
            <a:pPr lvl="0"/>
            <a:r>
              <a:rPr lang="en-US" sz="3200" dirty="0"/>
              <a:t>Deut. 26:5</a:t>
            </a:r>
          </a:p>
          <a:p>
            <a:pPr lvl="0"/>
            <a:r>
              <a:rPr lang="en-US" sz="3200" dirty="0"/>
              <a:t>1 Chron. 16:19, God gave the land of Canaan to His people when …</a:t>
            </a:r>
          </a:p>
          <a:p>
            <a:pPr lvl="0"/>
            <a:r>
              <a:rPr lang="en-US" sz="3200" dirty="0"/>
              <a:t>Matt. 7:14</a:t>
            </a:r>
          </a:p>
          <a:p>
            <a:pPr lvl="0"/>
            <a:r>
              <a:rPr lang="en-US" sz="3200" dirty="0"/>
              <a:t>Rev. 12:11</a:t>
            </a:r>
          </a:p>
        </p:txBody>
      </p:sp>
      <p:sp>
        <p:nvSpPr>
          <p:cNvPr id="4" name="TextBox 3"/>
          <p:cNvSpPr txBox="1"/>
          <p:nvPr/>
        </p:nvSpPr>
        <p:spPr>
          <a:xfrm>
            <a:off x="3733800" y="6248400"/>
            <a:ext cx="4419600" cy="430887"/>
          </a:xfrm>
          <a:prstGeom prst="rect">
            <a:avLst/>
          </a:prstGeom>
          <a:noFill/>
        </p:spPr>
        <p:txBody>
          <a:bodyPr wrap="square" rtlCol="0">
            <a:spAutoFit/>
          </a:bodyPr>
          <a:lstStyle/>
          <a:p>
            <a:pPr lvl="0" algn="ctr"/>
            <a:r>
              <a:rPr lang="en-US" sz="2200" dirty="0"/>
              <a:t>Dancing Lawn</a:t>
            </a:r>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294921" y="1600200"/>
            <a:ext cx="3287832" cy="4525963"/>
          </a:xfrm>
        </p:spPr>
      </p:pic>
    </p:spTree>
    <p:extLst>
      <p:ext uri="{BB962C8B-B14F-4D97-AF65-F5344CB8AC3E}">
        <p14:creationId xmlns:p14="http://schemas.microsoft.com/office/powerpoint/2010/main" val="1146786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137385" cy="6705600"/>
          </a:xfrm>
        </p:spPr>
      </p:pic>
      <p:sp>
        <p:nvSpPr>
          <p:cNvPr id="8" name="Left Arrow 7"/>
          <p:cNvSpPr/>
          <p:nvPr/>
        </p:nvSpPr>
        <p:spPr>
          <a:xfrm>
            <a:off x="7239000" y="3124200"/>
            <a:ext cx="1524000"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Up Arrow 2"/>
          <p:cNvSpPr/>
          <p:nvPr/>
        </p:nvSpPr>
        <p:spPr>
          <a:xfrm>
            <a:off x="3733800" y="3467100"/>
            <a:ext cx="609600" cy="11811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661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Lewis and longing</a:t>
            </a:r>
          </a:p>
        </p:txBody>
      </p:sp>
      <p:sp>
        <p:nvSpPr>
          <p:cNvPr id="3" name="Content Placeholder 2"/>
          <p:cNvSpPr>
            <a:spLocks noGrp="1"/>
          </p:cNvSpPr>
          <p:nvPr>
            <p:ph idx="1"/>
          </p:nvPr>
        </p:nvSpPr>
        <p:spPr/>
        <p:txBody>
          <a:bodyPr/>
          <a:lstStyle/>
          <a:p>
            <a:r>
              <a:rPr lang="en-US" dirty="0"/>
              <a:t>When the children travel from England to Narnia, they almost never leave from their home.</a:t>
            </a:r>
          </a:p>
          <a:p>
            <a:r>
              <a:rPr lang="en-US" dirty="0"/>
              <a:t>By never depicting the children at home, Lewis is able to evoke a longing for home, for a true home.</a:t>
            </a:r>
          </a:p>
          <a:p>
            <a:r>
              <a:rPr lang="en-US" dirty="0"/>
              <a:t>See “The Weight of Glory,” where Lewis claims that we all have a desire for “our own far off country.”</a:t>
            </a:r>
          </a:p>
        </p:txBody>
      </p:sp>
    </p:spTree>
    <p:extLst>
      <p:ext uri="{BB962C8B-B14F-4D97-AF65-F5344CB8AC3E}">
        <p14:creationId xmlns:p14="http://schemas.microsoft.com/office/powerpoint/2010/main" val="272928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762000"/>
            <a:ext cx="9144000" cy="4519726"/>
          </a:xfrm>
        </p:spPr>
      </p:pic>
      <p:sp>
        <p:nvSpPr>
          <p:cNvPr id="3" name="TextBox 2">
            <a:extLst>
              <a:ext uri="{FF2B5EF4-FFF2-40B4-BE49-F238E27FC236}">
                <a16:creationId xmlns:a16="http://schemas.microsoft.com/office/drawing/2014/main" id="{0A78AF5F-1409-4050-BD19-AB3552C855C1}"/>
              </a:ext>
            </a:extLst>
          </p:cNvPr>
          <p:cNvSpPr txBox="1"/>
          <p:nvPr/>
        </p:nvSpPr>
        <p:spPr>
          <a:xfrm>
            <a:off x="3581400" y="5943600"/>
            <a:ext cx="1905000" cy="369332"/>
          </a:xfrm>
          <a:prstGeom prst="rect">
            <a:avLst/>
          </a:prstGeom>
          <a:noFill/>
        </p:spPr>
        <p:txBody>
          <a:bodyPr wrap="square" rtlCol="0">
            <a:spAutoFit/>
          </a:bodyPr>
          <a:lstStyle/>
          <a:p>
            <a:pPr algn="ctr"/>
            <a:r>
              <a:rPr lang="en-US" dirty="0"/>
              <a:t>The River Rush</a:t>
            </a:r>
          </a:p>
        </p:txBody>
      </p:sp>
    </p:spTree>
    <p:extLst>
      <p:ext uri="{BB962C8B-B14F-4D97-AF65-F5344CB8AC3E}">
        <p14:creationId xmlns:p14="http://schemas.microsoft.com/office/powerpoint/2010/main" val="2850535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57400" y="-29308"/>
            <a:ext cx="4816305" cy="6858000"/>
          </a:xfrm>
        </p:spPr>
      </p:pic>
    </p:spTree>
    <p:extLst>
      <p:ext uri="{BB962C8B-B14F-4D97-AF65-F5344CB8AC3E}">
        <p14:creationId xmlns:p14="http://schemas.microsoft.com/office/powerpoint/2010/main" val="7237663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Mars </a:t>
            </a:r>
            <a:r>
              <a:rPr lang="en-US" sz="3600" dirty="0" err="1"/>
              <a:t>silvanus</a:t>
            </a:r>
            <a:endParaRPr lang="en-US" sz="3600" dirty="0"/>
          </a:p>
        </p:txBody>
      </p:sp>
      <p:sp>
        <p:nvSpPr>
          <p:cNvPr id="3" name="Content Placeholder 2"/>
          <p:cNvSpPr>
            <a:spLocks noGrp="1"/>
          </p:cNvSpPr>
          <p:nvPr>
            <p:ph idx="1"/>
          </p:nvPr>
        </p:nvSpPr>
        <p:spPr/>
        <p:txBody>
          <a:bodyPr/>
          <a:lstStyle/>
          <a:p>
            <a:r>
              <a:rPr lang="en-US" sz="2800" dirty="0"/>
              <a:t>“Silva” or “</a:t>
            </a:r>
            <a:r>
              <a:rPr lang="en-US" sz="2800" dirty="0" err="1"/>
              <a:t>sylva</a:t>
            </a:r>
            <a:r>
              <a:rPr lang="en-US" sz="2800" dirty="0"/>
              <a:t>” is Latin for “wood.”</a:t>
            </a:r>
          </a:p>
          <a:p>
            <a:r>
              <a:rPr lang="en-US" sz="2800" dirty="0"/>
              <a:t>Mars was associated with the month of March because that is the month when Mars made his impact felt. The woods came back to life as spring emerged.</a:t>
            </a:r>
          </a:p>
          <a:p>
            <a:r>
              <a:rPr lang="en-US" sz="2800" dirty="0"/>
              <a:t>Lewis puts tree spirits in </a:t>
            </a:r>
            <a:r>
              <a:rPr lang="en-US" sz="2800" i="1" dirty="0"/>
              <a:t>Prince Caspian</a:t>
            </a:r>
            <a:r>
              <a:rPr lang="en-US" sz="2800" dirty="0"/>
              <a:t>.</a:t>
            </a:r>
          </a:p>
          <a:p>
            <a:r>
              <a:rPr lang="en-US" sz="2800" dirty="0"/>
              <a:t>The word “tree” appears 100 times in </a:t>
            </a:r>
            <a:r>
              <a:rPr lang="en-US" sz="2800" i="1" dirty="0"/>
              <a:t>Prince Caspian</a:t>
            </a:r>
            <a:r>
              <a:rPr lang="en-US" sz="2800" dirty="0"/>
              <a:t>, more than in the rest of the Chronicles of Narnia combined.</a:t>
            </a:r>
          </a:p>
        </p:txBody>
      </p:sp>
    </p:spTree>
    <p:extLst>
      <p:ext uri="{BB962C8B-B14F-4D97-AF65-F5344CB8AC3E}">
        <p14:creationId xmlns:p14="http://schemas.microsoft.com/office/powerpoint/2010/main" val="346871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Mars </a:t>
            </a:r>
            <a:r>
              <a:rPr lang="en-US" sz="3600" dirty="0" err="1"/>
              <a:t>silvanus</a:t>
            </a:r>
            <a:endParaRPr lang="en-US" sz="36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28600" y="2438400"/>
            <a:ext cx="4372216" cy="2614035"/>
          </a:xfrm>
        </p:spPr>
      </p:pic>
      <p:sp>
        <p:nvSpPr>
          <p:cNvPr id="4" name="Content Placeholder 3"/>
          <p:cNvSpPr>
            <a:spLocks noGrp="1"/>
          </p:cNvSpPr>
          <p:nvPr>
            <p:ph sz="half" idx="2"/>
          </p:nvPr>
        </p:nvSpPr>
        <p:spPr>
          <a:xfrm>
            <a:off x="4648200" y="1600200"/>
            <a:ext cx="3520440" cy="4525963"/>
          </a:xfrm>
        </p:spPr>
        <p:txBody>
          <a:bodyPr/>
          <a:lstStyle/>
          <a:p>
            <a:r>
              <a:rPr lang="en-US" sz="2400" dirty="0"/>
              <a:t>The children arrive in a woods: Peter says, “I can’t see a yard in all these trees.”</a:t>
            </a:r>
          </a:p>
          <a:p>
            <a:r>
              <a:rPr lang="en-US" sz="2400" dirty="0"/>
              <a:t>When they arrive, they learn that trees have overgrown Cair Paravel.</a:t>
            </a:r>
          </a:p>
          <a:p>
            <a:r>
              <a:rPr lang="en-US" sz="2400" dirty="0"/>
              <a:t>The trees awaken when Lucy meets Aslan.</a:t>
            </a:r>
          </a:p>
          <a:p>
            <a:r>
              <a:rPr lang="en-US" sz="2400" dirty="0"/>
              <a:t>The trees win the battle at the end.</a:t>
            </a:r>
          </a:p>
        </p:txBody>
      </p:sp>
    </p:spTree>
    <p:extLst>
      <p:ext uri="{BB962C8B-B14F-4D97-AF65-F5344CB8AC3E}">
        <p14:creationId xmlns:p14="http://schemas.microsoft.com/office/powerpoint/2010/main" val="166907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a:t>
            </a:r>
            <a:r>
              <a:rPr lang="en-US" dirty="0" err="1"/>
              <a:t>silvan</a:t>
            </a:r>
            <a:r>
              <a:rPr lang="en-US" dirty="0"/>
              <a:t> facts</a:t>
            </a:r>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a:xfrm>
            <a:off x="4343400" y="1600200"/>
            <a:ext cx="3581400" cy="4525963"/>
          </a:xfrm>
        </p:spPr>
        <p:txBody>
          <a:bodyPr/>
          <a:lstStyle/>
          <a:p>
            <a:r>
              <a:rPr lang="en-US" sz="2400" dirty="0"/>
              <a:t>Prince Caspian meets the old </a:t>
            </a:r>
            <a:r>
              <a:rPr lang="en-US" sz="2400" dirty="0" err="1"/>
              <a:t>Narnians</a:t>
            </a:r>
            <a:r>
              <a:rPr lang="en-US" sz="2400" dirty="0"/>
              <a:t> in the woods.</a:t>
            </a:r>
          </a:p>
          <a:p>
            <a:pPr lvl="0"/>
            <a:r>
              <a:rPr lang="en-US" sz="2400" dirty="0"/>
              <a:t>In the book, the government-inspected school is destroyed by “a mass of shimmering green.”</a:t>
            </a:r>
          </a:p>
          <a:p>
            <a:r>
              <a:rPr lang="en-US" sz="2400" dirty="0"/>
              <a:t>In the book, a child-abuser is turned into a withered tree.</a:t>
            </a:r>
          </a:p>
        </p:txBody>
      </p:sp>
      <p:pic>
        <p:nvPicPr>
          <p:cNvPr id="1026" name="Picture 2" descr="http://moviescomments.com/wp-content/uploads/2008/12/2008-the-chronicles-of-narnia-prince-caspian-007.jpg"/>
          <p:cNvPicPr>
            <a:picLocks noChangeAspect="1" noChangeArrowheads="1"/>
          </p:cNvPicPr>
          <p:nvPr/>
        </p:nvPicPr>
        <p:blipFill>
          <a:blip r:embed="rId2" cstate="print"/>
          <a:srcRect/>
          <a:stretch>
            <a:fillRect/>
          </a:stretch>
        </p:blipFill>
        <p:spPr bwMode="auto">
          <a:xfrm>
            <a:off x="0" y="2590800"/>
            <a:ext cx="4286250" cy="2847975"/>
          </a:xfrm>
          <a:prstGeom prst="rect">
            <a:avLst/>
          </a:prstGeom>
          <a:noFill/>
        </p:spPr>
      </p:pic>
    </p:spTree>
    <p:extLst>
      <p:ext uri="{BB962C8B-B14F-4D97-AF65-F5344CB8AC3E}">
        <p14:creationId xmlns:p14="http://schemas.microsoft.com/office/powerpoint/2010/main" val="366939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723" y="11722"/>
            <a:ext cx="8119416" cy="6846278"/>
          </a:xfrm>
        </p:spPr>
      </p:pic>
    </p:spTree>
    <p:extLst>
      <p:ext uri="{BB962C8B-B14F-4D97-AF65-F5344CB8AC3E}">
        <p14:creationId xmlns:p14="http://schemas.microsoft.com/office/powerpoint/2010/main" val="1505579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723" y="762000"/>
            <a:ext cx="9144000" cy="5339751"/>
          </a:xfrm>
        </p:spPr>
      </p:pic>
    </p:spTree>
    <p:extLst>
      <p:ext uri="{BB962C8B-B14F-4D97-AF65-F5344CB8AC3E}">
        <p14:creationId xmlns:p14="http://schemas.microsoft.com/office/powerpoint/2010/main" val="1447259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Factual Quiz Just for fun</a:t>
            </a:r>
          </a:p>
        </p:txBody>
      </p:sp>
      <p:sp>
        <p:nvSpPr>
          <p:cNvPr id="3" name="Content Placeholder 2"/>
          <p:cNvSpPr>
            <a:spLocks noGrp="1"/>
          </p:cNvSpPr>
          <p:nvPr>
            <p:ph idx="1"/>
          </p:nvPr>
        </p:nvSpPr>
        <p:spPr/>
        <p:txBody>
          <a:bodyPr/>
          <a:lstStyle/>
          <a:p>
            <a:pPr marL="514350" lvl="0" indent="-514350">
              <a:buFont typeface="+mj-lt"/>
              <a:buAutoNum type="arabicPeriod"/>
            </a:pPr>
            <a:r>
              <a:rPr lang="en-US" dirty="0"/>
              <a:t>In this book the children enter Narnia from (a) a wardrobe, (b) a church door, (c) a seat in a railway station, (d) an orchard.</a:t>
            </a:r>
          </a:p>
          <a:p>
            <a:pPr marL="514350" lvl="0" indent="-514350">
              <a:buFont typeface="+mj-lt"/>
              <a:buAutoNum type="arabicPeriod"/>
            </a:pPr>
            <a:r>
              <a:rPr lang="en-US" dirty="0"/>
              <a:t>The reason they didn’t recognize Cair Paravel was that (a) it was so splendid, (b) it was in ruins, (c) they had forgotten it.</a:t>
            </a:r>
          </a:p>
          <a:p>
            <a:pPr marL="514350" lvl="0" indent="-514350">
              <a:buFont typeface="+mj-lt"/>
              <a:buAutoNum type="arabicPeriod"/>
            </a:pPr>
            <a:r>
              <a:rPr lang="en-US" dirty="0"/>
              <a:t>Peter’s sword was named (a) </a:t>
            </a:r>
            <a:r>
              <a:rPr lang="en-US" dirty="0" err="1"/>
              <a:t>Rhindon</a:t>
            </a:r>
            <a:r>
              <a:rPr lang="en-US" dirty="0"/>
              <a:t>, (b) Caspian, (c) Fenris Ulf, (d) Destrier.</a:t>
            </a:r>
          </a:p>
          <a:p>
            <a:pPr marL="514350" lvl="0" indent="-514350">
              <a:buFont typeface="+mj-lt"/>
              <a:buAutoNum type="arabicPeriod"/>
            </a:pPr>
            <a:r>
              <a:rPr lang="en-US" dirty="0"/>
              <a:t>Doctor Cornelius was </a:t>
            </a:r>
            <a:r>
              <a:rPr lang="en-US" i="1" dirty="0"/>
              <a:t>not</a:t>
            </a:r>
            <a:r>
              <a:rPr lang="en-US" dirty="0"/>
              <a:t> (a) Caspian’s tutor, (b) part dwarf, (c) a rebel against Miraz, (d) a real Telmarine.</a:t>
            </a:r>
          </a:p>
        </p:txBody>
      </p:sp>
      <p:cxnSp>
        <p:nvCxnSpPr>
          <p:cNvPr id="5" name="Straight Connector 4"/>
          <p:cNvCxnSpPr/>
          <p:nvPr/>
        </p:nvCxnSpPr>
        <p:spPr>
          <a:xfrm flipH="1">
            <a:off x="1077192" y="4114800"/>
            <a:ext cx="212320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1077192" y="2895600"/>
            <a:ext cx="364720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410200" y="4641273"/>
            <a:ext cx="1143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590800" y="6324600"/>
            <a:ext cx="24384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10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Factual Quiz Just for fun</a:t>
            </a:r>
          </a:p>
        </p:txBody>
      </p:sp>
      <p:sp>
        <p:nvSpPr>
          <p:cNvPr id="3" name="Content Placeholder 2"/>
          <p:cNvSpPr>
            <a:spLocks noGrp="1"/>
          </p:cNvSpPr>
          <p:nvPr>
            <p:ph idx="1"/>
          </p:nvPr>
        </p:nvSpPr>
        <p:spPr/>
        <p:txBody>
          <a:bodyPr/>
          <a:lstStyle/>
          <a:p>
            <a:pPr marL="514350" lvl="0" indent="-514350">
              <a:buFont typeface="+mj-lt"/>
              <a:buAutoNum type="arabicPeriod" startAt="5"/>
            </a:pPr>
            <a:r>
              <a:rPr lang="en-US" dirty="0"/>
              <a:t>The mysterious hollow mound built centuries ago over the Stone Table is called (a) </a:t>
            </a:r>
            <a:r>
              <a:rPr lang="en-US" dirty="0" err="1"/>
              <a:t>Aslan’s</a:t>
            </a:r>
            <a:r>
              <a:rPr lang="en-US" dirty="0"/>
              <a:t> Who, (b) </a:t>
            </a:r>
            <a:r>
              <a:rPr lang="en-US" dirty="0" err="1"/>
              <a:t>Miraz’s</a:t>
            </a:r>
            <a:r>
              <a:rPr lang="en-US" dirty="0"/>
              <a:t> Why, (c) Caspian’s Where, (d) </a:t>
            </a:r>
            <a:r>
              <a:rPr lang="en-US" dirty="0" err="1"/>
              <a:t>Aslan’s</a:t>
            </a:r>
            <a:r>
              <a:rPr lang="en-US" dirty="0"/>
              <a:t> How.</a:t>
            </a:r>
          </a:p>
          <a:p>
            <a:pPr marL="514350" lvl="0" indent="-514350">
              <a:buFont typeface="+mj-lt"/>
              <a:buAutoNum type="arabicPeriod" startAt="5"/>
            </a:pPr>
            <a:r>
              <a:rPr lang="en-US" dirty="0"/>
              <a:t>Which is </a:t>
            </a:r>
            <a:r>
              <a:rPr lang="en-US" i="1" dirty="0"/>
              <a:t>not </a:t>
            </a:r>
            <a:r>
              <a:rPr lang="en-US" dirty="0"/>
              <a:t>one of the three key magical places in Narnia? (a) the Stone Table, (b) Lantern Waste, (c) Telmar, (d) Cair Paravel.</a:t>
            </a:r>
          </a:p>
          <a:p>
            <a:pPr marL="514350" lvl="0" indent="-514350">
              <a:buFont typeface="+mj-lt"/>
              <a:buAutoNum type="arabicPeriod" startAt="5"/>
            </a:pPr>
            <a:r>
              <a:rPr lang="en-US" dirty="0"/>
              <a:t>Much of this story is told by (a) Trumpkin, (b) Nikabrik, (c) Caspian, (d) King Peter.</a:t>
            </a:r>
          </a:p>
          <a:p>
            <a:pPr marL="514350" lvl="0" indent="-514350">
              <a:buFont typeface="+mj-lt"/>
              <a:buAutoNum type="arabicPeriod" startAt="5"/>
            </a:pPr>
            <a:r>
              <a:rPr lang="en-US" dirty="0"/>
              <a:t>Who received special guidance from Aslan and failed to follow it? (a) Peter, (b) Edmund, (c) Susan, (d) Lucy.</a:t>
            </a:r>
          </a:p>
        </p:txBody>
      </p:sp>
      <p:cxnSp>
        <p:nvCxnSpPr>
          <p:cNvPr id="5" name="Straight Connector 4"/>
          <p:cNvCxnSpPr/>
          <p:nvPr/>
        </p:nvCxnSpPr>
        <p:spPr>
          <a:xfrm>
            <a:off x="4191000" y="3276600"/>
            <a:ext cx="1676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886200" y="4572000"/>
            <a:ext cx="914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15000" y="5029200"/>
            <a:ext cx="1447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72000" y="6629400"/>
            <a:ext cx="762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534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Factual Quiz Just for fun</a:t>
            </a:r>
          </a:p>
        </p:txBody>
      </p:sp>
      <p:sp>
        <p:nvSpPr>
          <p:cNvPr id="3" name="Content Placeholder 2"/>
          <p:cNvSpPr>
            <a:spLocks noGrp="1"/>
          </p:cNvSpPr>
          <p:nvPr>
            <p:ph idx="1"/>
          </p:nvPr>
        </p:nvSpPr>
        <p:spPr/>
        <p:txBody>
          <a:bodyPr/>
          <a:lstStyle/>
          <a:p>
            <a:pPr marL="514350" lvl="0" indent="-514350">
              <a:buFont typeface="+mj-lt"/>
              <a:buAutoNum type="arabicPeriod" startAt="9"/>
            </a:pPr>
            <a:r>
              <a:rPr lang="en-US" dirty="0"/>
              <a:t>The formal duel between Peter and Miraz did </a:t>
            </a:r>
            <a:r>
              <a:rPr lang="en-US" i="1" dirty="0"/>
              <a:t>not </a:t>
            </a:r>
            <a:r>
              <a:rPr lang="en-US" dirty="0"/>
              <a:t>end in (a) murder, (b) a draw, (c) general battle, (d) a forest alive and rushing to the river.</a:t>
            </a:r>
          </a:p>
          <a:p>
            <a:pPr marL="514350" lvl="0" indent="-514350">
              <a:buFont typeface="+mj-lt"/>
              <a:buAutoNum type="arabicPeriod" startAt="9"/>
            </a:pPr>
            <a:r>
              <a:rPr lang="en-US" dirty="0"/>
              <a:t>The children returned to England through (a) a blast on the horn, (b) the Wardrobe, (c) a door in the air, (d) a long hike.</a:t>
            </a:r>
          </a:p>
        </p:txBody>
      </p:sp>
      <p:cxnSp>
        <p:nvCxnSpPr>
          <p:cNvPr id="5" name="Straight Connector 4"/>
          <p:cNvCxnSpPr/>
          <p:nvPr/>
        </p:nvCxnSpPr>
        <p:spPr>
          <a:xfrm>
            <a:off x="5486400" y="2438400"/>
            <a:ext cx="1143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524000" y="4572000"/>
            <a:ext cx="25146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824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Aerial View of Dunluce Castle, Antrim Ireland   with the Mermaid's Cave underneath! We must hike to this: Castle Antrim, Medieval Castle, Castles, Northern Ireland, Mermaids Cave, Antrim Ireland, Pl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0"/>
            <a:ext cx="579896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2202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Benediction</a:t>
            </a:r>
          </a:p>
        </p:txBody>
      </p:sp>
      <p:sp>
        <p:nvSpPr>
          <p:cNvPr id="3" name="Content Placeholder 2"/>
          <p:cNvSpPr>
            <a:spLocks noGrp="1"/>
          </p:cNvSpPr>
          <p:nvPr>
            <p:ph idx="1"/>
          </p:nvPr>
        </p:nvSpPr>
        <p:spPr/>
        <p:txBody>
          <a:bodyPr/>
          <a:lstStyle/>
          <a:p>
            <a:r>
              <a:rPr lang="en-US" dirty="0"/>
              <a:t>Give me patience when I get tired of my day-to-day diet of life.</a:t>
            </a:r>
          </a:p>
          <a:p>
            <a:r>
              <a:rPr lang="en-US" dirty="0"/>
              <a:t>Give me the courage to follow your leading, even when it makes me unpopular.</a:t>
            </a:r>
          </a:p>
          <a:p>
            <a:r>
              <a:rPr lang="en-US" dirty="0"/>
              <a:t>Let me always learn and teach with integrity.</a:t>
            </a:r>
          </a:p>
          <a:p>
            <a:r>
              <a:rPr lang="en-US" dirty="0"/>
              <a:t>Give me a foretaste of joy in the victory feast.</a:t>
            </a:r>
          </a:p>
          <a:p>
            <a:r>
              <a:rPr lang="en-US" dirty="0"/>
              <a:t>Give me the grace to walk bravely, when my time comes, through your Door </a:t>
            </a:r>
            <a:r>
              <a:rPr lang="en-US"/>
              <a:t>in the Air.</a:t>
            </a:r>
          </a:p>
        </p:txBody>
      </p:sp>
    </p:spTree>
    <p:extLst>
      <p:ext uri="{BB962C8B-B14F-4D97-AF65-F5344CB8AC3E}">
        <p14:creationId xmlns:p14="http://schemas.microsoft.com/office/powerpoint/2010/main" val="30396034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a:t>
            </a:r>
          </a:p>
        </p:txBody>
      </p:sp>
      <p:sp>
        <p:nvSpPr>
          <p:cNvPr id="3" name="Content Placeholder 2"/>
          <p:cNvSpPr>
            <a:spLocks noGrp="1"/>
          </p:cNvSpPr>
          <p:nvPr>
            <p:ph idx="1"/>
          </p:nvPr>
        </p:nvSpPr>
        <p:spPr/>
        <p:txBody>
          <a:bodyPr/>
          <a:lstStyle/>
          <a:p>
            <a:r>
              <a:rPr lang="en-US" dirty="0"/>
              <a:t>“And finally he [Miraz] persuaded the seven noble lords, who alone among all the Telmarines did not fear the sea, to sail away and look for new lands beyond the Eastern Ocean, and, as he intended, they never came back.” (Chapter V. Caspian’s Adventure in the Mountains)</a:t>
            </a:r>
          </a:p>
          <a:p>
            <a:r>
              <a:rPr lang="en-US" dirty="0"/>
              <a:t>This sets up the next book, </a:t>
            </a:r>
            <a:r>
              <a:rPr lang="en-US" i="1" dirty="0"/>
              <a:t>The Voyage of the ‘Dawn Treader</a:t>
            </a:r>
            <a:r>
              <a:rPr lang="en-US" dirty="0"/>
              <a:t>.’</a:t>
            </a:r>
          </a:p>
        </p:txBody>
      </p:sp>
    </p:spTree>
    <p:extLst>
      <p:ext uri="{BB962C8B-B14F-4D97-AF65-F5344CB8AC3E}">
        <p14:creationId xmlns:p14="http://schemas.microsoft.com/office/powerpoint/2010/main" val="31564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Image result for Dunluce Cas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8" y="381000"/>
            <a:ext cx="9208107" cy="6019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78E22B5-ECD5-47EC-82F1-78ECF7A82EF0}"/>
              </a:ext>
            </a:extLst>
          </p:cNvPr>
          <p:cNvSpPr txBox="1"/>
          <p:nvPr/>
        </p:nvSpPr>
        <p:spPr>
          <a:xfrm>
            <a:off x="3048000" y="6077634"/>
            <a:ext cx="2743200" cy="369332"/>
          </a:xfrm>
          <a:prstGeom prst="rect">
            <a:avLst/>
          </a:prstGeom>
          <a:noFill/>
        </p:spPr>
        <p:txBody>
          <a:bodyPr wrap="square" rtlCol="0">
            <a:spAutoFit/>
          </a:bodyPr>
          <a:lstStyle/>
          <a:p>
            <a:pPr algn="ctr"/>
            <a:r>
              <a:rPr lang="en-US" dirty="0"/>
              <a:t>An 1848 engraving</a:t>
            </a:r>
          </a:p>
        </p:txBody>
      </p:sp>
    </p:spTree>
    <p:extLst>
      <p:ext uri="{BB962C8B-B14F-4D97-AF65-F5344CB8AC3E}">
        <p14:creationId xmlns:p14="http://schemas.microsoft.com/office/powerpoint/2010/main" val="3807902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704.jpg"/>
          <p:cNvPicPr>
            <a:picLocks noGrp="1" noChangeAspect="1"/>
          </p:cNvPicPr>
          <p:nvPr>
            <p:ph idx="1"/>
          </p:nvPr>
        </p:nvPicPr>
        <p:blipFill>
          <a:blip r:embed="rId3" cstate="print"/>
          <a:stretch>
            <a:fillRect/>
          </a:stretch>
        </p:blipFill>
        <p:spPr>
          <a:xfrm>
            <a:off x="2286000" y="0"/>
            <a:ext cx="4377771" cy="6824607"/>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Pauline </a:t>
            </a:r>
            <a:r>
              <a:rPr lang="en-US" dirty="0" err="1"/>
              <a:t>Baynes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585" y="1371600"/>
            <a:ext cx="9205404" cy="5257800"/>
          </a:xfrm>
        </p:spPr>
      </p:pic>
    </p:spTree>
    <p:extLst>
      <p:ext uri="{BB962C8B-B14F-4D97-AF65-F5344CB8AC3E}">
        <p14:creationId xmlns:p14="http://schemas.microsoft.com/office/powerpoint/2010/main" val="3512487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New Zealand’s </a:t>
            </a:r>
            <a:r>
              <a:rPr lang="en-US" sz="2800"/>
              <a:t>Cathedral Cove, </a:t>
            </a:r>
            <a:r>
              <a:rPr lang="en-US" sz="2800" dirty="0"/>
              <a:t>the site of some filming of </a:t>
            </a:r>
            <a:r>
              <a:rPr lang="en-US" sz="2800" i="1" dirty="0"/>
              <a:t>Prince Caspian</a:t>
            </a:r>
          </a:p>
        </p:txBody>
      </p:sp>
      <p:pic>
        <p:nvPicPr>
          <p:cNvPr id="4" name="Content Placeholder 3" descr="Cathedral_Cove.jpg"/>
          <p:cNvPicPr>
            <a:picLocks noGrp="1" noChangeAspect="1"/>
          </p:cNvPicPr>
          <p:nvPr>
            <p:ph idx="1"/>
          </p:nvPr>
        </p:nvPicPr>
        <p:blipFill>
          <a:blip r:embed="rId2" cstate="print"/>
          <a:stretch>
            <a:fillRect/>
          </a:stretch>
        </p:blipFill>
        <p:spPr>
          <a:xfrm>
            <a:off x="845608" y="1609725"/>
            <a:ext cx="6462184" cy="4846638"/>
          </a:xfrm>
        </p:spPr>
      </p:pic>
    </p:spTree>
    <p:extLst>
      <p:ext uri="{BB962C8B-B14F-4D97-AF65-F5344CB8AC3E}">
        <p14:creationId xmlns:p14="http://schemas.microsoft.com/office/powerpoint/2010/main" val="506976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B75CC-8809-4D47-9103-F3D1248CB191}"/>
              </a:ext>
            </a:extLst>
          </p:cNvPr>
          <p:cNvSpPr>
            <a:spLocks noGrp="1"/>
          </p:cNvSpPr>
          <p:nvPr>
            <p:ph type="title"/>
          </p:nvPr>
        </p:nvSpPr>
        <p:spPr>
          <a:xfrm>
            <a:off x="457200" y="320675"/>
            <a:ext cx="7239000" cy="898525"/>
          </a:xfrm>
        </p:spPr>
        <p:txBody>
          <a:bodyPr/>
          <a:lstStyle/>
          <a:p>
            <a:r>
              <a:rPr lang="en-US" dirty="0"/>
              <a:t>By the way …</a:t>
            </a:r>
          </a:p>
        </p:txBody>
      </p:sp>
      <p:sp>
        <p:nvSpPr>
          <p:cNvPr id="3" name="Content Placeholder 2">
            <a:extLst>
              <a:ext uri="{FF2B5EF4-FFF2-40B4-BE49-F238E27FC236}">
                <a16:creationId xmlns:a16="http://schemas.microsoft.com/office/drawing/2014/main" id="{A7ECF14E-77D8-4712-B57C-A4C26A92B2D5}"/>
              </a:ext>
            </a:extLst>
          </p:cNvPr>
          <p:cNvSpPr>
            <a:spLocks noGrp="1"/>
          </p:cNvSpPr>
          <p:nvPr>
            <p:ph idx="1"/>
          </p:nvPr>
        </p:nvSpPr>
        <p:spPr>
          <a:xfrm>
            <a:off x="457200" y="1295400"/>
            <a:ext cx="7239000" cy="5160963"/>
          </a:xfrm>
        </p:spPr>
        <p:txBody>
          <a:bodyPr/>
          <a:lstStyle/>
          <a:p>
            <a:r>
              <a:rPr lang="en-US" sz="2000" dirty="0"/>
              <a:t>Some complain that Lewis thinks less of women, so let’s look at an early scene where Trumpkin the Dwarf matches against Susan in an archery contest. They have just rescued Trumpkin from a certain death.</a:t>
            </a:r>
          </a:p>
          <a:p>
            <a:r>
              <a:rPr lang="en-US" sz="2000" dirty="0"/>
              <a:t>The Dwarf shoots first.</a:t>
            </a:r>
          </a:p>
          <a:p>
            <a:r>
              <a:rPr lang="en-US" sz="2000" dirty="0"/>
              <a:t>“</a:t>
            </a:r>
            <a:r>
              <a:rPr lang="en-US" sz="2000" i="1" dirty="0"/>
              <a:t>Twang </a:t>
            </a:r>
            <a:r>
              <a:rPr lang="en-US" sz="2000" dirty="0"/>
              <a:t>went the string. It was an excellent shot. The tiny apple shook as the arrow passed, and a leaf came fluttering down. Then Susan went to the top of the steps and strung her bow. She was not enjoying her match half so much as Edmund had enjoyed his; not because she had any doubt about hitting the apple but because Susan was so tenderhearted that she almost hated to beat someone who had been beaten already. The Dwarf watched her keenly as she drew the shaft to her ear. A moment later, with a little soft thump which they could all hear in that quiet place, the apple fell to the grass with Susan’s arrow in it.”</a:t>
            </a:r>
          </a:p>
        </p:txBody>
      </p:sp>
    </p:spTree>
    <p:extLst>
      <p:ext uri="{BB962C8B-B14F-4D97-AF65-F5344CB8AC3E}">
        <p14:creationId xmlns:p14="http://schemas.microsoft.com/office/powerpoint/2010/main" val="53164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Opulent</Template>
  <TotalTime>21799</TotalTime>
  <Words>2557</Words>
  <Application>Microsoft Office PowerPoint</Application>
  <PresentationFormat>On-screen Show (4:3)</PresentationFormat>
  <Paragraphs>191</Paragraphs>
  <Slides>41</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Trebuchet MS</vt:lpstr>
      <vt:lpstr>Wingdings</vt:lpstr>
      <vt:lpstr>Wingdings 2</vt:lpstr>
      <vt:lpstr>Opulent</vt:lpstr>
      <vt:lpstr>Prince Caspian: The Return to Narnia</vt:lpstr>
      <vt:lpstr>Some Introductory Facts</vt:lpstr>
      <vt:lpstr>Lewis and longing</vt:lpstr>
      <vt:lpstr>PowerPoint Presentation</vt:lpstr>
      <vt:lpstr>PowerPoint Presentation</vt:lpstr>
      <vt:lpstr>PowerPoint Presentation</vt:lpstr>
      <vt:lpstr>Pauline Baynes</vt:lpstr>
      <vt:lpstr>New Zealand’s Cathedral Cove, the site of some filming of Prince Caspian</vt:lpstr>
      <vt:lpstr>By the way …</vt:lpstr>
      <vt:lpstr>And …</vt:lpstr>
      <vt:lpstr>PowerPoint Presentation</vt:lpstr>
      <vt:lpstr>Plot summary</vt:lpstr>
      <vt:lpstr>Chapter XI. The Lion Roars</vt:lpstr>
      <vt:lpstr>Plot summary</vt:lpstr>
      <vt:lpstr>PowerPoint Presentation</vt:lpstr>
      <vt:lpstr>PowerPoint Presentation</vt:lpstr>
      <vt:lpstr>Moral Development/plato</vt:lpstr>
      <vt:lpstr>Spiritual growth</vt:lpstr>
      <vt:lpstr>Humor</vt:lpstr>
      <vt:lpstr>Michael Ward</vt:lpstr>
      <vt:lpstr>Mars and PC</vt:lpstr>
      <vt:lpstr>Mars and PC</vt:lpstr>
      <vt:lpstr>Mars and PC</vt:lpstr>
      <vt:lpstr>Biblical Theme I:  Irresistibly Drawn</vt:lpstr>
      <vt:lpstr>Biblical Theme I:  Irresistibly Drawn</vt:lpstr>
      <vt:lpstr>The Gifts of Father CHristmas</vt:lpstr>
      <vt:lpstr>Biblical Theme II: Old Narnians</vt:lpstr>
      <vt:lpstr>Biblical Theme II: Old Narnians</vt:lpstr>
      <vt:lpstr>PowerPoint Presentation</vt:lpstr>
      <vt:lpstr>PowerPoint Presentation</vt:lpstr>
      <vt:lpstr>PowerPoint Presentation</vt:lpstr>
      <vt:lpstr>Mars silvanus</vt:lpstr>
      <vt:lpstr>Mars silvanus</vt:lpstr>
      <vt:lpstr>More silvan facts</vt:lpstr>
      <vt:lpstr>PowerPoint Presentation</vt:lpstr>
      <vt:lpstr>PowerPoint Presentation</vt:lpstr>
      <vt:lpstr>Factual Quiz Just for fun</vt:lpstr>
      <vt:lpstr>Factual Quiz Just for fun</vt:lpstr>
      <vt:lpstr>Factual Quiz Just for fun</vt:lpstr>
      <vt:lpstr>Benediction</vt:lpstr>
      <vt:lpstr>P.S.</vt:lpstr>
    </vt:vector>
  </TitlesOfParts>
  <Company>Concordia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Aslan and Iorek</dc:title>
  <dc:creator>Joel D. Heck</dc:creator>
  <cp:lastModifiedBy>Joel Heck</cp:lastModifiedBy>
  <cp:revision>622</cp:revision>
  <cp:lastPrinted>2014-03-06T21:51:44Z</cp:lastPrinted>
  <dcterms:created xsi:type="dcterms:W3CDTF">2008-01-30T18:20:39Z</dcterms:created>
  <dcterms:modified xsi:type="dcterms:W3CDTF">2017-09-22T23:59:42Z</dcterms:modified>
</cp:coreProperties>
</file>