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6" r:id="rId2"/>
    <p:sldId id="325" r:id="rId3"/>
    <p:sldId id="262" r:id="rId4"/>
    <p:sldId id="329" r:id="rId5"/>
    <p:sldId id="320" r:id="rId6"/>
    <p:sldId id="321" r:id="rId7"/>
    <p:sldId id="292" r:id="rId8"/>
    <p:sldId id="303" r:id="rId9"/>
    <p:sldId id="324" r:id="rId10"/>
    <p:sldId id="308" r:id="rId11"/>
    <p:sldId id="312" r:id="rId12"/>
    <p:sldId id="274" r:id="rId13"/>
    <p:sldId id="326" r:id="rId14"/>
    <p:sldId id="327" r:id="rId15"/>
    <p:sldId id="315" r:id="rId16"/>
    <p:sldId id="263" r:id="rId17"/>
    <p:sldId id="309" r:id="rId18"/>
    <p:sldId id="317" r:id="rId19"/>
    <p:sldId id="318" r:id="rId20"/>
    <p:sldId id="316" r:id="rId21"/>
    <p:sldId id="323" r:id="rId22"/>
    <p:sldId id="322" r:id="rId23"/>
    <p:sldId id="275" r:id="rId24"/>
    <p:sldId id="307" r:id="rId25"/>
    <p:sldId id="310" r:id="rId26"/>
    <p:sldId id="311" r:id="rId27"/>
    <p:sldId id="267" r:id="rId28"/>
    <p:sldId id="279" r:id="rId29"/>
    <p:sldId id="276" r:id="rId30"/>
    <p:sldId id="282" r:id="rId31"/>
    <p:sldId id="301" r:id="rId32"/>
    <p:sldId id="319" r:id="rId33"/>
    <p:sldId id="285" r:id="rId34"/>
    <p:sldId id="330" r:id="rId35"/>
    <p:sldId id="264" r:id="rId36"/>
    <p:sldId id="328" r:id="rId37"/>
    <p:sldId id="287" r:id="rId38"/>
    <p:sldId id="297" r:id="rId39"/>
    <p:sldId id="298" r:id="rId40"/>
    <p:sldId id="273" r:id="rId41"/>
    <p:sldId id="257" r:id="rId42"/>
    <p:sldId id="258" r:id="rId43"/>
    <p:sldId id="259" r:id="rId44"/>
    <p:sldId id="261" r:id="rId45"/>
    <p:sldId id="260" r:id="rId46"/>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1993" autoAdjust="0"/>
  </p:normalViewPr>
  <p:slideViewPr>
    <p:cSldViewPr>
      <p:cViewPr varScale="1">
        <p:scale>
          <a:sx n="79" d="100"/>
          <a:sy n="79" d="100"/>
        </p:scale>
        <p:origin x="1349"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3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773"/>
          </a:xfrm>
          <a:prstGeom prst="rect">
            <a:avLst/>
          </a:prstGeom>
        </p:spPr>
        <p:txBody>
          <a:bodyPr vert="horz" lIns="92610" tIns="46305" rIns="92610" bIns="46305"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773"/>
          </a:xfrm>
          <a:prstGeom prst="rect">
            <a:avLst/>
          </a:prstGeom>
        </p:spPr>
        <p:txBody>
          <a:bodyPr vert="horz" lIns="92610" tIns="46305" rIns="92610" bIns="46305" rtlCol="0"/>
          <a:lstStyle>
            <a:lvl1pPr algn="r">
              <a:defRPr sz="1200"/>
            </a:lvl1pPr>
          </a:lstStyle>
          <a:p>
            <a:fld id="{7E05866C-795F-4EA0-9EC3-32F5BF835AAC}" type="datetimeFigureOut">
              <a:rPr lang="en-US" smtClean="0"/>
              <a:pPr/>
              <a:t>10/15/2017</a:t>
            </a:fld>
            <a:endParaRPr lang="en-US"/>
          </a:p>
        </p:txBody>
      </p:sp>
      <p:sp>
        <p:nvSpPr>
          <p:cNvPr id="4" name="Footer Placeholder 3"/>
          <p:cNvSpPr>
            <a:spLocks noGrp="1"/>
          </p:cNvSpPr>
          <p:nvPr>
            <p:ph type="ftr" sz="quarter" idx="2"/>
          </p:nvPr>
        </p:nvSpPr>
        <p:spPr>
          <a:xfrm>
            <a:off x="0" y="8841738"/>
            <a:ext cx="3056414" cy="465773"/>
          </a:xfrm>
          <a:prstGeom prst="rect">
            <a:avLst/>
          </a:prstGeom>
        </p:spPr>
        <p:txBody>
          <a:bodyPr vert="horz" lIns="92610" tIns="46305" rIns="92610" bIns="46305"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1738"/>
            <a:ext cx="3056414" cy="465773"/>
          </a:xfrm>
          <a:prstGeom prst="rect">
            <a:avLst/>
          </a:prstGeom>
        </p:spPr>
        <p:txBody>
          <a:bodyPr vert="horz" lIns="92610" tIns="46305" rIns="92610" bIns="46305" rtlCol="0" anchor="b"/>
          <a:lstStyle>
            <a:lvl1pPr algn="r">
              <a:defRPr sz="1200"/>
            </a:lvl1pPr>
          </a:lstStyle>
          <a:p>
            <a:fld id="{4D6BF062-FCFB-490B-950D-6EEA2FF77865}" type="slidenum">
              <a:rPr lang="en-US" smtClean="0"/>
              <a:pPr/>
              <a:t>‹#›</a:t>
            </a:fld>
            <a:endParaRPr lang="en-US"/>
          </a:p>
        </p:txBody>
      </p:sp>
    </p:spTree>
    <p:extLst>
      <p:ext uri="{BB962C8B-B14F-4D97-AF65-F5344CB8AC3E}">
        <p14:creationId xmlns:p14="http://schemas.microsoft.com/office/powerpoint/2010/main" val="167355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773"/>
          </a:xfrm>
          <a:prstGeom prst="rect">
            <a:avLst/>
          </a:prstGeom>
        </p:spPr>
        <p:txBody>
          <a:bodyPr vert="horz" lIns="92610" tIns="46305" rIns="92610" bIns="46305" rtlCol="0"/>
          <a:lstStyle>
            <a:lvl1pPr algn="l">
              <a:defRPr sz="1200"/>
            </a:lvl1pPr>
          </a:lstStyle>
          <a:p>
            <a:endParaRPr lang="en-US"/>
          </a:p>
        </p:txBody>
      </p:sp>
      <p:sp>
        <p:nvSpPr>
          <p:cNvPr id="3" name="Date Placeholder 2"/>
          <p:cNvSpPr>
            <a:spLocks noGrp="1"/>
          </p:cNvSpPr>
          <p:nvPr>
            <p:ph type="dt" idx="1"/>
          </p:nvPr>
        </p:nvSpPr>
        <p:spPr>
          <a:xfrm>
            <a:off x="3995217" y="0"/>
            <a:ext cx="3056414" cy="465773"/>
          </a:xfrm>
          <a:prstGeom prst="rect">
            <a:avLst/>
          </a:prstGeom>
        </p:spPr>
        <p:txBody>
          <a:bodyPr vert="horz" lIns="92610" tIns="46305" rIns="92610" bIns="46305" rtlCol="0"/>
          <a:lstStyle>
            <a:lvl1pPr algn="r">
              <a:defRPr sz="1200"/>
            </a:lvl1pPr>
          </a:lstStyle>
          <a:p>
            <a:fld id="{5F0049D9-43DF-4EAA-B828-F3203A50A979}" type="datetimeFigureOut">
              <a:rPr lang="en-US" smtClean="0"/>
              <a:pPr/>
              <a:t>10/15/2017</a:t>
            </a:fld>
            <a:endParaRPr lang="en-US"/>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2610" tIns="46305" rIns="92610" bIns="46305" rtlCol="0" anchor="ctr"/>
          <a:lstStyle/>
          <a:p>
            <a:endParaRPr lang="en-US"/>
          </a:p>
        </p:txBody>
      </p:sp>
      <p:sp>
        <p:nvSpPr>
          <p:cNvPr id="5" name="Notes Placeholder 4"/>
          <p:cNvSpPr>
            <a:spLocks noGrp="1"/>
          </p:cNvSpPr>
          <p:nvPr>
            <p:ph type="body" sz="quarter" idx="3"/>
          </p:nvPr>
        </p:nvSpPr>
        <p:spPr>
          <a:xfrm>
            <a:off x="705327" y="4422459"/>
            <a:ext cx="5642610" cy="4188778"/>
          </a:xfrm>
          <a:prstGeom prst="rect">
            <a:avLst/>
          </a:prstGeom>
        </p:spPr>
        <p:txBody>
          <a:bodyPr vert="horz" lIns="92610" tIns="46305" rIns="92610" bIns="463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738"/>
            <a:ext cx="3056414" cy="465773"/>
          </a:xfrm>
          <a:prstGeom prst="rect">
            <a:avLst/>
          </a:prstGeom>
        </p:spPr>
        <p:txBody>
          <a:bodyPr vert="horz" lIns="92610" tIns="46305" rIns="92610" bIns="46305"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1738"/>
            <a:ext cx="3056414" cy="465773"/>
          </a:xfrm>
          <a:prstGeom prst="rect">
            <a:avLst/>
          </a:prstGeom>
        </p:spPr>
        <p:txBody>
          <a:bodyPr vert="horz" lIns="92610" tIns="46305" rIns="92610" bIns="46305" rtlCol="0" anchor="b"/>
          <a:lstStyle>
            <a:lvl1pPr algn="r">
              <a:defRPr sz="1200"/>
            </a:lvl1pPr>
          </a:lstStyle>
          <a:p>
            <a:fld id="{6E4C132F-280A-4048-B2C8-A5C93F553348}" type="slidenum">
              <a:rPr lang="en-US" smtClean="0"/>
              <a:pPr/>
              <a:t>‹#›</a:t>
            </a:fld>
            <a:endParaRPr lang="en-US"/>
          </a:p>
        </p:txBody>
      </p:sp>
    </p:spTree>
    <p:extLst>
      <p:ext uri="{BB962C8B-B14F-4D97-AF65-F5344CB8AC3E}">
        <p14:creationId xmlns:p14="http://schemas.microsoft.com/office/powerpoint/2010/main" val="115049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book was dedicated to Owen Barfield’s son.</a:t>
            </a:r>
          </a:p>
        </p:txBody>
      </p:sp>
      <p:sp>
        <p:nvSpPr>
          <p:cNvPr id="4" name="Slide Number Placeholder 3"/>
          <p:cNvSpPr>
            <a:spLocks noGrp="1"/>
          </p:cNvSpPr>
          <p:nvPr>
            <p:ph type="sldNum" sz="quarter" idx="10"/>
          </p:nvPr>
        </p:nvSpPr>
        <p:spPr/>
        <p:txBody>
          <a:bodyPr/>
          <a:lstStyle/>
          <a:p>
            <a:fld id="{6E4C132F-280A-4048-B2C8-A5C93F553348}" type="slidenum">
              <a:rPr lang="en-US" smtClean="0"/>
              <a:pPr/>
              <a:t>1</a:t>
            </a:fld>
            <a:endParaRPr lang="en-US"/>
          </a:p>
        </p:txBody>
      </p:sp>
    </p:spTree>
    <p:extLst>
      <p:ext uri="{BB962C8B-B14F-4D97-AF65-F5344CB8AC3E}">
        <p14:creationId xmlns:p14="http://schemas.microsoft.com/office/powerpoint/2010/main" val="32303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 are readers.</a:t>
            </a:r>
          </a:p>
        </p:txBody>
      </p:sp>
      <p:sp>
        <p:nvSpPr>
          <p:cNvPr id="4" name="Slide Number Placeholder 3"/>
          <p:cNvSpPr>
            <a:spLocks noGrp="1"/>
          </p:cNvSpPr>
          <p:nvPr>
            <p:ph type="sldNum" sz="quarter" idx="10"/>
          </p:nvPr>
        </p:nvSpPr>
        <p:spPr/>
        <p:txBody>
          <a:bodyPr/>
          <a:lstStyle/>
          <a:p>
            <a:fld id="{6E4C132F-280A-4048-B2C8-A5C93F553348}" type="slidenum">
              <a:rPr lang="en-US" smtClean="0"/>
              <a:pPr/>
              <a:t>29</a:t>
            </a:fld>
            <a:endParaRPr lang="en-US"/>
          </a:p>
        </p:txBody>
      </p:sp>
    </p:spTree>
    <p:extLst>
      <p:ext uri="{BB962C8B-B14F-4D97-AF65-F5344CB8AC3E}">
        <p14:creationId xmlns:p14="http://schemas.microsoft.com/office/powerpoint/2010/main" val="1271451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Coriakin’s</a:t>
            </a:r>
            <a:r>
              <a:rPr lang="en-US" dirty="0"/>
              <a:t> house.</a:t>
            </a:r>
          </a:p>
        </p:txBody>
      </p:sp>
      <p:sp>
        <p:nvSpPr>
          <p:cNvPr id="4" name="Slide Number Placeholder 3"/>
          <p:cNvSpPr>
            <a:spLocks noGrp="1"/>
          </p:cNvSpPr>
          <p:nvPr>
            <p:ph type="sldNum" sz="quarter" idx="10"/>
          </p:nvPr>
        </p:nvSpPr>
        <p:spPr/>
        <p:txBody>
          <a:bodyPr/>
          <a:lstStyle/>
          <a:p>
            <a:fld id="{6E4C132F-280A-4048-B2C8-A5C93F553348}" type="slidenum">
              <a:rPr lang="en-US" smtClean="0"/>
              <a:pPr/>
              <a:t>38</a:t>
            </a:fld>
            <a:endParaRPr lang="en-US"/>
          </a:p>
        </p:txBody>
      </p:sp>
    </p:spTree>
    <p:extLst>
      <p:ext uri="{BB962C8B-B14F-4D97-AF65-F5344CB8AC3E}">
        <p14:creationId xmlns:p14="http://schemas.microsoft.com/office/powerpoint/2010/main" val="181533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sea! …” </a:t>
            </a:r>
            <a:r>
              <a:rPr lang="en-US" i="1" dirty="0"/>
              <a:t>They Stand Together</a:t>
            </a:r>
            <a:r>
              <a:rPr lang="en-US" dirty="0"/>
              <a:t>, p. 68. A letter to Arthur Greeves on March 30, 1915.</a:t>
            </a:r>
          </a:p>
        </p:txBody>
      </p:sp>
      <p:sp>
        <p:nvSpPr>
          <p:cNvPr id="4" name="Slide Number Placeholder 3"/>
          <p:cNvSpPr>
            <a:spLocks noGrp="1"/>
          </p:cNvSpPr>
          <p:nvPr>
            <p:ph type="sldNum" sz="quarter" idx="10"/>
          </p:nvPr>
        </p:nvSpPr>
        <p:spPr/>
        <p:txBody>
          <a:bodyPr/>
          <a:lstStyle/>
          <a:p>
            <a:fld id="{6E4C132F-280A-4048-B2C8-A5C93F553348}" type="slidenum">
              <a:rPr lang="en-US" smtClean="0"/>
              <a:pPr/>
              <a:t>4</a:t>
            </a:fld>
            <a:endParaRPr lang="en-US"/>
          </a:p>
        </p:txBody>
      </p:sp>
    </p:spTree>
    <p:extLst>
      <p:ext uri="{BB962C8B-B14F-4D97-AF65-F5344CB8AC3E}">
        <p14:creationId xmlns:p14="http://schemas.microsoft.com/office/powerpoint/2010/main" val="254400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 Daigle-Williamson, </a:t>
            </a:r>
            <a:r>
              <a:rPr lang="en-US" i="1" dirty="0"/>
              <a:t>Reflecting the Eternal: Dante’s </a:t>
            </a:r>
            <a:r>
              <a:rPr lang="en-US" dirty="0"/>
              <a:t>Divine Comedy </a:t>
            </a:r>
            <a:r>
              <a:rPr lang="en-US" i="1" dirty="0"/>
              <a:t>in the Novels of C. S. Lewis</a:t>
            </a:r>
            <a:r>
              <a:rPr lang="en-US" dirty="0"/>
              <a:t>, Hendrickson Publishers, 2015.</a:t>
            </a:r>
          </a:p>
        </p:txBody>
      </p:sp>
      <p:sp>
        <p:nvSpPr>
          <p:cNvPr id="4" name="Slide Number Placeholder 3"/>
          <p:cNvSpPr>
            <a:spLocks noGrp="1"/>
          </p:cNvSpPr>
          <p:nvPr>
            <p:ph type="sldNum" sz="quarter" idx="10"/>
          </p:nvPr>
        </p:nvSpPr>
        <p:spPr/>
        <p:txBody>
          <a:bodyPr/>
          <a:lstStyle/>
          <a:p>
            <a:fld id="{6E4C132F-280A-4048-B2C8-A5C93F553348}" type="slidenum">
              <a:rPr lang="en-US" smtClean="0"/>
              <a:pPr/>
              <a:t>5</a:t>
            </a:fld>
            <a:endParaRPr lang="en-US"/>
          </a:p>
        </p:txBody>
      </p:sp>
    </p:spTree>
    <p:extLst>
      <p:ext uri="{BB962C8B-B14F-4D97-AF65-F5344CB8AC3E}">
        <p14:creationId xmlns:p14="http://schemas.microsoft.com/office/powerpoint/2010/main" val="129121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Marsha Daigle-Williamson lists a total of 14</a:t>
            </a:r>
            <a:r>
              <a:rPr lang="en-US" baseline="0" dirty="0"/>
              <a:t> similarities.</a:t>
            </a:r>
            <a:endParaRPr lang="en-US" dirty="0"/>
          </a:p>
        </p:txBody>
      </p:sp>
      <p:sp>
        <p:nvSpPr>
          <p:cNvPr id="4" name="Slide Number Placeholder 3"/>
          <p:cNvSpPr>
            <a:spLocks noGrp="1"/>
          </p:cNvSpPr>
          <p:nvPr>
            <p:ph type="sldNum" sz="quarter" idx="10"/>
          </p:nvPr>
        </p:nvSpPr>
        <p:spPr/>
        <p:txBody>
          <a:bodyPr/>
          <a:lstStyle/>
          <a:p>
            <a:fld id="{6E4C132F-280A-4048-B2C8-A5C93F553348}" type="slidenum">
              <a:rPr lang="en-US" smtClean="0"/>
              <a:pPr/>
              <a:t>6</a:t>
            </a:fld>
            <a:endParaRPr lang="en-US"/>
          </a:p>
        </p:txBody>
      </p:sp>
    </p:spTree>
    <p:extLst>
      <p:ext uri="{BB962C8B-B14F-4D97-AF65-F5344CB8AC3E}">
        <p14:creationId xmlns:p14="http://schemas.microsoft.com/office/powerpoint/2010/main" val="294971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bullet: first line of J. K. Rowling’s </a:t>
            </a:r>
            <a:r>
              <a:rPr lang="en-US" i="1" dirty="0"/>
              <a:t>Harry Potter and The Chamber of Secrets</a:t>
            </a:r>
            <a:r>
              <a:rPr lang="en-US" dirty="0"/>
              <a:t>. Second novel in the series.</a:t>
            </a:r>
          </a:p>
        </p:txBody>
      </p:sp>
      <p:sp>
        <p:nvSpPr>
          <p:cNvPr id="4" name="Slide Number Placeholder 3"/>
          <p:cNvSpPr>
            <a:spLocks noGrp="1"/>
          </p:cNvSpPr>
          <p:nvPr>
            <p:ph type="sldNum" sz="quarter" idx="10"/>
          </p:nvPr>
        </p:nvSpPr>
        <p:spPr/>
        <p:txBody>
          <a:bodyPr/>
          <a:lstStyle/>
          <a:p>
            <a:fld id="{6E4C132F-280A-4048-B2C8-A5C93F553348}" type="slidenum">
              <a:rPr lang="en-US" smtClean="0"/>
              <a:pPr/>
              <a:t>7</a:t>
            </a:fld>
            <a:endParaRPr lang="en-US"/>
          </a:p>
        </p:txBody>
      </p:sp>
    </p:spTree>
    <p:extLst>
      <p:ext uri="{BB962C8B-B14F-4D97-AF65-F5344CB8AC3E}">
        <p14:creationId xmlns:p14="http://schemas.microsoft.com/office/powerpoint/2010/main" val="377874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times each name is used in </a:t>
            </a:r>
            <a:r>
              <a:rPr lang="en-US" i="1" dirty="0"/>
              <a:t>The Voyage of the ‘Dawn</a:t>
            </a:r>
            <a:r>
              <a:rPr lang="en-US" i="1" baseline="0" dirty="0"/>
              <a:t> Treader.’ </a:t>
            </a:r>
            <a:r>
              <a:rPr lang="en-US" i="0" baseline="0" dirty="0"/>
              <a:t>This means, of course, that Lucy is quite important. Will Poulter played Eustace in the movie directed by Michael </a:t>
            </a:r>
            <a:r>
              <a:rPr lang="en-US" i="0" baseline="0" dirty="0" err="1"/>
              <a:t>Apted</a:t>
            </a:r>
            <a:r>
              <a:rPr lang="en-US" i="0" baseline="0" dirty="0"/>
              <a:t>.</a:t>
            </a:r>
            <a:endParaRPr lang="en-US" i="0" dirty="0"/>
          </a:p>
        </p:txBody>
      </p:sp>
      <p:sp>
        <p:nvSpPr>
          <p:cNvPr id="4" name="Slide Number Placeholder 3"/>
          <p:cNvSpPr>
            <a:spLocks noGrp="1"/>
          </p:cNvSpPr>
          <p:nvPr>
            <p:ph type="sldNum" sz="quarter" idx="10"/>
          </p:nvPr>
        </p:nvSpPr>
        <p:spPr/>
        <p:txBody>
          <a:bodyPr/>
          <a:lstStyle/>
          <a:p>
            <a:fld id="{6E4C132F-280A-4048-B2C8-A5C93F553348}" type="slidenum">
              <a:rPr lang="en-US" smtClean="0"/>
              <a:pPr/>
              <a:t>9</a:t>
            </a:fld>
            <a:endParaRPr lang="en-US"/>
          </a:p>
        </p:txBody>
      </p:sp>
    </p:spTree>
    <p:extLst>
      <p:ext uri="{BB962C8B-B14F-4D97-AF65-F5344CB8AC3E}">
        <p14:creationId xmlns:p14="http://schemas.microsoft.com/office/powerpoint/2010/main" val="120567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Aurification</a:t>
            </a:r>
            <a:r>
              <a:rPr lang="en-US" dirty="0"/>
              <a:t> = being turned to gold</a:t>
            </a:r>
          </a:p>
        </p:txBody>
      </p:sp>
      <p:sp>
        <p:nvSpPr>
          <p:cNvPr id="4" name="Slide Number Placeholder 3"/>
          <p:cNvSpPr>
            <a:spLocks noGrp="1"/>
          </p:cNvSpPr>
          <p:nvPr>
            <p:ph type="sldNum" sz="quarter" idx="10"/>
          </p:nvPr>
        </p:nvSpPr>
        <p:spPr/>
        <p:txBody>
          <a:bodyPr/>
          <a:lstStyle/>
          <a:p>
            <a:fld id="{6E4C132F-280A-4048-B2C8-A5C93F553348}" type="slidenum">
              <a:rPr lang="en-US" smtClean="0"/>
              <a:pPr/>
              <a:t>11</a:t>
            </a:fld>
            <a:endParaRPr lang="en-US"/>
          </a:p>
        </p:txBody>
      </p:sp>
    </p:spTree>
    <p:extLst>
      <p:ext uri="{BB962C8B-B14F-4D97-AF65-F5344CB8AC3E}">
        <p14:creationId xmlns:p14="http://schemas.microsoft.com/office/powerpoint/2010/main" val="300961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drawing of the ship for the HarperCollins edition of the Chronicles of Narnia.</a:t>
            </a:r>
          </a:p>
        </p:txBody>
      </p:sp>
      <p:sp>
        <p:nvSpPr>
          <p:cNvPr id="4" name="Slide Number Placeholder 3"/>
          <p:cNvSpPr>
            <a:spLocks noGrp="1"/>
          </p:cNvSpPr>
          <p:nvPr>
            <p:ph type="sldNum" sz="quarter" idx="10"/>
          </p:nvPr>
        </p:nvSpPr>
        <p:spPr/>
        <p:txBody>
          <a:bodyPr/>
          <a:lstStyle/>
          <a:p>
            <a:fld id="{6E4C132F-280A-4048-B2C8-A5C93F553348}" type="slidenum">
              <a:rPr lang="en-US" smtClean="0"/>
              <a:pPr/>
              <a:t>12</a:t>
            </a:fld>
            <a:endParaRPr lang="en-US"/>
          </a:p>
        </p:txBody>
      </p:sp>
    </p:spTree>
    <p:extLst>
      <p:ext uri="{BB962C8B-B14F-4D97-AF65-F5344CB8AC3E}">
        <p14:creationId xmlns:p14="http://schemas.microsoft.com/office/powerpoint/2010/main" val="1949688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Lucy gets her bottle of cordial back. See Peter’s sword and shield, plus Susan’s bow and quiver of arrows. The Dawn Treader appears in the left panel.</a:t>
            </a:r>
          </a:p>
        </p:txBody>
      </p:sp>
      <p:sp>
        <p:nvSpPr>
          <p:cNvPr id="4" name="Slide Number Placeholder 3"/>
          <p:cNvSpPr>
            <a:spLocks noGrp="1"/>
          </p:cNvSpPr>
          <p:nvPr>
            <p:ph type="sldNum" sz="quarter" idx="10"/>
          </p:nvPr>
        </p:nvSpPr>
        <p:spPr/>
        <p:txBody>
          <a:bodyPr/>
          <a:lstStyle/>
          <a:p>
            <a:fld id="{6E4C132F-280A-4048-B2C8-A5C93F553348}" type="slidenum">
              <a:rPr lang="en-US" smtClean="0"/>
              <a:pPr/>
              <a:t>19</a:t>
            </a:fld>
            <a:endParaRPr lang="en-US"/>
          </a:p>
        </p:txBody>
      </p:sp>
    </p:spTree>
    <p:extLst>
      <p:ext uri="{BB962C8B-B14F-4D97-AF65-F5344CB8AC3E}">
        <p14:creationId xmlns:p14="http://schemas.microsoft.com/office/powerpoint/2010/main" val="75602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3C6742B8-B176-4C91-BD61-93AD1F0CDEDD}"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74992-70DB-4A39-AC8B-48028FA2E6E9}"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6742B8-B176-4C91-BD61-93AD1F0CDEDD}"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74992-70DB-4A39-AC8B-48028FA2E6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6742B8-B176-4C91-BD61-93AD1F0CDEDD}" type="datetimeFigureOut">
              <a:rPr lang="en-US" smtClean="0"/>
              <a:pPr/>
              <a:t>10/15/2017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6174992-70DB-4A39-AC8B-48028FA2E6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6742B8-B176-4C91-BD61-93AD1F0CDEDD}"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74992-70DB-4A39-AC8B-48028FA2E6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C6742B8-B176-4C91-BD61-93AD1F0CDEDD}" type="datetimeFigureOut">
              <a:rPr lang="en-US" smtClean="0"/>
              <a:pPr/>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74992-70DB-4A39-AC8B-48028FA2E6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C6742B8-B176-4C91-BD61-93AD1F0CDEDD}" type="datetimeFigureOut">
              <a:rPr lang="en-US" smtClean="0"/>
              <a:pPr/>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74992-70DB-4A39-AC8B-48028FA2E6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C6742B8-B176-4C91-BD61-93AD1F0CDEDD}" type="datetimeFigureOut">
              <a:rPr lang="en-US" smtClean="0"/>
              <a:pPr/>
              <a:t>10/15/2017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174992-70DB-4A39-AC8B-48028FA2E6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C6742B8-B176-4C91-BD61-93AD1F0CDEDD}" type="datetimeFigureOut">
              <a:rPr lang="en-US" smtClean="0"/>
              <a:pPr/>
              <a:t>10/15/2017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174992-70DB-4A39-AC8B-48028FA2E6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742B8-B176-4C91-BD61-93AD1F0CDEDD}" type="datetimeFigureOut">
              <a:rPr lang="en-US" smtClean="0"/>
              <a:pPr/>
              <a:t>10/15/2017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174992-70DB-4A39-AC8B-48028FA2E6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C6742B8-B176-4C91-BD61-93AD1F0CDEDD}" type="datetimeFigureOut">
              <a:rPr lang="en-US" smtClean="0"/>
              <a:pPr/>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74992-70DB-4A39-AC8B-48028FA2E6E9}"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C6742B8-B176-4C91-BD61-93AD1F0CDEDD}" type="datetimeFigureOut">
              <a:rPr lang="en-US" smtClean="0"/>
              <a:pPr/>
              <a:t>10/15/2017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C6174992-70DB-4A39-AC8B-48028FA2E6E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C6742B8-B176-4C91-BD61-93AD1F0CDEDD}" type="datetimeFigureOut">
              <a:rPr lang="en-US" smtClean="0"/>
              <a:pPr/>
              <a:t>10/15/2017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6174992-70DB-4A39-AC8B-48028FA2E6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The Voyage of the </a:t>
            </a:r>
            <a:br>
              <a:rPr lang="en-US" sz="4400" dirty="0"/>
            </a:br>
            <a:r>
              <a:rPr lang="en-US" sz="4400" dirty="0"/>
              <a:t>‘Dawn </a:t>
            </a:r>
            <a:r>
              <a:rPr lang="en-US" sz="4400" dirty="0" err="1"/>
              <a:t>Treader</a:t>
            </a:r>
            <a:r>
              <a:rPr lang="en-US" sz="4400" dirty="0"/>
              <a:t>’</a:t>
            </a:r>
          </a:p>
        </p:txBody>
      </p:sp>
      <p:pic>
        <p:nvPicPr>
          <p:cNvPr id="2050" name="Picture 2" descr="http://bookjourney.files.wordpress.com/2008/08/aaa3.jpg"/>
          <p:cNvPicPr>
            <a:picLocks noChangeAspect="1" noChangeArrowheads="1"/>
          </p:cNvPicPr>
          <p:nvPr/>
        </p:nvPicPr>
        <p:blipFill>
          <a:blip r:embed="rId3" cstate="print"/>
          <a:srcRect/>
          <a:stretch>
            <a:fillRect/>
          </a:stretch>
        </p:blipFill>
        <p:spPr bwMode="auto">
          <a:xfrm>
            <a:off x="5305425" y="381000"/>
            <a:ext cx="3838575" cy="6172200"/>
          </a:xfrm>
          <a:prstGeom prst="rect">
            <a:avLst/>
          </a:prstGeom>
          <a:noFill/>
        </p:spPr>
      </p:pic>
      <p:sp>
        <p:nvSpPr>
          <p:cNvPr id="3" name="TextBox 2"/>
          <p:cNvSpPr txBox="1"/>
          <p:nvPr/>
        </p:nvSpPr>
        <p:spPr>
          <a:xfrm>
            <a:off x="1066800" y="5638800"/>
            <a:ext cx="3124200" cy="954107"/>
          </a:xfrm>
          <a:prstGeom prst="rect">
            <a:avLst/>
          </a:prstGeom>
          <a:noFill/>
        </p:spPr>
        <p:txBody>
          <a:bodyPr wrap="square" rtlCol="0">
            <a:spAutoFit/>
          </a:bodyPr>
          <a:lstStyle/>
          <a:p>
            <a:pPr algn="ctr"/>
            <a:r>
              <a:rPr lang="en-US" sz="2800" dirty="0"/>
              <a:t>To Geoffrey Corbett (Barfield)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Michael Ward &amp; Planetary Influence</a:t>
            </a:r>
          </a:p>
        </p:txBody>
      </p:sp>
      <p:sp>
        <p:nvSpPr>
          <p:cNvPr id="3" name="Content Placeholder 2"/>
          <p:cNvSpPr>
            <a:spLocks noGrp="1"/>
          </p:cNvSpPr>
          <p:nvPr>
            <p:ph idx="1"/>
          </p:nvPr>
        </p:nvSpPr>
        <p:spPr/>
        <p:txBody>
          <a:bodyPr>
            <a:normAutofit/>
          </a:bodyPr>
          <a:lstStyle/>
          <a:p>
            <a:r>
              <a:rPr lang="en-US" u="sng" dirty="0"/>
              <a:t>The Planet</a:t>
            </a:r>
            <a:r>
              <a:rPr lang="en-US" dirty="0"/>
              <a:t>: the Sun, giver of light</a:t>
            </a:r>
          </a:p>
          <a:p>
            <a:r>
              <a:rPr lang="en-US" dirty="0"/>
              <a:t>Christ is the “bright Morning Star” (Rev. 22:16).</a:t>
            </a:r>
          </a:p>
          <a:p>
            <a:r>
              <a:rPr lang="en-US" dirty="0"/>
              <a:t>The sun makes people wise and free; produces fortunate events.</a:t>
            </a:r>
          </a:p>
          <a:p>
            <a:r>
              <a:rPr lang="en-US" dirty="0"/>
              <a:t>The sun’s sphere is the heaven of theologians and philosophers.</a:t>
            </a:r>
          </a:p>
          <a:p>
            <a:r>
              <a:rPr lang="en-US" u="sng" dirty="0"/>
              <a:t>Metal</a:t>
            </a:r>
            <a:r>
              <a:rPr lang="en-US" dirty="0"/>
              <a:t>: Gold (a word that appears 37 times)</a:t>
            </a:r>
          </a:p>
        </p:txBody>
      </p:sp>
    </p:spTree>
    <p:extLst>
      <p:ext uri="{BB962C8B-B14F-4D97-AF65-F5344CB8AC3E}">
        <p14:creationId xmlns:p14="http://schemas.microsoft.com/office/powerpoint/2010/main" val="939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Planetary Influence</a:t>
            </a:r>
            <a:endParaRPr lang="en-US" i="1" dirty="0"/>
          </a:p>
        </p:txBody>
      </p:sp>
      <p:sp>
        <p:nvSpPr>
          <p:cNvPr id="3" name="Content Placeholder 2"/>
          <p:cNvSpPr>
            <a:spLocks noGrp="1"/>
          </p:cNvSpPr>
          <p:nvPr>
            <p:ph idx="1"/>
          </p:nvPr>
        </p:nvSpPr>
        <p:spPr/>
        <p:txBody>
          <a:bodyPr/>
          <a:lstStyle/>
          <a:p>
            <a:r>
              <a:rPr lang="en-US" dirty="0"/>
              <a:t>Water as “drinkable light” in the Eastern Sea</a:t>
            </a:r>
          </a:p>
          <a:p>
            <a:r>
              <a:rPr lang="en-US" u="sng" dirty="0"/>
              <a:t>The book’s title</a:t>
            </a:r>
            <a:r>
              <a:rPr lang="en-US" dirty="0"/>
              <a:t>: a voyage toward the sun</a:t>
            </a:r>
          </a:p>
          <a:p>
            <a:r>
              <a:rPr lang="en-US" dirty="0"/>
              <a:t>The ship’s flag has a picture of a golden lion, the stern cabin has a “flat gold image of Aslan.”</a:t>
            </a:r>
          </a:p>
          <a:p>
            <a:r>
              <a:rPr lang="en-US" dirty="0"/>
              <a:t>The prow of the ship is a gilded, i.e. golden, dragon’s tail “covered with gilding.”</a:t>
            </a:r>
          </a:p>
          <a:p>
            <a:r>
              <a:rPr lang="en-US" dirty="0"/>
              <a:t>Lord </a:t>
            </a:r>
            <a:r>
              <a:rPr lang="en-US" dirty="0" err="1"/>
              <a:t>Restimar</a:t>
            </a:r>
            <a:r>
              <a:rPr lang="en-US" dirty="0"/>
              <a:t> was killed by </a:t>
            </a:r>
            <a:r>
              <a:rPr lang="en-US" dirty="0" err="1"/>
              <a:t>aurification</a:t>
            </a:r>
            <a:r>
              <a:rPr lang="en-US" dirty="0"/>
              <a:t>!</a:t>
            </a:r>
          </a:p>
        </p:txBody>
      </p:sp>
    </p:spTree>
    <p:extLst>
      <p:ext uri="{BB962C8B-B14F-4D97-AF65-F5344CB8AC3E}">
        <p14:creationId xmlns:p14="http://schemas.microsoft.com/office/powerpoint/2010/main" val="6510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awn Treader 2.jpg"/>
          <p:cNvPicPr>
            <a:picLocks noGrp="1" noChangeAspect="1"/>
          </p:cNvPicPr>
          <p:nvPr>
            <p:ph idx="1"/>
          </p:nvPr>
        </p:nvPicPr>
        <p:blipFill>
          <a:blip r:embed="rId3" cstate="print"/>
          <a:stretch>
            <a:fillRect/>
          </a:stretch>
        </p:blipFill>
        <p:spPr>
          <a:xfrm>
            <a:off x="457200" y="0"/>
            <a:ext cx="8275478"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3A42-C75F-4FAC-9414-24F8AF2CD0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CD1AB1-3DEF-4F6E-B4F2-29FC7597F150}"/>
              </a:ext>
            </a:extLst>
          </p:cNvPr>
          <p:cNvSpPr>
            <a:spLocks noGrp="1"/>
          </p:cNvSpPr>
          <p:nvPr>
            <p:ph idx="1"/>
          </p:nvPr>
        </p:nvSpPr>
        <p:spPr/>
        <p:txBody>
          <a:bodyPr/>
          <a:lstStyle/>
          <a:p>
            <a:endParaRPr lang="en-US"/>
          </a:p>
        </p:txBody>
      </p:sp>
      <p:pic>
        <p:nvPicPr>
          <p:cNvPr id="1026" name="Picture 2" descr="Image result for the Dawn Treader">
            <a:extLst>
              <a:ext uri="{FF2B5EF4-FFF2-40B4-BE49-F238E27FC236}">
                <a16:creationId xmlns:a16="http://schemas.microsoft.com/office/drawing/2014/main" id="{776AE3F7-EF63-47A2-8B78-B5D29450E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
            <a:ext cx="9144000" cy="673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14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0C08-9800-4DFF-BE2C-CE9F20E5DB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A2F19A-527D-4A48-B8F1-80713AB01EFE}"/>
              </a:ext>
            </a:extLst>
          </p:cNvPr>
          <p:cNvSpPr>
            <a:spLocks noGrp="1"/>
          </p:cNvSpPr>
          <p:nvPr>
            <p:ph idx="1"/>
          </p:nvPr>
        </p:nvSpPr>
        <p:spPr/>
        <p:txBody>
          <a:bodyPr/>
          <a:lstStyle/>
          <a:p>
            <a:endParaRPr lang="en-US"/>
          </a:p>
        </p:txBody>
      </p:sp>
      <p:pic>
        <p:nvPicPr>
          <p:cNvPr id="2050" name="Picture 2" descr="Image result for the Dawn Treader">
            <a:extLst>
              <a:ext uri="{FF2B5EF4-FFF2-40B4-BE49-F238E27FC236}">
                <a16:creationId xmlns:a16="http://schemas.microsoft.com/office/drawing/2014/main" id="{2881FB06-1A33-4095-809D-D16AA7DFC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235" y="0"/>
            <a:ext cx="46315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562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Planetary Influence</a:t>
            </a:r>
            <a:endParaRPr lang="en-US" i="1" dirty="0"/>
          </a:p>
        </p:txBody>
      </p:sp>
      <p:sp>
        <p:nvSpPr>
          <p:cNvPr id="3" name="Content Placeholder 2"/>
          <p:cNvSpPr>
            <a:spLocks noGrp="1"/>
          </p:cNvSpPr>
          <p:nvPr>
            <p:ph idx="1"/>
          </p:nvPr>
        </p:nvSpPr>
        <p:spPr/>
        <p:txBody>
          <a:bodyPr>
            <a:normAutofit lnSpcReduction="10000"/>
          </a:bodyPr>
          <a:lstStyle/>
          <a:p>
            <a:r>
              <a:rPr lang="en-US" dirty="0"/>
              <a:t>The Greek god Apollo, the god of light, was known as a dragon slayer. In </a:t>
            </a:r>
            <a:r>
              <a:rPr lang="en-US" i="1" dirty="0"/>
              <a:t>VDT</a:t>
            </a:r>
            <a:r>
              <a:rPr lang="en-US" dirty="0"/>
              <a:t>, four dragonish creatures are defeated.</a:t>
            </a:r>
          </a:p>
          <a:p>
            <a:r>
              <a:rPr lang="en-US" u="sng" dirty="0"/>
              <a:t>First</a:t>
            </a:r>
            <a:r>
              <a:rPr lang="en-US" dirty="0"/>
              <a:t>, the old dragon on Dragon Island. </a:t>
            </a:r>
            <a:r>
              <a:rPr lang="en-US" u="sng" dirty="0"/>
              <a:t>Then</a:t>
            </a:r>
            <a:r>
              <a:rPr lang="en-US" dirty="0"/>
              <a:t> Eustace, who had become a dragon. </a:t>
            </a:r>
            <a:r>
              <a:rPr lang="en-US" u="sng" dirty="0"/>
              <a:t>Then</a:t>
            </a:r>
            <a:r>
              <a:rPr lang="en-US" dirty="0"/>
              <a:t> the sea serpent, and </a:t>
            </a:r>
            <a:r>
              <a:rPr lang="en-US" u="sng" dirty="0"/>
              <a:t>last</a:t>
            </a:r>
            <a:r>
              <a:rPr lang="en-US" dirty="0"/>
              <a:t> the </a:t>
            </a:r>
            <a:r>
              <a:rPr lang="en-US" i="1" dirty="0"/>
              <a:t>Dawn Treader</a:t>
            </a:r>
            <a:r>
              <a:rPr lang="en-US" dirty="0"/>
              <a:t> itself.</a:t>
            </a:r>
          </a:p>
          <a:p>
            <a:r>
              <a:rPr lang="en-US" dirty="0"/>
              <a:t>Eyesight becomes sharper at the end of the story (more light usually improves our vision).</a:t>
            </a:r>
          </a:p>
          <a:p>
            <a:r>
              <a:rPr lang="en-US" dirty="0"/>
              <a:t>Aslan’s golden character is emphasized.</a:t>
            </a:r>
          </a:p>
          <a:p>
            <a:r>
              <a:rPr lang="en-US" dirty="0"/>
              <a:t>The sun looks larger later in the story.</a:t>
            </a:r>
          </a:p>
        </p:txBody>
      </p:sp>
    </p:spTree>
    <p:extLst>
      <p:ext uri="{BB962C8B-B14F-4D97-AF65-F5344CB8AC3E}">
        <p14:creationId xmlns:p14="http://schemas.microsoft.com/office/powerpoint/2010/main" val="82975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Narnian Time</a:t>
            </a:r>
          </a:p>
        </p:txBody>
      </p:sp>
      <p:sp>
        <p:nvSpPr>
          <p:cNvPr id="3" name="Content Placeholder 2"/>
          <p:cNvSpPr>
            <a:spLocks noGrp="1"/>
          </p:cNvSpPr>
          <p:nvPr>
            <p:ph idx="1"/>
          </p:nvPr>
        </p:nvSpPr>
        <p:spPr/>
        <p:txBody>
          <a:bodyPr>
            <a:normAutofit/>
          </a:bodyPr>
          <a:lstStyle/>
          <a:p>
            <a:r>
              <a:rPr lang="en-US" dirty="0"/>
              <a:t>In Narnia, 2306-2307: Narnian dates of the voyage, when Caspian was 16 (3 years since the end of </a:t>
            </a:r>
            <a:r>
              <a:rPr lang="en-US" i="1" dirty="0"/>
              <a:t>Prince Caspian</a:t>
            </a:r>
            <a:r>
              <a:rPr lang="en-US" dirty="0"/>
              <a:t>)</a:t>
            </a:r>
          </a:p>
          <a:p>
            <a:r>
              <a:rPr lang="en-US" dirty="0"/>
              <a:t>In England, 1942: the year of Edmund, Lucy and Eustace’s voyage, when they were 12, 10, and 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The Plot: Search for </a:t>
            </a:r>
            <a:br>
              <a:rPr lang="en-US" dirty="0"/>
            </a:br>
            <a:r>
              <a:rPr lang="en-US" dirty="0"/>
              <a:t>the Seven Lost Lords</a:t>
            </a:r>
          </a:p>
        </p:txBody>
      </p:sp>
      <p:sp>
        <p:nvSpPr>
          <p:cNvPr id="3" name="Content Placeholder 2"/>
          <p:cNvSpPr>
            <a:spLocks noGrp="1"/>
          </p:cNvSpPr>
          <p:nvPr>
            <p:ph idx="1"/>
          </p:nvPr>
        </p:nvSpPr>
        <p:spPr/>
        <p:txBody>
          <a:bodyPr>
            <a:normAutofit fontScale="77500" lnSpcReduction="20000"/>
          </a:bodyPr>
          <a:lstStyle/>
          <a:p>
            <a:r>
              <a:rPr lang="en-US" dirty="0"/>
              <a:t>Edmund and Lucy stay at the house of their annoying cousin Eustace Clarence Scrubb because their Dad is on a summer lecture tour in America (with his wife and Susan).</a:t>
            </a:r>
          </a:p>
          <a:p>
            <a:r>
              <a:rPr lang="en-US" dirty="0"/>
              <a:t>As Eustace teases them, a painting comes alive, and they find themselves in Narnia on board the Dawn Treader.</a:t>
            </a:r>
          </a:p>
          <a:p>
            <a:r>
              <a:rPr lang="en-US" dirty="0"/>
              <a:t>They sail East to the Lone Islands, are captured by slave traders, find Lord Bern (#1), but escape and rearrange the leadership on the islands.</a:t>
            </a:r>
          </a:p>
          <a:p>
            <a:r>
              <a:rPr lang="en-US" dirty="0"/>
              <a:t>They leave the Lone Islands, sailing east and eventually face a fierce storm, which damages the Dawn Treader.</a:t>
            </a:r>
          </a:p>
          <a:p>
            <a:r>
              <a:rPr lang="en-US" dirty="0"/>
              <a:t>They repair and recover at Dragon Island, where Lord </a:t>
            </a:r>
            <a:r>
              <a:rPr lang="en-US" dirty="0" err="1"/>
              <a:t>Octesian</a:t>
            </a:r>
            <a:r>
              <a:rPr lang="en-US" dirty="0"/>
              <a:t> (#2) had died.</a:t>
            </a:r>
          </a:p>
          <a:p>
            <a:r>
              <a:rPr lang="en-US" dirty="0"/>
              <a:t>Eustace walks away to avoid work, gets lost, and eventually turns into a dragon.</a:t>
            </a:r>
          </a:p>
        </p:txBody>
      </p:sp>
    </p:spTree>
    <p:extLst>
      <p:ext uri="{BB962C8B-B14F-4D97-AF65-F5344CB8AC3E}">
        <p14:creationId xmlns:p14="http://schemas.microsoft.com/office/powerpoint/2010/main" val="427124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Plot: Eustace’s Self-Revelation</a:t>
            </a:r>
          </a:p>
        </p:txBody>
      </p:sp>
      <p:sp>
        <p:nvSpPr>
          <p:cNvPr id="3" name="Content Placeholder 2"/>
          <p:cNvSpPr>
            <a:spLocks noGrp="1"/>
          </p:cNvSpPr>
          <p:nvPr>
            <p:ph idx="1"/>
          </p:nvPr>
        </p:nvSpPr>
        <p:spPr/>
        <p:txBody>
          <a:bodyPr>
            <a:noAutofit/>
          </a:bodyPr>
          <a:lstStyle/>
          <a:p>
            <a:pPr marL="118872" indent="0">
              <a:buNone/>
            </a:pPr>
            <a:r>
              <a:rPr lang="en-US" sz="2300" dirty="0"/>
              <a:t>	“In spite of the pain, his first feeling was one of relief. There was nothing to be afraid of any more. He was a terror himself now and nothing in the world but a knight (and not all of those) would dare to attack him. He could get even with Caspian and Edmund now …</a:t>
            </a:r>
          </a:p>
          <a:p>
            <a:pPr marL="118872" indent="0">
              <a:buNone/>
            </a:pPr>
            <a:r>
              <a:rPr lang="en-US" sz="2300" dirty="0"/>
              <a:t>	“But the moment he thought this he realized that he didn’t want to. He wanted to be friends. He wanted to get back among humans and talk and laugh and share things. He realized that he was a monster cut off from the whole human race. An appalling loneliness came over him. He began to see the others had not really been fiends at all. He began to wonder if he himself had been such a nice person as he had always supposed. He longed for their voices. He would have been grateful for a kind word even from Reepicheep.”</a:t>
            </a:r>
          </a:p>
        </p:txBody>
      </p:sp>
    </p:spTree>
    <p:extLst>
      <p:ext uri="{BB962C8B-B14F-4D97-AF65-F5344CB8AC3E}">
        <p14:creationId xmlns:p14="http://schemas.microsoft.com/office/powerpoint/2010/main" val="18445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000" y="0"/>
            <a:ext cx="5177117" cy="6858000"/>
          </a:xfrm>
        </p:spPr>
      </p:pic>
      <p:sp>
        <p:nvSpPr>
          <p:cNvPr id="3" name="Right Arrow 2"/>
          <p:cNvSpPr/>
          <p:nvPr/>
        </p:nvSpPr>
        <p:spPr>
          <a:xfrm>
            <a:off x="304800" y="4572000"/>
            <a:ext cx="2362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4806434"/>
            <a:ext cx="1981200" cy="369332"/>
          </a:xfrm>
          <a:prstGeom prst="rect">
            <a:avLst/>
          </a:prstGeom>
          <a:noFill/>
        </p:spPr>
        <p:txBody>
          <a:bodyPr wrap="square" rtlCol="0">
            <a:spAutoFit/>
          </a:bodyPr>
          <a:lstStyle/>
          <a:p>
            <a:pPr algn="ctr"/>
            <a:r>
              <a:rPr lang="en-US" b="1" dirty="0"/>
              <a:t>The Dawn Treader</a:t>
            </a:r>
          </a:p>
        </p:txBody>
      </p:sp>
    </p:spTree>
    <p:extLst>
      <p:ext uri="{BB962C8B-B14F-4D97-AF65-F5344CB8AC3E}">
        <p14:creationId xmlns:p14="http://schemas.microsoft.com/office/powerpoint/2010/main" val="152499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2924-1FD6-4CC7-BC0D-0D118B80396A}"/>
              </a:ext>
            </a:extLst>
          </p:cNvPr>
          <p:cNvSpPr>
            <a:spLocks noGrp="1"/>
          </p:cNvSpPr>
          <p:nvPr>
            <p:ph type="title"/>
          </p:nvPr>
        </p:nvSpPr>
        <p:spPr/>
        <p:txBody>
          <a:bodyPr/>
          <a:lstStyle/>
          <a:p>
            <a:r>
              <a:rPr lang="en-US" dirty="0"/>
              <a:t>But first … our </a:t>
            </a:r>
            <a:r>
              <a:rPr lang="en-US" dirty="0" err="1"/>
              <a:t>Kahoot</a:t>
            </a:r>
            <a:r>
              <a:rPr lang="en-US" dirty="0"/>
              <a:t> sample.</a:t>
            </a:r>
          </a:p>
        </p:txBody>
      </p:sp>
      <p:sp>
        <p:nvSpPr>
          <p:cNvPr id="3" name="Content Placeholder 2">
            <a:extLst>
              <a:ext uri="{FF2B5EF4-FFF2-40B4-BE49-F238E27FC236}">
                <a16:creationId xmlns:a16="http://schemas.microsoft.com/office/drawing/2014/main" id="{1E632E28-DBFA-49AE-8901-4474E397C19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90082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 (cont’d)</a:t>
            </a:r>
          </a:p>
        </p:txBody>
      </p:sp>
      <p:sp>
        <p:nvSpPr>
          <p:cNvPr id="3" name="Content Placeholder 2"/>
          <p:cNvSpPr>
            <a:spLocks noGrp="1"/>
          </p:cNvSpPr>
          <p:nvPr>
            <p:ph idx="1"/>
          </p:nvPr>
        </p:nvSpPr>
        <p:spPr>
          <a:xfrm>
            <a:off x="457200" y="1524001"/>
            <a:ext cx="8229600" cy="4876800"/>
          </a:xfrm>
        </p:spPr>
        <p:txBody>
          <a:bodyPr>
            <a:noAutofit/>
          </a:bodyPr>
          <a:lstStyle/>
          <a:p>
            <a:r>
              <a:rPr lang="en-US" sz="2300" dirty="0"/>
              <a:t>They continue their journey, with Eustace </a:t>
            </a:r>
            <a:r>
              <a:rPr lang="en-US" sz="2300" dirty="0" err="1"/>
              <a:t>undragoned</a:t>
            </a:r>
            <a:r>
              <a:rPr lang="en-US" sz="2300" dirty="0"/>
              <a:t>, face a sea serpent and </a:t>
            </a:r>
            <a:r>
              <a:rPr lang="en-US" sz="2300" dirty="0" err="1"/>
              <a:t>Deathwater</a:t>
            </a:r>
            <a:r>
              <a:rPr lang="en-US" sz="2300" dirty="0"/>
              <a:t> Island, where they find another lost lord, Lord </a:t>
            </a:r>
            <a:r>
              <a:rPr lang="en-US" sz="2300" dirty="0" err="1"/>
              <a:t>Restimar</a:t>
            </a:r>
            <a:r>
              <a:rPr lang="en-US" sz="2300" dirty="0"/>
              <a:t> (#3).</a:t>
            </a:r>
          </a:p>
          <a:p>
            <a:r>
              <a:rPr lang="en-US" sz="2300" dirty="0"/>
              <a:t>They stop at the Island of the Voices, Lucy makes the Dufflepuds visible, and they meet </a:t>
            </a:r>
            <a:r>
              <a:rPr lang="en-US" sz="2300" dirty="0" err="1"/>
              <a:t>Coriakin</a:t>
            </a:r>
            <a:r>
              <a:rPr lang="en-US" sz="2300" dirty="0"/>
              <a:t> the magician.</a:t>
            </a:r>
          </a:p>
          <a:p>
            <a:r>
              <a:rPr lang="en-US" sz="2300" dirty="0"/>
              <a:t>At the Dark Island they pick up Lord </a:t>
            </a:r>
            <a:r>
              <a:rPr lang="en-US" sz="2300" dirty="0" err="1"/>
              <a:t>Rhoop</a:t>
            </a:r>
            <a:r>
              <a:rPr lang="en-US" sz="2300" dirty="0"/>
              <a:t> (#4).</a:t>
            </a:r>
          </a:p>
          <a:p>
            <a:r>
              <a:rPr lang="en-US" sz="2300" dirty="0"/>
              <a:t>They arrive at </a:t>
            </a:r>
            <a:r>
              <a:rPr lang="en-US" sz="2300" dirty="0" err="1"/>
              <a:t>Ramandu’s</a:t>
            </a:r>
            <a:r>
              <a:rPr lang="en-US" sz="2300" dirty="0"/>
              <a:t> island, find the last three lords (</a:t>
            </a:r>
            <a:r>
              <a:rPr lang="en-US" sz="2300" dirty="0" err="1"/>
              <a:t>Argoz</a:t>
            </a:r>
            <a:r>
              <a:rPr lang="en-US" sz="2300" dirty="0"/>
              <a:t>, </a:t>
            </a:r>
            <a:r>
              <a:rPr lang="en-US" sz="2300" dirty="0" err="1"/>
              <a:t>Mavramorn</a:t>
            </a:r>
            <a:r>
              <a:rPr lang="en-US" sz="2300" dirty="0"/>
              <a:t>, &amp; </a:t>
            </a:r>
            <a:r>
              <a:rPr lang="en-US" sz="2300" dirty="0" err="1"/>
              <a:t>Revilian</a:t>
            </a:r>
            <a:r>
              <a:rPr lang="en-US" sz="2300" dirty="0"/>
              <a:t>, #5, 6, &amp; 7) in an enchanted sleep at Aslan’s Table, and they leave for the world’s end to break the enchantment.</a:t>
            </a:r>
          </a:p>
          <a:p>
            <a:r>
              <a:rPr lang="en-US" sz="2300" dirty="0"/>
              <a:t>As they go east, they have more sunlight and need less sleep and food.</a:t>
            </a:r>
          </a:p>
          <a:p>
            <a:r>
              <a:rPr lang="en-US" sz="2300" dirty="0"/>
              <a:t>They come to the end of the world. Reepicheep goes to Aslan’s country, while Edmund, Lucy, and Eustace return to the bedroom in Aunt Alberta’s home.</a:t>
            </a:r>
          </a:p>
        </p:txBody>
      </p:sp>
    </p:spTree>
    <p:extLst>
      <p:ext uri="{BB962C8B-B14F-4D97-AF65-F5344CB8AC3E}">
        <p14:creationId xmlns:p14="http://schemas.microsoft.com/office/powerpoint/2010/main" val="91374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Humor</a:t>
            </a:r>
          </a:p>
        </p:txBody>
      </p:sp>
      <p:sp>
        <p:nvSpPr>
          <p:cNvPr id="6" name="Content Placeholder 5"/>
          <p:cNvSpPr>
            <a:spLocks noGrp="1"/>
          </p:cNvSpPr>
          <p:nvPr>
            <p:ph idx="1"/>
          </p:nvPr>
        </p:nvSpPr>
        <p:spPr/>
        <p:txBody>
          <a:bodyPr>
            <a:normAutofit lnSpcReduction="10000"/>
          </a:bodyPr>
          <a:lstStyle/>
          <a:p>
            <a:r>
              <a:rPr lang="en-US" dirty="0"/>
              <a:t>Eustace to Edmund: “And by the way, I’d like to apologize. I’m afraid I’ve been pretty beastly.”</a:t>
            </a:r>
          </a:p>
          <a:p>
            <a:r>
              <a:rPr lang="en-US" dirty="0"/>
              <a:t>The Chief </a:t>
            </a:r>
            <a:r>
              <a:rPr lang="en-US" dirty="0" err="1"/>
              <a:t>Dufflepud</a:t>
            </a:r>
            <a:r>
              <a:rPr lang="en-US" dirty="0"/>
              <a:t>: “…and there we all were as invisible as you could wish to see.”</a:t>
            </a:r>
          </a:p>
          <a:p>
            <a:r>
              <a:rPr lang="en-US" dirty="0"/>
              <a:t>A </a:t>
            </a:r>
            <a:r>
              <a:rPr lang="en-US" dirty="0" err="1"/>
              <a:t>Dufflepud</a:t>
            </a:r>
            <a:r>
              <a:rPr lang="en-US" dirty="0"/>
              <a:t>: “Getting dark now; always does at night.”</a:t>
            </a:r>
          </a:p>
          <a:p>
            <a:r>
              <a:rPr lang="en-US" dirty="0"/>
              <a:t>The Chief </a:t>
            </a:r>
            <a:r>
              <a:rPr lang="en-US" dirty="0" err="1"/>
              <a:t>Dufflepud</a:t>
            </a:r>
            <a:r>
              <a:rPr lang="en-US" dirty="0"/>
              <a:t>: “And what I say is, when chaps are visible, why they can see one another.”</a:t>
            </a:r>
          </a:p>
        </p:txBody>
      </p:sp>
    </p:spTree>
    <p:extLst>
      <p:ext uri="{BB962C8B-B14F-4D97-AF65-F5344CB8AC3E}">
        <p14:creationId xmlns:p14="http://schemas.microsoft.com/office/powerpoint/2010/main" val="328674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www.narnia.com/images/working2/s96738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03509"/>
            <a:ext cx="9164782" cy="696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037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Biblical Theme I: A Change of Clothes</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84321" y="1447801"/>
            <a:ext cx="6737469" cy="5410200"/>
          </a:xfr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5862"/>
            <a:ext cx="7815943" cy="6858000"/>
          </a:xfrm>
        </p:spPr>
      </p:pic>
    </p:spTree>
    <p:extLst>
      <p:ext uri="{BB962C8B-B14F-4D97-AF65-F5344CB8AC3E}">
        <p14:creationId xmlns:p14="http://schemas.microsoft.com/office/powerpoint/2010/main" val="1346569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Biblical Theme I: A Change of Clothes</a:t>
            </a:r>
          </a:p>
        </p:txBody>
      </p:sp>
      <p:sp>
        <p:nvSpPr>
          <p:cNvPr id="4" name="Content Placeholder 3"/>
          <p:cNvSpPr>
            <a:spLocks noGrp="1"/>
          </p:cNvSpPr>
          <p:nvPr>
            <p:ph sz="half" idx="1"/>
          </p:nvPr>
        </p:nvSpPr>
        <p:spPr/>
        <p:txBody>
          <a:bodyPr>
            <a:normAutofit/>
          </a:bodyPr>
          <a:lstStyle/>
          <a:p>
            <a:endParaRPr lang="en-US"/>
          </a:p>
        </p:txBody>
      </p:sp>
      <p:sp>
        <p:nvSpPr>
          <p:cNvPr id="5" name="Content Placeholder 4"/>
          <p:cNvSpPr>
            <a:spLocks noGrp="1"/>
          </p:cNvSpPr>
          <p:nvPr>
            <p:ph sz="half" idx="2"/>
          </p:nvPr>
        </p:nvSpPr>
        <p:spPr/>
        <p:txBody>
          <a:bodyPr>
            <a:normAutofit/>
          </a:bodyPr>
          <a:lstStyle/>
          <a:p>
            <a:r>
              <a:rPr lang="en-US" dirty="0"/>
              <a:t>What does the </a:t>
            </a:r>
            <a:r>
              <a:rPr lang="en-US" dirty="0" err="1"/>
              <a:t>undragoning</a:t>
            </a:r>
            <a:r>
              <a:rPr lang="en-US" dirty="0"/>
              <a:t> of Eustace mean?</a:t>
            </a:r>
          </a:p>
          <a:p>
            <a:r>
              <a:rPr lang="en-US" dirty="0"/>
              <a:t>Aslan, “You will have to let me undress you.”</a:t>
            </a:r>
          </a:p>
          <a:p>
            <a:r>
              <a:rPr lang="en-US" dirty="0"/>
              <a:t>Jer. 13:23</a:t>
            </a:r>
          </a:p>
          <a:p>
            <a:r>
              <a:rPr lang="en-US" dirty="0"/>
              <a:t>Rom. 7:24-25</a:t>
            </a:r>
          </a:p>
          <a:p>
            <a:r>
              <a:rPr lang="en-US" dirty="0"/>
              <a:t>Rom. 6:3-5</a:t>
            </a:r>
          </a:p>
          <a:p>
            <a:r>
              <a:rPr lang="en-US" dirty="0"/>
              <a:t>Rev. 3:5</a:t>
            </a:r>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 y="1923336"/>
            <a:ext cx="4265701" cy="4401263"/>
          </a:xfrm>
          <a:prstGeom prst="rect">
            <a:avLst/>
          </a:prstGeom>
        </p:spPr>
      </p:pic>
    </p:spTree>
    <p:extLst>
      <p:ext uri="{BB962C8B-B14F-4D97-AF65-F5344CB8AC3E}">
        <p14:creationId xmlns:p14="http://schemas.microsoft.com/office/powerpoint/2010/main" val="107594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Biblical Theme II: </a:t>
            </a:r>
            <a:r>
              <a:rPr lang="en-US" dirty="0"/>
              <a:t>Heart’s Desire</a:t>
            </a:r>
          </a:p>
        </p:txBody>
      </p:sp>
      <p:sp>
        <p:nvSpPr>
          <p:cNvPr id="3" name="Content Placeholder 2"/>
          <p:cNvSpPr>
            <a:spLocks noGrp="1"/>
          </p:cNvSpPr>
          <p:nvPr>
            <p:ph sz="half" idx="1"/>
          </p:nvPr>
        </p:nvSpPr>
        <p:spPr>
          <a:xfrm>
            <a:off x="304800" y="1600200"/>
            <a:ext cx="4495800" cy="5029200"/>
          </a:xfrm>
        </p:spPr>
        <p:txBody>
          <a:bodyPr>
            <a:normAutofit/>
          </a:bodyPr>
          <a:lstStyle/>
          <a:p>
            <a:r>
              <a:rPr lang="en-US" dirty="0"/>
              <a:t>The Dryad’s cradle song to Reepicheep:</a:t>
            </a:r>
          </a:p>
          <a:p>
            <a:pPr marL="320040" indent="0" algn="ctr">
              <a:buNone/>
            </a:pPr>
            <a:r>
              <a:rPr lang="en-US" sz="2400" dirty="0">
                <a:solidFill>
                  <a:srgbClr val="FF0000"/>
                </a:solidFill>
              </a:rPr>
              <a:t>“Where sky and water meet,</a:t>
            </a:r>
          </a:p>
          <a:p>
            <a:pPr marL="320040" indent="0" algn="ctr">
              <a:buNone/>
            </a:pPr>
            <a:r>
              <a:rPr lang="en-US" sz="2400" dirty="0">
                <a:solidFill>
                  <a:srgbClr val="FF0000"/>
                </a:solidFill>
              </a:rPr>
              <a:t>Where the waves grow sweet,</a:t>
            </a:r>
          </a:p>
          <a:p>
            <a:pPr marL="320040" indent="0" algn="ctr">
              <a:buNone/>
            </a:pPr>
            <a:r>
              <a:rPr lang="en-US" sz="2400" dirty="0">
                <a:solidFill>
                  <a:srgbClr val="FF0000"/>
                </a:solidFill>
              </a:rPr>
              <a:t>Doubt not, Reepicheep,</a:t>
            </a:r>
          </a:p>
          <a:p>
            <a:pPr marL="320040" indent="0" algn="ctr">
              <a:buNone/>
            </a:pPr>
            <a:r>
              <a:rPr lang="en-US" sz="2400" dirty="0">
                <a:solidFill>
                  <a:srgbClr val="FF0000"/>
                </a:solidFill>
              </a:rPr>
              <a:t>To find all you seek,</a:t>
            </a:r>
          </a:p>
          <a:p>
            <a:pPr marL="320040" indent="0" algn="ctr">
              <a:buNone/>
            </a:pPr>
            <a:r>
              <a:rPr lang="en-US" sz="2400" dirty="0">
                <a:solidFill>
                  <a:srgbClr val="FF0000"/>
                </a:solidFill>
              </a:rPr>
              <a:t>There is the utter East.”</a:t>
            </a:r>
          </a:p>
          <a:p>
            <a:r>
              <a:rPr lang="en-US" dirty="0"/>
              <a:t>Luke 9:61-62</a:t>
            </a:r>
          </a:p>
          <a:p>
            <a:r>
              <a:rPr lang="en-US" dirty="0"/>
              <a:t>Heb. 11:13, 16</a:t>
            </a:r>
          </a:p>
          <a:p>
            <a:r>
              <a:rPr lang="en-US" dirty="0"/>
              <a:t>Psalm 73:25</a:t>
            </a:r>
          </a:p>
          <a:p>
            <a:r>
              <a:rPr lang="en-US" dirty="0"/>
              <a:t>Jer. 29:12-13</a:t>
            </a: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19600" y="3276600"/>
            <a:ext cx="4571470" cy="2438400"/>
          </a:xfrm>
        </p:spPr>
      </p:pic>
    </p:spTree>
    <p:extLst>
      <p:ext uri="{BB962C8B-B14F-4D97-AF65-F5344CB8AC3E}">
        <p14:creationId xmlns:p14="http://schemas.microsoft.com/office/powerpoint/2010/main" val="83581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Aslan’s Seven Appearances</a:t>
            </a:r>
          </a:p>
        </p:txBody>
      </p:sp>
      <p:sp>
        <p:nvSpPr>
          <p:cNvPr id="3" name="Content Placeholder 2"/>
          <p:cNvSpPr>
            <a:spLocks noGrp="1"/>
          </p:cNvSpPr>
          <p:nvPr>
            <p:ph idx="1"/>
          </p:nvPr>
        </p:nvSpPr>
        <p:spPr/>
        <p:txBody>
          <a:bodyPr>
            <a:normAutofit fontScale="92500" lnSpcReduction="10000"/>
          </a:bodyPr>
          <a:lstStyle/>
          <a:p>
            <a:pPr marL="633222" lvl="0" indent="-514350">
              <a:buFont typeface="+mj-lt"/>
              <a:buAutoNum type="arabicPeriod"/>
            </a:pPr>
            <a:r>
              <a:rPr lang="en-US" dirty="0"/>
              <a:t>To the </a:t>
            </a:r>
            <a:r>
              <a:rPr lang="en-US" dirty="0" err="1"/>
              <a:t>undragoned</a:t>
            </a:r>
            <a:r>
              <a:rPr lang="en-US" dirty="0"/>
              <a:t> Eustace</a:t>
            </a:r>
          </a:p>
          <a:p>
            <a:pPr marL="633222" lvl="0" indent="-514350">
              <a:buFont typeface="+mj-lt"/>
              <a:buAutoNum type="arabicPeriod"/>
            </a:pPr>
            <a:r>
              <a:rPr lang="en-US" dirty="0"/>
              <a:t>On </a:t>
            </a:r>
            <a:r>
              <a:rPr lang="en-US" dirty="0" err="1"/>
              <a:t>Deathwater</a:t>
            </a:r>
            <a:r>
              <a:rPr lang="en-US" dirty="0"/>
              <a:t> Island</a:t>
            </a:r>
          </a:p>
          <a:p>
            <a:pPr marL="633222" lvl="0" indent="-514350">
              <a:buFont typeface="+mj-lt"/>
              <a:buAutoNum type="arabicPeriod"/>
            </a:pPr>
            <a:r>
              <a:rPr lang="en-US" dirty="0"/>
              <a:t>On the Island of the Duffers when Lucy sees his picture </a:t>
            </a:r>
          </a:p>
          <a:p>
            <a:pPr marL="633222" lvl="0" indent="-514350">
              <a:buFont typeface="+mj-lt"/>
              <a:buAutoNum type="arabicPeriod"/>
            </a:pPr>
            <a:r>
              <a:rPr lang="en-US" dirty="0"/>
              <a:t>When Aslan appears on the Island of the Duffers after her spell</a:t>
            </a:r>
          </a:p>
          <a:p>
            <a:pPr marL="633222" lvl="0" indent="-514350">
              <a:buFont typeface="+mj-lt"/>
              <a:buAutoNum type="arabicPeriod"/>
            </a:pPr>
            <a:r>
              <a:rPr lang="en-US" dirty="0"/>
              <a:t>The albatross</a:t>
            </a:r>
          </a:p>
          <a:p>
            <a:pPr marL="633222" lvl="0" indent="-514350">
              <a:buFont typeface="+mj-lt"/>
              <a:buAutoNum type="arabicPeriod"/>
            </a:pPr>
            <a:r>
              <a:rPr lang="en-US" dirty="0"/>
              <a:t>In “the flat gold image” inside Caspian’s cabin</a:t>
            </a:r>
          </a:p>
          <a:p>
            <a:pPr marL="633222" lvl="0" indent="-514350">
              <a:buFont typeface="+mj-lt"/>
              <a:buAutoNum type="arabicPeriod"/>
            </a:pPr>
            <a:r>
              <a:rPr lang="en-US" dirty="0"/>
              <a:t>At the Very End of the World as a lamb and a 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Favorite Quotation</a:t>
            </a:r>
          </a:p>
        </p:txBody>
      </p:sp>
      <p:sp>
        <p:nvSpPr>
          <p:cNvPr id="3" name="Content Placeholder 2"/>
          <p:cNvSpPr>
            <a:spLocks noGrp="1"/>
          </p:cNvSpPr>
          <p:nvPr>
            <p:ph sz="half" idx="1"/>
          </p:nvPr>
        </p:nvSpPr>
        <p:spPr>
          <a:xfrm>
            <a:off x="457200" y="1773936"/>
            <a:ext cx="3200400" cy="4623816"/>
          </a:xfrm>
        </p:spPr>
        <p:txBody>
          <a:bodyPr/>
          <a:lstStyle/>
          <a:p>
            <a:r>
              <a:rPr lang="en-US" dirty="0"/>
              <a:t>“Well, don’t tell me about it, then,” said Eustace. “But who is Aslan? Do you know him?”</a:t>
            </a:r>
          </a:p>
          <a:p>
            <a:r>
              <a:rPr lang="en-US" dirty="0"/>
              <a:t>“Well—he knows me,” said Edmund.</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733800" y="2514599"/>
            <a:ext cx="5346558" cy="36108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Eustace on Books &amp; the Value of Reading</a:t>
            </a:r>
          </a:p>
        </p:txBody>
      </p:sp>
      <p:sp>
        <p:nvSpPr>
          <p:cNvPr id="3" name="Content Placeholder 2"/>
          <p:cNvSpPr>
            <a:spLocks noGrp="1"/>
          </p:cNvSpPr>
          <p:nvPr>
            <p:ph idx="1"/>
          </p:nvPr>
        </p:nvSpPr>
        <p:spPr/>
        <p:txBody>
          <a:bodyPr>
            <a:noAutofit/>
          </a:bodyPr>
          <a:lstStyle/>
          <a:p>
            <a:r>
              <a:rPr lang="en-US" sz="3000" dirty="0"/>
              <a:t>“He [Eustace] liked books if they were books of information and had pictures of grain elevators or of fat foreign children doing exercises in model schools.”</a:t>
            </a:r>
          </a:p>
          <a:p>
            <a:r>
              <a:rPr lang="en-US" sz="3000" dirty="0"/>
              <a:t>“I had to apologize…It comes in the sort of books those Pevensie kids read.”</a:t>
            </a:r>
          </a:p>
          <a:p>
            <a:r>
              <a:rPr lang="en-US" sz="3000" dirty="0"/>
              <a:t>“Something </a:t>
            </a:r>
            <a:r>
              <a:rPr lang="en-US" sz="3000" i="1" dirty="0"/>
              <a:t>was </a:t>
            </a:r>
            <a:r>
              <a:rPr lang="en-US" sz="3000" dirty="0"/>
              <a:t>crawling. Worse still, something was coming out. Edmund or Lucy or you would have recognized it at once, but Eustace had read none of the right books.”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sz="half" idx="1"/>
          </p:nvPr>
        </p:nvSpPr>
        <p:spPr>
          <a:xfrm>
            <a:off x="457200" y="1524000"/>
            <a:ext cx="4038600" cy="4873752"/>
          </a:xfrm>
        </p:spPr>
        <p:txBody>
          <a:bodyPr>
            <a:normAutofit fontScale="92500" lnSpcReduction="10000"/>
          </a:bodyPr>
          <a:lstStyle/>
          <a:p>
            <a:r>
              <a:rPr lang="en-US" dirty="0"/>
              <a:t>From the prologue to </a:t>
            </a:r>
            <a:r>
              <a:rPr lang="en-US" i="1" dirty="0"/>
              <a:t>Spirits in Bondage</a:t>
            </a:r>
            <a:r>
              <a:rPr lang="en-US" dirty="0"/>
              <a:t>, a collection of poems by Lewis:</a:t>
            </a:r>
          </a:p>
          <a:p>
            <a:pPr lvl="1"/>
            <a:r>
              <a:rPr lang="en-US" dirty="0"/>
              <a:t>In my coracle of verses</a:t>
            </a:r>
          </a:p>
          <a:p>
            <a:pPr marL="1188720" lvl="1"/>
            <a:r>
              <a:rPr lang="en-US" dirty="0"/>
              <a:t>I will sing of lands unknown. . . .</a:t>
            </a:r>
          </a:p>
          <a:p>
            <a:pPr lvl="1"/>
            <a:r>
              <a:rPr lang="en-US" dirty="0"/>
              <a:t>Sing about the Hidden Country fresh</a:t>
            </a:r>
          </a:p>
          <a:p>
            <a:pPr marL="1188720" lvl="1"/>
            <a:r>
              <a:rPr lang="en-US" dirty="0"/>
              <a:t>and full of quiet green.</a:t>
            </a:r>
          </a:p>
          <a:p>
            <a:pPr lvl="1"/>
            <a:r>
              <a:rPr lang="en-US" dirty="0"/>
              <a:t>Sailing over seas uncharted to a port</a:t>
            </a:r>
          </a:p>
          <a:p>
            <a:pPr marL="1188720" lvl="1"/>
            <a:r>
              <a:rPr lang="en-US" dirty="0"/>
              <a:t>that none has seen.</a:t>
            </a:r>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9423" y="2743200"/>
            <a:ext cx="4743164" cy="2819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Eustace on Books &amp; the Value of Reading</a:t>
            </a:r>
          </a:p>
        </p:txBody>
      </p:sp>
      <p:sp>
        <p:nvSpPr>
          <p:cNvPr id="3" name="Content Placeholder 2"/>
          <p:cNvSpPr>
            <a:spLocks noGrp="1"/>
          </p:cNvSpPr>
          <p:nvPr>
            <p:ph idx="1"/>
          </p:nvPr>
        </p:nvSpPr>
        <p:spPr/>
        <p:txBody>
          <a:bodyPr>
            <a:normAutofit fontScale="92500" lnSpcReduction="10000"/>
          </a:bodyPr>
          <a:lstStyle/>
          <a:p>
            <a:r>
              <a:rPr lang="en-US" dirty="0"/>
              <a:t>“Most of us know what we should expect to find in a dragon’s lair, but, as I said before, Eustace had read only the wrong books. They had a lot to say about exports and imports and governments and drains, but they were weak on dragons.”</a:t>
            </a:r>
          </a:p>
          <a:p>
            <a:r>
              <a:rPr lang="en-US" dirty="0"/>
              <a:t>“Eustace (never having read the right books) had no idea how to tell a story straight.”</a:t>
            </a:r>
          </a:p>
          <a:p>
            <a:r>
              <a:rPr lang="en-US" dirty="0"/>
              <a:t>“This [i.e. to agree to stay overnight with the three sleepers] was very brave of him because never having read of such things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Caspian and Leadership Development</a:t>
            </a:r>
          </a:p>
        </p:txBody>
      </p:sp>
      <p:sp>
        <p:nvSpPr>
          <p:cNvPr id="3" name="Content Placeholder 2"/>
          <p:cNvSpPr>
            <a:spLocks noGrp="1"/>
          </p:cNvSpPr>
          <p:nvPr>
            <p:ph idx="1"/>
          </p:nvPr>
        </p:nvSpPr>
        <p:spPr/>
        <p:txBody>
          <a:bodyPr/>
          <a:lstStyle/>
          <a:p>
            <a:r>
              <a:rPr lang="en-US" dirty="0"/>
              <a:t>In his essay “Answers to Questions on Christianity,” Lewis wrote, “If you think of this world as a place intended simply for our happiness, you find it quite intolerable: think of it as a place of training and correction and it’s not so bad.”</a:t>
            </a:r>
          </a:p>
          <a:p>
            <a:r>
              <a:rPr lang="en-US" dirty="0"/>
              <a:t>Caspian is now sixteen. He does more and makes more decisions than in the previous story.</a:t>
            </a:r>
          </a:p>
        </p:txBody>
      </p:sp>
    </p:spTree>
    <p:extLst>
      <p:ext uri="{BB962C8B-B14F-4D97-AF65-F5344CB8AC3E}">
        <p14:creationId xmlns:p14="http://schemas.microsoft.com/office/powerpoint/2010/main" val="236992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Stars</a:t>
            </a:r>
          </a:p>
        </p:txBody>
      </p:sp>
      <p:sp>
        <p:nvSpPr>
          <p:cNvPr id="3" name="Content Placeholder 2"/>
          <p:cNvSpPr>
            <a:spLocks noGrp="1"/>
          </p:cNvSpPr>
          <p:nvPr>
            <p:ph idx="1"/>
          </p:nvPr>
        </p:nvSpPr>
        <p:spPr/>
        <p:txBody>
          <a:bodyPr/>
          <a:lstStyle/>
          <a:p>
            <a:r>
              <a:rPr lang="en-US" dirty="0"/>
              <a:t>“In our world,” said Eustace, “a star is a huge ball of flaming gas.”</a:t>
            </a:r>
          </a:p>
          <a:p>
            <a:r>
              <a:rPr lang="en-US" dirty="0"/>
              <a:t>“Even in your world, my son, that is not what a star is but only what it is made of.”</a:t>
            </a:r>
          </a:p>
          <a:p>
            <a:r>
              <a:rPr lang="en-US" sz="2400" dirty="0"/>
              <a:t>(Chapter XIV. The Beginning of the End of the World)</a:t>
            </a:r>
          </a:p>
        </p:txBody>
      </p:sp>
    </p:spTree>
    <p:extLst>
      <p:ext uri="{BB962C8B-B14F-4D97-AF65-F5344CB8AC3E}">
        <p14:creationId xmlns:p14="http://schemas.microsoft.com/office/powerpoint/2010/main" val="41613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Knightly Chivalry</a:t>
            </a:r>
          </a:p>
        </p:txBody>
      </p:sp>
      <p:sp>
        <p:nvSpPr>
          <p:cNvPr id="3" name="Content Placeholder 2"/>
          <p:cNvSpPr>
            <a:spLocks noGrp="1"/>
          </p:cNvSpPr>
          <p:nvPr>
            <p:ph idx="1"/>
          </p:nvPr>
        </p:nvSpPr>
        <p:spPr/>
        <p:txBody>
          <a:bodyPr>
            <a:normAutofit lnSpcReduction="10000"/>
          </a:bodyPr>
          <a:lstStyle/>
          <a:p>
            <a:r>
              <a:rPr lang="en-US" dirty="0"/>
              <a:t>Reepicheep is the consummate gentleman and chivalrous knight.</a:t>
            </a:r>
          </a:p>
          <a:p>
            <a:r>
              <a:rPr lang="en-US" dirty="0"/>
              <a:t>Reepicheep: “its manners courtly” (Chapter 1)</a:t>
            </a:r>
          </a:p>
          <a:p>
            <a:r>
              <a:rPr lang="en-US" dirty="0"/>
              <a:t>Reepicheep: “I ask your pardons all.”</a:t>
            </a:r>
          </a:p>
          <a:p>
            <a:r>
              <a:rPr lang="en-US" dirty="0"/>
              <a:t>Reepicheep: “the respect due to a knight” (Chapter 2)</a:t>
            </a:r>
          </a:p>
          <a:p>
            <a:r>
              <a:rPr lang="en-US" dirty="0"/>
              <a:t>Reepicheep: “Master </a:t>
            </a:r>
            <a:r>
              <a:rPr lang="en-US" dirty="0" err="1"/>
              <a:t>Rhince</a:t>
            </a:r>
            <a:r>
              <a:rPr lang="en-US" dirty="0"/>
              <a:t>, you never spoke a word that became you less.” (Chapter 6)</a:t>
            </a:r>
          </a:p>
          <a:p>
            <a:r>
              <a:rPr lang="en-US" dirty="0"/>
              <a:t>Caspian calls him “Sir </a:t>
            </a:r>
            <a:r>
              <a:rPr lang="en-US" dirty="0" err="1"/>
              <a:t>Reepicheep</a:t>
            </a:r>
            <a:r>
              <a:rPr lang="en-US" dirty="0"/>
              <a:t>, the good knight”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C01D-5E81-49DE-8349-16EA2BFC22E2}"/>
              </a:ext>
            </a:extLst>
          </p:cNvPr>
          <p:cNvSpPr>
            <a:spLocks noGrp="1"/>
          </p:cNvSpPr>
          <p:nvPr>
            <p:ph type="title"/>
          </p:nvPr>
        </p:nvSpPr>
        <p:spPr/>
        <p:txBody>
          <a:bodyPr/>
          <a:lstStyle/>
          <a:p>
            <a:endParaRPr lang="en-US"/>
          </a:p>
        </p:txBody>
      </p:sp>
      <p:pic>
        <p:nvPicPr>
          <p:cNvPr id="5" name="Content Placeholder 4" descr="A picture containing text, book&#10;&#10;Description generated with very high confidence">
            <a:extLst>
              <a:ext uri="{FF2B5EF4-FFF2-40B4-BE49-F238E27FC236}">
                <a16:creationId xmlns:a16="http://schemas.microsoft.com/office/drawing/2014/main" id="{14FF5402-7E22-4B2C-8E3A-B10D2DF090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010" y="0"/>
            <a:ext cx="7859980" cy="6858000"/>
          </a:xfrm>
        </p:spPr>
      </p:pic>
    </p:spTree>
    <p:extLst>
      <p:ext uri="{BB962C8B-B14F-4D97-AF65-F5344CB8AC3E}">
        <p14:creationId xmlns:p14="http://schemas.microsoft.com/office/powerpoint/2010/main" val="4232006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Eustace’s Moral Development</a:t>
            </a:r>
          </a:p>
        </p:txBody>
      </p:sp>
      <p:sp>
        <p:nvSpPr>
          <p:cNvPr id="3" name="Content Placeholder 2"/>
          <p:cNvSpPr>
            <a:spLocks noGrp="1"/>
          </p:cNvSpPr>
          <p:nvPr>
            <p:ph idx="1"/>
          </p:nvPr>
        </p:nvSpPr>
        <p:spPr/>
        <p:txBody>
          <a:bodyPr>
            <a:normAutofit/>
          </a:bodyPr>
          <a:lstStyle/>
          <a:p>
            <a:r>
              <a:rPr lang="en-US" dirty="0"/>
              <a:t>Many compare Eustace’s dragon form to his selfish inner nature, and his being </a:t>
            </a:r>
            <a:r>
              <a:rPr lang="en-US" dirty="0" err="1"/>
              <a:t>undragoned</a:t>
            </a:r>
            <a:r>
              <a:rPr lang="en-US" dirty="0"/>
              <a:t> to salvation. How perfect was Eustace after his transformation?</a:t>
            </a:r>
          </a:p>
          <a:p>
            <a:r>
              <a:rPr lang="en-US" u="sng" dirty="0"/>
              <a:t>Answer</a:t>
            </a:r>
            <a:r>
              <a:rPr lang="en-US" dirty="0"/>
              <a:t>: “It would be nice, and fairly nearly true, to say that ‘from that time forth Eustace was a different boy.’ To be strictly accurate, he began to be a different boy. He had relapses.”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0F78-783B-4FD6-8FDC-D14E2A8CD1D5}"/>
              </a:ext>
            </a:extLst>
          </p:cNvPr>
          <p:cNvSpPr>
            <a:spLocks noGrp="1"/>
          </p:cNvSpPr>
          <p:nvPr>
            <p:ph type="title"/>
          </p:nvPr>
        </p:nvSpPr>
        <p:spPr/>
        <p:txBody>
          <a:bodyPr/>
          <a:lstStyle/>
          <a:p>
            <a:r>
              <a:rPr lang="en-US" dirty="0"/>
              <a:t>More Moral Development</a:t>
            </a:r>
          </a:p>
        </p:txBody>
      </p:sp>
      <p:sp>
        <p:nvSpPr>
          <p:cNvPr id="3" name="Content Placeholder 2">
            <a:extLst>
              <a:ext uri="{FF2B5EF4-FFF2-40B4-BE49-F238E27FC236}">
                <a16:creationId xmlns:a16="http://schemas.microsoft.com/office/drawing/2014/main" id="{CC18B854-B4DE-4507-BBF4-5A22A199AC5B}"/>
              </a:ext>
            </a:extLst>
          </p:cNvPr>
          <p:cNvSpPr>
            <a:spLocks noGrp="1"/>
          </p:cNvSpPr>
          <p:nvPr>
            <p:ph idx="1"/>
          </p:nvPr>
        </p:nvSpPr>
        <p:spPr/>
        <p:txBody>
          <a:bodyPr>
            <a:normAutofit lnSpcReduction="10000"/>
          </a:bodyPr>
          <a:lstStyle/>
          <a:p>
            <a:r>
              <a:rPr lang="en-US" dirty="0"/>
              <a:t>Caspian: “We must just keep close watch and, as soon as it is light, go down to the beach and give it battle.”</a:t>
            </a:r>
          </a:p>
          <a:p>
            <a:r>
              <a:rPr lang="en-US" dirty="0"/>
              <a:t>On Eustace the dragon: “… greatly to his surprise, </a:t>
            </a:r>
            <a:r>
              <a:rPr lang="en-US" dirty="0" err="1"/>
              <a:t>Reepicheep</a:t>
            </a:r>
            <a:r>
              <a:rPr lang="en-US" dirty="0"/>
              <a:t> was his most constant comforter.”</a:t>
            </a:r>
          </a:p>
          <a:p>
            <a:r>
              <a:rPr lang="en-US" dirty="0"/>
              <a:t>Eustace to Edmund: “I’d like to apologize.”</a:t>
            </a:r>
          </a:p>
          <a:p>
            <a:r>
              <a:rPr lang="en-US" dirty="0"/>
              <a:t>Lucy leant her head on the edge of the fighting top and whispered, “Aslan, Aslan, if ever you loved us at all, send us help now.”</a:t>
            </a:r>
          </a:p>
        </p:txBody>
      </p:sp>
    </p:spTree>
    <p:extLst>
      <p:ext uri="{BB962C8B-B14F-4D97-AF65-F5344CB8AC3E}">
        <p14:creationId xmlns:p14="http://schemas.microsoft.com/office/powerpoint/2010/main" val="5631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Humor</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257" y="2743200"/>
            <a:ext cx="5186724" cy="2819400"/>
          </a:xfrm>
        </p:spPr>
      </p:pic>
      <p:sp>
        <p:nvSpPr>
          <p:cNvPr id="4" name="Content Placeholder 3"/>
          <p:cNvSpPr>
            <a:spLocks noGrp="1"/>
          </p:cNvSpPr>
          <p:nvPr>
            <p:ph sz="half" idx="2"/>
          </p:nvPr>
        </p:nvSpPr>
        <p:spPr>
          <a:xfrm>
            <a:off x="5257800" y="1773936"/>
            <a:ext cx="3429000" cy="4623816"/>
          </a:xfrm>
        </p:spPr>
        <p:txBody>
          <a:bodyPr>
            <a:normAutofit/>
          </a:bodyPr>
          <a:lstStyle/>
          <a:p>
            <a:r>
              <a:rPr lang="en-US" dirty="0"/>
              <a:t>Reepicheep playing chess</a:t>
            </a:r>
          </a:p>
          <a:p>
            <a:r>
              <a:rPr lang="en-US" dirty="0"/>
              <a:t>“It was, however, clear to everyone that Eustace’s character had been rather improved by becoming a dragon.”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Cup, Sword, Tree, Green Hill</a:t>
            </a:r>
          </a:p>
        </p:txBody>
      </p:sp>
      <p:sp>
        <p:nvSpPr>
          <p:cNvPr id="3" name="Content Placeholder 2"/>
          <p:cNvSpPr>
            <a:spLocks noGrp="1"/>
          </p:cNvSpPr>
          <p:nvPr>
            <p:ph idx="1"/>
          </p:nvPr>
        </p:nvSpPr>
        <p:spPr/>
        <p:txBody>
          <a:bodyPr>
            <a:normAutofit fontScale="85000" lnSpcReduction="20000"/>
          </a:bodyPr>
          <a:lstStyle/>
          <a:p>
            <a:pPr marL="118872" indent="0">
              <a:buNone/>
            </a:pPr>
            <a:r>
              <a:rPr lang="en-US" dirty="0"/>
              <a:t>In the story from the magician’s book, to what do the cup, sword, tree, and green hill refer?</a:t>
            </a:r>
          </a:p>
          <a:p>
            <a:pPr marL="118872" indent="0">
              <a:buNone/>
            </a:pPr>
            <a:r>
              <a:rPr lang="en-US" u="sng" dirty="0"/>
              <a:t>Answer</a:t>
            </a:r>
            <a:r>
              <a:rPr lang="en-US" dirty="0"/>
              <a:t>: Christ’s Last Supper, arrest, death and resurrection. Why? Four reasons.</a:t>
            </a:r>
          </a:p>
          <a:p>
            <a:pPr marL="633222" indent="-514350">
              <a:buFont typeface="+mj-lt"/>
              <a:buAutoNum type="arabicPeriod"/>
            </a:pPr>
            <a:r>
              <a:rPr lang="en-US" dirty="0"/>
              <a:t>The four elements line up chronologically with the details from the New Testament.</a:t>
            </a:r>
          </a:p>
          <a:p>
            <a:pPr marL="633222" indent="-514350">
              <a:buFont typeface="+mj-lt"/>
              <a:buAutoNum type="arabicPeriod"/>
            </a:pPr>
            <a:r>
              <a:rPr lang="en-US" dirty="0"/>
              <a:t>This is a story that does not seem to belong in Narnia.</a:t>
            </a:r>
          </a:p>
          <a:p>
            <a:pPr marL="633222" indent="-514350">
              <a:buFont typeface="+mj-lt"/>
              <a:buAutoNum type="arabicPeriod"/>
            </a:pPr>
            <a:r>
              <a:rPr lang="en-US" dirty="0"/>
              <a:t>It comes after Lucy’s greatest transgression in the Chronicles and therefore provides the way for her spirit to be made fresh again.</a:t>
            </a:r>
          </a:p>
          <a:p>
            <a:pPr marL="633222" indent="-514350">
              <a:buFont typeface="+mj-lt"/>
              <a:buAutoNum type="arabicPeriod"/>
            </a:pPr>
            <a:r>
              <a:rPr lang="en-US" dirty="0"/>
              <a:t>Aslan tells Lucy, “I will tell it to you for years and years.”</a:t>
            </a:r>
          </a:p>
        </p:txBody>
      </p:sp>
      <p:sp>
        <p:nvSpPr>
          <p:cNvPr id="4" name="TextBox 3"/>
          <p:cNvSpPr txBox="1"/>
          <p:nvPr/>
        </p:nvSpPr>
        <p:spPr>
          <a:xfrm>
            <a:off x="990600" y="6400800"/>
            <a:ext cx="7086600" cy="369332"/>
          </a:xfrm>
          <a:prstGeom prst="rect">
            <a:avLst/>
          </a:prstGeom>
          <a:noFill/>
        </p:spPr>
        <p:txBody>
          <a:bodyPr wrap="square" rtlCol="0">
            <a:spAutoFit/>
          </a:bodyPr>
          <a:lstStyle/>
          <a:p>
            <a:pPr algn="ctr"/>
            <a:r>
              <a:rPr lang="en-US" b="1" dirty="0"/>
              <a:t>The Spell for the Refreshment of the Spirit</a:t>
            </a:r>
          </a:p>
        </p:txBody>
      </p:sp>
    </p:spTree>
    <p:extLst>
      <p:ext uri="{BB962C8B-B14F-4D97-AF65-F5344CB8AC3E}">
        <p14:creationId xmlns:p14="http://schemas.microsoft.com/office/powerpoint/2010/main" val="256629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Spell</a:t>
            </a:r>
          </a:p>
        </p:txBody>
      </p:sp>
      <p:sp>
        <p:nvSpPr>
          <p:cNvPr id="3" name="Content Placeholder 2"/>
          <p:cNvSpPr>
            <a:spLocks noGrp="1"/>
          </p:cNvSpPr>
          <p:nvPr>
            <p:ph idx="1"/>
          </p:nvPr>
        </p:nvSpPr>
        <p:spPr/>
        <p:txBody>
          <a:bodyPr/>
          <a:lstStyle/>
          <a:p>
            <a:r>
              <a:rPr lang="en-US" dirty="0"/>
              <a:t>By the way … </a:t>
            </a:r>
          </a:p>
          <a:p>
            <a:r>
              <a:rPr lang="en-US" dirty="0"/>
              <a:t>The word </a:t>
            </a:r>
            <a:r>
              <a:rPr lang="en-US" i="1" dirty="0"/>
              <a:t>spell</a:t>
            </a:r>
            <a:r>
              <a:rPr lang="en-US" dirty="0"/>
              <a:t> has a double meaning.</a:t>
            </a:r>
          </a:p>
          <a:p>
            <a:r>
              <a:rPr lang="en-US" dirty="0"/>
              <a:t>In “On Fairy-Stories,” Tolkien notes that the word </a:t>
            </a:r>
            <a:r>
              <a:rPr lang="en-US" i="1" dirty="0"/>
              <a:t>spell</a:t>
            </a:r>
            <a:r>
              <a:rPr lang="en-US" dirty="0"/>
              <a:t>, in its Old English roots, “means </a:t>
            </a:r>
            <a:r>
              <a:rPr lang="en-US" u="sng" dirty="0"/>
              <a:t>both</a:t>
            </a:r>
            <a:r>
              <a:rPr lang="en-US" dirty="0"/>
              <a:t> a story told, </a:t>
            </a:r>
            <a:r>
              <a:rPr lang="en-US" u="sng" dirty="0"/>
              <a:t>and</a:t>
            </a:r>
            <a:r>
              <a:rPr lang="en-US" dirty="0"/>
              <a:t> a formula of power over living men.”</a:t>
            </a:r>
          </a:p>
          <a:p>
            <a:r>
              <a:rPr lang="en-US" dirty="0"/>
              <a:t>Furthermore, the word </a:t>
            </a:r>
            <a:r>
              <a:rPr lang="en-US" i="1" dirty="0"/>
              <a:t>gospel</a:t>
            </a:r>
            <a:r>
              <a:rPr lang="en-US" dirty="0"/>
              <a:t>, derived from </a:t>
            </a:r>
            <a:r>
              <a:rPr lang="en-US" i="1" dirty="0"/>
              <a:t>spell</a:t>
            </a:r>
            <a:r>
              <a:rPr lang="en-US" dirty="0"/>
              <a:t>, literally means “good story.”</a:t>
            </a:r>
          </a:p>
        </p:txBody>
      </p:sp>
    </p:spTree>
    <p:extLst>
      <p:ext uri="{BB962C8B-B14F-4D97-AF65-F5344CB8AC3E}">
        <p14:creationId xmlns:p14="http://schemas.microsoft.com/office/powerpoint/2010/main" val="177515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4F19-C32C-4119-AFC0-C99BB85DF90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5238B0C2-3777-4E2B-8487-BB81700D87D2}"/>
              </a:ext>
            </a:extLst>
          </p:cNvPr>
          <p:cNvSpPr>
            <a:spLocks noGrp="1"/>
          </p:cNvSpPr>
          <p:nvPr>
            <p:ph sz="half" idx="1"/>
          </p:nvPr>
        </p:nvSpPr>
        <p:spPr>
          <a:xfrm>
            <a:off x="457200" y="1773936"/>
            <a:ext cx="2590800" cy="4623816"/>
          </a:xfrm>
        </p:spPr>
        <p:txBody>
          <a:bodyPr/>
          <a:lstStyle/>
          <a:p>
            <a:r>
              <a:rPr lang="en-US" dirty="0"/>
              <a:t>Lewis lived on an island nation.</a:t>
            </a:r>
          </a:p>
          <a:p>
            <a:r>
              <a:rPr lang="en-US" dirty="0"/>
              <a:t>He once wrote, “And the sea! I cannot bear to    live too far away from it.”</a:t>
            </a:r>
          </a:p>
        </p:txBody>
      </p:sp>
      <p:sp>
        <p:nvSpPr>
          <p:cNvPr id="4" name="Content Placeholder 3">
            <a:extLst>
              <a:ext uri="{FF2B5EF4-FFF2-40B4-BE49-F238E27FC236}">
                <a16:creationId xmlns:a16="http://schemas.microsoft.com/office/drawing/2014/main" id="{E447399B-B52C-4A28-B1F4-6805232AC624}"/>
              </a:ext>
            </a:extLst>
          </p:cNvPr>
          <p:cNvSpPr>
            <a:spLocks noGrp="1"/>
          </p:cNvSpPr>
          <p:nvPr>
            <p:ph sz="half" idx="2"/>
          </p:nvPr>
        </p:nvSpPr>
        <p:spPr/>
        <p:txBody>
          <a:bodyPr/>
          <a:lstStyle/>
          <a:p>
            <a:endParaRPr lang="en-US"/>
          </a:p>
        </p:txBody>
      </p:sp>
      <p:pic>
        <p:nvPicPr>
          <p:cNvPr id="1026" name="Picture 2" descr="Related image">
            <a:extLst>
              <a:ext uri="{FF2B5EF4-FFF2-40B4-BE49-F238E27FC236}">
                <a16:creationId xmlns:a16="http://schemas.microsoft.com/office/drawing/2014/main" id="{A1E94CA1-83F1-4982-B7B0-0E247175E5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0176" y="1828800"/>
            <a:ext cx="6169233" cy="41117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67823B-0253-481B-8B44-304BD553CD9F}"/>
              </a:ext>
            </a:extLst>
          </p:cNvPr>
          <p:cNvSpPr txBox="1"/>
          <p:nvPr/>
        </p:nvSpPr>
        <p:spPr>
          <a:xfrm>
            <a:off x="4343400" y="6071616"/>
            <a:ext cx="2971800" cy="381000"/>
          </a:xfrm>
          <a:prstGeom prst="rect">
            <a:avLst/>
          </a:prstGeom>
          <a:noFill/>
        </p:spPr>
        <p:txBody>
          <a:bodyPr wrap="square" rtlCol="0">
            <a:spAutoFit/>
          </a:bodyPr>
          <a:lstStyle/>
          <a:p>
            <a:pPr algn="ctr"/>
            <a:r>
              <a:rPr lang="en-US" dirty="0"/>
              <a:t>Belfast, Northern Ireland</a:t>
            </a:r>
          </a:p>
        </p:txBody>
      </p:sp>
    </p:spTree>
    <p:extLst>
      <p:ext uri="{BB962C8B-B14F-4D97-AF65-F5344CB8AC3E}">
        <p14:creationId xmlns:p14="http://schemas.microsoft.com/office/powerpoint/2010/main" val="38578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Favorite Quotation</a:t>
            </a:r>
          </a:p>
        </p:txBody>
      </p:sp>
      <p:sp>
        <p:nvSpPr>
          <p:cNvPr id="3" name="Content Placeholder 2"/>
          <p:cNvSpPr>
            <a:spLocks noGrp="1"/>
          </p:cNvSpPr>
          <p:nvPr>
            <p:ph idx="1"/>
          </p:nvPr>
        </p:nvSpPr>
        <p:spPr/>
        <p:txBody>
          <a:bodyPr/>
          <a:lstStyle/>
          <a:p>
            <a:r>
              <a:rPr lang="en-US" dirty="0"/>
              <a:t>Aslan: “I will not tell you how long or short the way will be; only that it lies across a river. But do not fear that, for I am the great Bridge Builder. . . . But there I have another name. You must learn to know me by that name. This was the very reason you were brought to Narnia, that by knowing me here for a little, you may know me better there.”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Factual Quiz Just for Fun</a:t>
            </a:r>
          </a:p>
        </p:txBody>
      </p:sp>
      <p:sp>
        <p:nvSpPr>
          <p:cNvPr id="3" name="Content Placeholder 2"/>
          <p:cNvSpPr>
            <a:spLocks noGrp="1"/>
          </p:cNvSpPr>
          <p:nvPr>
            <p:ph idx="1"/>
          </p:nvPr>
        </p:nvSpPr>
        <p:spPr/>
        <p:txBody>
          <a:bodyPr/>
          <a:lstStyle/>
          <a:p>
            <a:pPr marL="633222" indent="-514350">
              <a:buFont typeface="+mj-lt"/>
              <a:buAutoNum type="arabicPeriod"/>
            </a:pPr>
            <a:r>
              <a:rPr lang="en-US" dirty="0"/>
              <a:t>Eustace Clarence </a:t>
            </a:r>
            <a:r>
              <a:rPr lang="en-US" dirty="0" err="1"/>
              <a:t>Scrubb</a:t>
            </a:r>
            <a:r>
              <a:rPr lang="en-US" dirty="0"/>
              <a:t> was the </a:t>
            </a:r>
            <a:r>
              <a:rPr lang="en-US" dirty="0" err="1"/>
              <a:t>Pevensies</a:t>
            </a:r>
            <a:r>
              <a:rPr lang="en-US" dirty="0"/>
              <a:t>’ (a) cousin in Cambridge, (b) friend in Oxford, (c) nephew in Narnia.</a:t>
            </a:r>
          </a:p>
          <a:p>
            <a:pPr marL="633222" indent="-514350">
              <a:buFont typeface="+mj-lt"/>
              <a:buAutoNum type="arabicPeriod"/>
            </a:pPr>
            <a:r>
              <a:rPr lang="en-US" dirty="0"/>
              <a:t>Eustace, Lucy and Edmund entered Narnia through (a) a door in the sky, (b) a wardrobe, (c) a picture of a ship.</a:t>
            </a:r>
          </a:p>
          <a:p>
            <a:pPr marL="633222" indent="-514350">
              <a:buFont typeface="+mj-lt"/>
              <a:buAutoNum type="arabicPeriod"/>
            </a:pPr>
            <a:r>
              <a:rPr lang="en-US" dirty="0"/>
              <a:t>Caspian was looking for (a) revenge against </a:t>
            </a:r>
            <a:r>
              <a:rPr lang="en-US" dirty="0" err="1"/>
              <a:t>Miraz</a:t>
            </a:r>
            <a:r>
              <a:rPr lang="en-US" dirty="0"/>
              <a:t>, (b) the World’s End, (c) seven friends of his murdered father.</a:t>
            </a:r>
          </a:p>
        </p:txBody>
      </p:sp>
      <p:cxnSp>
        <p:nvCxnSpPr>
          <p:cNvPr id="5" name="Straight Connector 4"/>
          <p:cNvCxnSpPr/>
          <p:nvPr/>
        </p:nvCxnSpPr>
        <p:spPr>
          <a:xfrm>
            <a:off x="1676400" y="2819400"/>
            <a:ext cx="3276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19800" y="5791200"/>
            <a:ext cx="2209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00200" y="4800600"/>
            <a:ext cx="281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43000" y="6248400"/>
            <a:ext cx="3657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6"/>
                                        </p:tgtEl>
                                        <p:attrNameLst>
                                          <p:attrName>ppt_y</p:attrName>
                                        </p:attrNameLst>
                                      </p:cBhvr>
                                      <p:tavLst>
                                        <p:tav tm="0">
                                          <p:val>
                                            <p:strVal val="#ppt_y"/>
                                          </p:val>
                                        </p:tav>
                                        <p:tav tm="100000">
                                          <p:val>
                                            <p:strVal val="#ppt_y"/>
                                          </p:val>
                                        </p:tav>
                                      </p:tavLst>
                                    </p:anim>
                                  </p:childTnLst>
                                </p:cTn>
                              </p:par>
                              <p:par>
                                <p:cTn id="48" presetID="39" presetClass="entr" presetSubtype="0" accel="10000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Factual Quiz Just for Fun</a:t>
            </a:r>
          </a:p>
        </p:txBody>
      </p:sp>
      <p:sp>
        <p:nvSpPr>
          <p:cNvPr id="3" name="Content Placeholder 2"/>
          <p:cNvSpPr>
            <a:spLocks noGrp="1"/>
          </p:cNvSpPr>
          <p:nvPr>
            <p:ph idx="1"/>
          </p:nvPr>
        </p:nvSpPr>
        <p:spPr/>
        <p:txBody>
          <a:bodyPr>
            <a:normAutofit lnSpcReduction="10000"/>
          </a:bodyPr>
          <a:lstStyle/>
          <a:p>
            <a:pPr marL="633222" indent="-514350">
              <a:buFont typeface="+mj-lt"/>
              <a:buAutoNum type="arabicPeriod" startAt="4"/>
            </a:pPr>
            <a:r>
              <a:rPr lang="en-US" dirty="0"/>
              <a:t>The evil that Lord Bern helped the voyagers destroy in the Lone Islands was (a) a magic curse, (b) slavery, (c) evil dreams.</a:t>
            </a:r>
          </a:p>
          <a:p>
            <a:pPr marL="633222" indent="-514350">
              <a:buFont typeface="+mj-lt"/>
              <a:buAutoNum type="arabicPeriod" startAt="4"/>
            </a:pPr>
            <a:r>
              <a:rPr lang="en-US" dirty="0"/>
              <a:t>After leaving the Lone Islands, the “Dawn </a:t>
            </a:r>
            <a:r>
              <a:rPr lang="en-US" dirty="0" err="1"/>
              <a:t>Treader</a:t>
            </a:r>
            <a:r>
              <a:rPr lang="en-US" dirty="0"/>
              <a:t>” suffered two weeks of (a) storm and drifting, (b) attacks from sea serpents, (c) captivity.</a:t>
            </a:r>
          </a:p>
          <a:p>
            <a:pPr marL="633222" indent="-514350">
              <a:buFont typeface="+mj-lt"/>
              <a:buAutoNum type="arabicPeriod" startAt="4"/>
            </a:pPr>
            <a:r>
              <a:rPr lang="en-US" dirty="0"/>
              <a:t>Dragon Island is where (a) Eustace’s cure began, (b) Eustace became perfect, (c) Eustace was condemned.</a:t>
            </a:r>
          </a:p>
        </p:txBody>
      </p:sp>
      <p:cxnSp>
        <p:nvCxnSpPr>
          <p:cNvPr id="5" name="Straight Connector 4"/>
          <p:cNvCxnSpPr/>
          <p:nvPr/>
        </p:nvCxnSpPr>
        <p:spPr>
          <a:xfrm>
            <a:off x="2743200" y="31242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0" y="4038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43000" y="4495800"/>
            <a:ext cx="1828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86400" y="5334000"/>
            <a:ext cx="2362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43000" y="57912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par>
                                <p:cTn id="31" presetID="55"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70"/>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strVal val="#ppt_w*0.70"/>
                                          </p:val>
                                        </p:tav>
                                        <p:tav tm="100000">
                                          <p:val>
                                            <p:strVal val="#ppt_w"/>
                                          </p:val>
                                        </p:tav>
                                      </p:tavLst>
                                    </p:anim>
                                    <p:anim calcmode="lin" valueType="num">
                                      <p:cBhvr>
                                        <p:cTn id="48" dur="1000" fill="hold"/>
                                        <p:tgtEl>
                                          <p:spTgt spid="9"/>
                                        </p:tgtEl>
                                        <p:attrNameLst>
                                          <p:attrName>ppt_h</p:attrName>
                                        </p:attrNameLst>
                                      </p:cBhvr>
                                      <p:tavLst>
                                        <p:tav tm="0">
                                          <p:val>
                                            <p:strVal val="#ppt_h"/>
                                          </p:val>
                                        </p:tav>
                                        <p:tav tm="100000">
                                          <p:val>
                                            <p:strVal val="#ppt_h"/>
                                          </p:val>
                                        </p:tav>
                                      </p:tavLst>
                                    </p:anim>
                                    <p:animEffect transition="in" filter="fade">
                                      <p:cBhvr>
                                        <p:cTn id="49" dur="1000"/>
                                        <p:tgtEl>
                                          <p:spTgt spid="9"/>
                                        </p:tgtEl>
                                      </p:cBhvr>
                                    </p:animEffect>
                                  </p:childTnLst>
                                </p:cTn>
                              </p:par>
                              <p:par>
                                <p:cTn id="50" presetID="55"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ppt_w</p:attrName>
                                        </p:attrNameLst>
                                      </p:cBhvr>
                                      <p:tavLst>
                                        <p:tav tm="0">
                                          <p:val>
                                            <p:strVal val="#ppt_w*0.70"/>
                                          </p:val>
                                        </p:tav>
                                        <p:tav tm="100000">
                                          <p:val>
                                            <p:strVal val="#ppt_w"/>
                                          </p:val>
                                        </p:tav>
                                      </p:tavLst>
                                    </p:anim>
                                    <p:anim calcmode="lin" valueType="num">
                                      <p:cBhvr>
                                        <p:cTn id="53" dur="1000" fill="hold"/>
                                        <p:tgtEl>
                                          <p:spTgt spid="11"/>
                                        </p:tgtEl>
                                        <p:attrNameLst>
                                          <p:attrName>ppt_h</p:attrName>
                                        </p:attrNameLst>
                                      </p:cBhvr>
                                      <p:tavLst>
                                        <p:tav tm="0">
                                          <p:val>
                                            <p:strVal val="#ppt_h"/>
                                          </p:val>
                                        </p:tav>
                                        <p:tav tm="100000">
                                          <p:val>
                                            <p:strVal val="#ppt_h"/>
                                          </p:val>
                                        </p:tav>
                                      </p:tavLst>
                                    </p:anim>
                                    <p:animEffect transition="in" filter="fade">
                                      <p:cBhvr>
                                        <p:cTn id="5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Factual Quiz Just for Fun</a:t>
            </a:r>
          </a:p>
        </p:txBody>
      </p:sp>
      <p:sp>
        <p:nvSpPr>
          <p:cNvPr id="3" name="Content Placeholder 2"/>
          <p:cNvSpPr>
            <a:spLocks noGrp="1"/>
          </p:cNvSpPr>
          <p:nvPr>
            <p:ph sz="half" idx="1"/>
          </p:nvPr>
        </p:nvSpPr>
        <p:spPr/>
        <p:txBody>
          <a:bodyPr>
            <a:normAutofit/>
          </a:bodyPr>
          <a:lstStyle/>
          <a:p>
            <a:pPr marL="633222" indent="-514350">
              <a:buFont typeface="+mj-lt"/>
              <a:buAutoNum type="arabicPeriod" startAt="7"/>
            </a:pPr>
            <a:r>
              <a:rPr lang="en-US" dirty="0" err="1"/>
              <a:t>Deathwater</a:t>
            </a:r>
            <a:r>
              <a:rPr lang="en-US" dirty="0"/>
              <a:t> Island is where (a) gold means death, (b) Lord </a:t>
            </a:r>
            <a:r>
              <a:rPr lang="en-US" dirty="0" err="1"/>
              <a:t>Restimore</a:t>
            </a:r>
            <a:r>
              <a:rPr lang="en-US" dirty="0"/>
              <a:t> became rich, (c) all water was poison.</a:t>
            </a:r>
          </a:p>
        </p:txBody>
      </p:sp>
      <p:cxnSp>
        <p:nvCxnSpPr>
          <p:cNvPr id="5" name="Straight Connector 4"/>
          <p:cNvCxnSpPr/>
          <p:nvPr/>
        </p:nvCxnSpPr>
        <p:spPr>
          <a:xfrm>
            <a:off x="2514600" y="2743200"/>
            <a:ext cx="1905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43000" y="32004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895599" y="4090404"/>
            <a:ext cx="6053479" cy="261519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par>
                                <p:cTn id="17" presetID="55"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Factual Quiz Just for Fun</a:t>
            </a:r>
          </a:p>
        </p:txBody>
      </p:sp>
      <p:sp>
        <p:nvSpPr>
          <p:cNvPr id="3" name="Content Placeholder 2"/>
          <p:cNvSpPr>
            <a:spLocks noGrp="1"/>
          </p:cNvSpPr>
          <p:nvPr>
            <p:ph idx="1"/>
          </p:nvPr>
        </p:nvSpPr>
        <p:spPr/>
        <p:txBody>
          <a:bodyPr/>
          <a:lstStyle/>
          <a:p>
            <a:pPr marL="633222" indent="-514350">
              <a:buFont typeface="+mj-lt"/>
              <a:buAutoNum type="arabicPeriod" startAt="8"/>
            </a:pPr>
            <a:r>
              <a:rPr lang="en-US" dirty="0"/>
              <a:t>Which of Aesop’s fables is told in this story? (a) The Mischievous Dog, (b) Androcles and the Lion, (c) The Dog and the Wolf.</a:t>
            </a:r>
          </a:p>
          <a:p>
            <a:pPr marL="633222" indent="-514350">
              <a:buFont typeface="+mj-lt"/>
              <a:buAutoNum type="arabicPeriod" startAt="8"/>
            </a:pPr>
            <a:r>
              <a:rPr lang="en-US" dirty="0"/>
              <a:t>The Dark Island was (a) made light by Caspian, (b) where dreams come true, (c) where Aslan was seen as a Lamb.</a:t>
            </a:r>
          </a:p>
          <a:p>
            <a:pPr marL="633222" indent="-514350">
              <a:buFont typeface="+mj-lt"/>
              <a:buAutoNum type="arabicPeriod" startAt="8"/>
            </a:pPr>
            <a:r>
              <a:rPr lang="en-US" dirty="0" err="1"/>
              <a:t>Ramandu</a:t>
            </a:r>
            <a:r>
              <a:rPr lang="en-US" dirty="0"/>
              <a:t> was (a) a retired star with a lovely daughter, (b) a magician, (c) a lost lord.</a:t>
            </a:r>
          </a:p>
        </p:txBody>
      </p:sp>
      <p:cxnSp>
        <p:nvCxnSpPr>
          <p:cNvPr id="5" name="Straight Connector 4"/>
          <p:cNvCxnSpPr/>
          <p:nvPr/>
        </p:nvCxnSpPr>
        <p:spPr>
          <a:xfrm>
            <a:off x="4038600" y="5257800"/>
            <a:ext cx="434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43000" y="5791200"/>
            <a:ext cx="152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5943600" y="2819400"/>
            <a:ext cx="236220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 name="Straight Connector 8"/>
          <p:cNvCxnSpPr>
            <a:cxnSpLocks/>
          </p:cNvCxnSpPr>
          <p:nvPr/>
        </p:nvCxnSpPr>
        <p:spPr>
          <a:xfrm>
            <a:off x="1143000" y="3352800"/>
            <a:ext cx="129540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Straight Connector 11"/>
          <p:cNvCxnSpPr>
            <a:cxnSpLocks/>
          </p:cNvCxnSpPr>
          <p:nvPr/>
        </p:nvCxnSpPr>
        <p:spPr>
          <a:xfrm>
            <a:off x="3200400" y="4343400"/>
            <a:ext cx="4087091" cy="0"/>
          </a:xfrm>
          <a:prstGeom prst="line">
            <a:avLst/>
          </a:prstGeom>
          <a:ln w="254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par>
                                <p:cTn id="17" presetID="55"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strVal val="#ppt_w*0.70"/>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Effect transition="in" filter="fade">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strVal val="#ppt_w*0.70"/>
                                          </p:val>
                                        </p:tav>
                                        <p:tav tm="100000">
                                          <p:val>
                                            <p:strVal val="#ppt_w"/>
                                          </p:val>
                                        </p:tav>
                                      </p:tavLst>
                                    </p:anim>
                                    <p:anim calcmode="lin" valueType="num">
                                      <p:cBhvr>
                                        <p:cTn id="48" dur="1000" fill="hold"/>
                                        <p:tgtEl>
                                          <p:spTgt spid="5"/>
                                        </p:tgtEl>
                                        <p:attrNameLst>
                                          <p:attrName>ppt_h</p:attrName>
                                        </p:attrNameLst>
                                      </p:cBhvr>
                                      <p:tavLst>
                                        <p:tav tm="0">
                                          <p:val>
                                            <p:strVal val="#ppt_h"/>
                                          </p:val>
                                        </p:tav>
                                        <p:tav tm="100000">
                                          <p:val>
                                            <p:strVal val="#ppt_h"/>
                                          </p:val>
                                        </p:tav>
                                      </p:tavLst>
                                    </p:anim>
                                    <p:animEffect transition="in" filter="fade">
                                      <p:cBhvr>
                                        <p:cTn id="49" dur="1000"/>
                                        <p:tgtEl>
                                          <p:spTgt spid="5"/>
                                        </p:tgtEl>
                                      </p:cBhvr>
                                    </p:animEffect>
                                  </p:childTnLst>
                                </p:cTn>
                              </p:par>
                              <p:par>
                                <p:cTn id="50" presetID="55"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1000" fill="hold"/>
                                        <p:tgtEl>
                                          <p:spTgt spid="7"/>
                                        </p:tgtEl>
                                        <p:attrNameLst>
                                          <p:attrName>ppt_w</p:attrName>
                                        </p:attrNameLst>
                                      </p:cBhvr>
                                      <p:tavLst>
                                        <p:tav tm="0">
                                          <p:val>
                                            <p:strVal val="#ppt_w*0.70"/>
                                          </p:val>
                                        </p:tav>
                                        <p:tav tm="100000">
                                          <p:val>
                                            <p:strVal val="#ppt_w"/>
                                          </p:val>
                                        </p:tav>
                                      </p:tavLst>
                                    </p:anim>
                                    <p:anim calcmode="lin" valueType="num">
                                      <p:cBhvr>
                                        <p:cTn id="53" dur="1000" fill="hold"/>
                                        <p:tgtEl>
                                          <p:spTgt spid="7"/>
                                        </p:tgtEl>
                                        <p:attrNameLst>
                                          <p:attrName>ppt_h</p:attrName>
                                        </p:attrNameLst>
                                      </p:cBhvr>
                                      <p:tavLst>
                                        <p:tav tm="0">
                                          <p:val>
                                            <p:strVal val="#ppt_h"/>
                                          </p:val>
                                        </p:tav>
                                        <p:tav tm="100000">
                                          <p:val>
                                            <p:strVal val="#ppt_h"/>
                                          </p:val>
                                        </p:tav>
                                      </p:tavLst>
                                    </p:anim>
                                    <p:animEffect transition="in" filter="fade">
                                      <p:cBhvr>
                                        <p:cTn id="5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Benediction</a:t>
            </a:r>
          </a:p>
        </p:txBody>
      </p:sp>
      <p:sp>
        <p:nvSpPr>
          <p:cNvPr id="3" name="Content Placeholder 2"/>
          <p:cNvSpPr>
            <a:spLocks noGrp="1"/>
          </p:cNvSpPr>
          <p:nvPr>
            <p:ph idx="1"/>
          </p:nvPr>
        </p:nvSpPr>
        <p:spPr/>
        <p:txBody>
          <a:bodyPr/>
          <a:lstStyle/>
          <a:p>
            <a:r>
              <a:rPr lang="en-US" dirty="0"/>
              <a:t>Lord of the Utter East, you know where each of us is on this life voyage.</a:t>
            </a:r>
          </a:p>
          <a:p>
            <a:r>
              <a:rPr lang="en-US" dirty="0"/>
              <a:t>Please preserve us from </a:t>
            </a:r>
            <a:r>
              <a:rPr lang="en-US" dirty="0" err="1"/>
              <a:t>Deathwater</a:t>
            </a:r>
            <a:r>
              <a:rPr lang="en-US" dirty="0"/>
              <a:t> curses and Dark Island dreams.</a:t>
            </a:r>
          </a:p>
          <a:p>
            <a:r>
              <a:rPr lang="en-US" dirty="0"/>
              <a:t>Give us the courage to endure through rough storms and dull calms.</a:t>
            </a:r>
          </a:p>
          <a:p>
            <a:r>
              <a:rPr lang="en-US" dirty="0"/>
              <a:t>Keep telling us how to get to your country from our world.</a:t>
            </a:r>
          </a:p>
          <a:p>
            <a:r>
              <a:rPr lang="en-US" dirty="0"/>
              <a:t>And help us to know you better here.</a:t>
            </a:r>
          </a:p>
        </p:txBody>
      </p:sp>
      <p:sp>
        <p:nvSpPr>
          <p:cNvPr id="4" name="TextBox 3"/>
          <p:cNvSpPr txBox="1"/>
          <p:nvPr/>
        </p:nvSpPr>
        <p:spPr>
          <a:xfrm>
            <a:off x="2209800" y="6400800"/>
            <a:ext cx="5257800" cy="523220"/>
          </a:xfrm>
          <a:prstGeom prst="rect">
            <a:avLst/>
          </a:prstGeom>
          <a:noFill/>
        </p:spPr>
        <p:txBody>
          <a:bodyPr wrap="square" rtlCol="0">
            <a:spAutoFit/>
          </a:bodyPr>
          <a:lstStyle/>
          <a:p>
            <a:pPr algn="ctr"/>
            <a:r>
              <a:rPr lang="en-US" sz="2800" dirty="0"/>
              <a:t>Next Week: </a:t>
            </a:r>
            <a:r>
              <a:rPr lang="en-US" sz="2800" i="1" dirty="0"/>
              <a:t>The Silver Chair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a:t>VDT </a:t>
            </a:r>
            <a:r>
              <a:rPr lang="en-US" dirty="0"/>
              <a:t>&amp; Dante’s </a:t>
            </a:r>
            <a:r>
              <a:rPr lang="en-US" i="1" dirty="0"/>
              <a:t>Divine Comedy</a:t>
            </a:r>
          </a:p>
        </p:txBody>
      </p:sp>
      <p:sp>
        <p:nvSpPr>
          <p:cNvPr id="6" name="Content Placeholder 5"/>
          <p:cNvSpPr>
            <a:spLocks noGrp="1"/>
          </p:cNvSpPr>
          <p:nvPr>
            <p:ph idx="1"/>
          </p:nvPr>
        </p:nvSpPr>
        <p:spPr/>
        <p:txBody>
          <a:bodyPr/>
          <a:lstStyle/>
          <a:p>
            <a:r>
              <a:rPr lang="en-US" dirty="0"/>
              <a:t>Marsha Daigle-Williamson (MDW): “The first part of this Narnian journey recalls the journey in the </a:t>
            </a:r>
            <a:r>
              <a:rPr lang="en-US" i="1" dirty="0"/>
              <a:t>Purgatorio</a:t>
            </a:r>
            <a:r>
              <a:rPr lang="en-US" dirty="0"/>
              <a:t>, while the second part creatively replicates journey events in the </a:t>
            </a:r>
            <a:r>
              <a:rPr lang="en-US" i="1" dirty="0"/>
              <a:t>Paradiso</a:t>
            </a:r>
            <a:r>
              <a:rPr lang="en-US" dirty="0"/>
              <a:t>.”</a:t>
            </a:r>
          </a:p>
          <a:p>
            <a:r>
              <a:rPr lang="en-US" dirty="0"/>
              <a:t>MDW: “Eustace’s physical and moral transformation … condenses several experiences of Dante’s pilgrim….”</a:t>
            </a:r>
          </a:p>
        </p:txBody>
      </p:sp>
    </p:spTree>
    <p:extLst>
      <p:ext uri="{BB962C8B-B14F-4D97-AF65-F5344CB8AC3E}">
        <p14:creationId xmlns:p14="http://schemas.microsoft.com/office/powerpoint/2010/main" val="82401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Dante’s </a:t>
            </a:r>
            <a:r>
              <a:rPr lang="en-US" i="1" dirty="0"/>
              <a:t>Divine Comedy</a:t>
            </a:r>
            <a:endParaRPr lang="en-US" dirty="0"/>
          </a:p>
        </p:txBody>
      </p:sp>
      <p:sp>
        <p:nvSpPr>
          <p:cNvPr id="6" name="Content Placeholder 5"/>
          <p:cNvSpPr>
            <a:spLocks noGrp="1"/>
          </p:cNvSpPr>
          <p:nvPr>
            <p:ph idx="1"/>
          </p:nvPr>
        </p:nvSpPr>
        <p:spPr/>
        <p:txBody>
          <a:bodyPr>
            <a:normAutofit fontScale="85000" lnSpcReduction="10000"/>
          </a:bodyPr>
          <a:lstStyle/>
          <a:p>
            <a:r>
              <a:rPr lang="en-US" dirty="0"/>
              <a:t>Dante’s pilgrim travels effortlessly up into the heavens, while the Narnian crew travels effortlessly because of a strong current.</a:t>
            </a:r>
          </a:p>
          <a:p>
            <a:r>
              <a:rPr lang="en-US" dirty="0"/>
              <a:t>As Dante’s pilgrim nears heaven, the light increases; as the Dawn Treader travels east, the light increases.</a:t>
            </a:r>
          </a:p>
          <a:p>
            <a:r>
              <a:rPr lang="en-US" dirty="0"/>
              <a:t>Beatrice’s appearance becomes brighter as she moves up through the spheres, while the Narnians sail east and “their own faces and bodies became brighter and brighter.”</a:t>
            </a:r>
          </a:p>
          <a:p>
            <a:r>
              <a:rPr lang="en-US" dirty="0"/>
              <a:t>Dante uses lilies as a metaphor for the apostles, while the Narnian crew sails through a sea of lilies.</a:t>
            </a:r>
          </a:p>
          <a:p>
            <a:r>
              <a:rPr lang="en-US" dirty="0"/>
              <a:t>And ten other similarities.</a:t>
            </a:r>
          </a:p>
        </p:txBody>
      </p:sp>
    </p:spTree>
    <p:extLst>
      <p:ext uri="{BB962C8B-B14F-4D97-AF65-F5344CB8AC3E}">
        <p14:creationId xmlns:p14="http://schemas.microsoft.com/office/powerpoint/2010/main" val="300391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Sentence</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7832" y="2286000"/>
            <a:ext cx="4609020" cy="3429000"/>
          </a:xfrm>
        </p:spPr>
      </p:pic>
      <p:sp>
        <p:nvSpPr>
          <p:cNvPr id="4" name="Content Placeholder 3"/>
          <p:cNvSpPr>
            <a:spLocks noGrp="1"/>
          </p:cNvSpPr>
          <p:nvPr>
            <p:ph sz="half" idx="2"/>
          </p:nvPr>
        </p:nvSpPr>
        <p:spPr/>
        <p:txBody>
          <a:bodyPr>
            <a:normAutofit fontScale="85000" lnSpcReduction="20000"/>
          </a:bodyPr>
          <a:lstStyle/>
          <a:p>
            <a:r>
              <a:rPr lang="en-US" dirty="0"/>
              <a:t>“There was a boy called Eustace Clarence </a:t>
            </a:r>
            <a:r>
              <a:rPr lang="en-US" dirty="0" err="1"/>
              <a:t>Scrubb</a:t>
            </a:r>
            <a:r>
              <a:rPr lang="en-US" dirty="0"/>
              <a:t>, and he almost deserved it.”</a:t>
            </a:r>
          </a:p>
          <a:p>
            <a:r>
              <a:rPr lang="en-US" i="1" dirty="0"/>
              <a:t>American Book Review </a:t>
            </a:r>
            <a:r>
              <a:rPr lang="en-US" dirty="0"/>
              <a:t>ranked it as #47 on its list of “The 100 Best First Lines from Novels.”</a:t>
            </a:r>
          </a:p>
          <a:p>
            <a:r>
              <a:rPr lang="en-US" dirty="0"/>
              <a:t>Bruce Edwards: Lewis chose a name that conveys “a sense of conceited self-satisfaction.”</a:t>
            </a:r>
          </a:p>
          <a:p>
            <a:r>
              <a:rPr lang="en-US" dirty="0"/>
              <a:t>“Not for the first time, an argument had broken out over breakfast at number four, Privet Drive.”</a:t>
            </a:r>
          </a:p>
        </p:txBody>
      </p:sp>
    </p:spTree>
    <p:extLst>
      <p:ext uri="{BB962C8B-B14F-4D97-AF65-F5344CB8AC3E}">
        <p14:creationId xmlns:p14="http://schemas.microsoft.com/office/powerpoint/2010/main" val="131879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Sentence</a:t>
            </a:r>
          </a:p>
        </p:txBody>
      </p:sp>
      <p:sp>
        <p:nvSpPr>
          <p:cNvPr id="3" name="Content Placeholder 2"/>
          <p:cNvSpPr>
            <a:spLocks noGrp="1"/>
          </p:cNvSpPr>
          <p:nvPr>
            <p:ph sz="half" idx="1"/>
          </p:nvPr>
        </p:nvSpPr>
        <p:spPr/>
        <p:txBody>
          <a:bodyPr>
            <a:normAutofit fontScale="92500" lnSpcReduction="10000"/>
          </a:bodyPr>
          <a:lstStyle/>
          <a:p>
            <a:r>
              <a:rPr lang="en-US" dirty="0"/>
              <a:t>The first sentence of this book has also been quoted in a collection of unusual first sentences by Douglas </a:t>
            </a:r>
            <a:r>
              <a:rPr lang="en-US" dirty="0" err="1"/>
              <a:t>Loney</a:t>
            </a:r>
            <a:r>
              <a:rPr lang="en-US" dirty="0"/>
              <a:t>, who thinks Lewis chose the name Eustace in memory of a spoiled brat named Eustace Robinson in E. M. Forster’s short story, “The Story of a Panic.”</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12822" y="1666758"/>
            <a:ext cx="3521578" cy="4920942"/>
          </a:xfrm>
        </p:spPr>
      </p:pic>
    </p:spTree>
    <p:extLst>
      <p:ext uri="{BB962C8B-B14F-4D97-AF65-F5344CB8AC3E}">
        <p14:creationId xmlns:p14="http://schemas.microsoft.com/office/powerpoint/2010/main" val="1430159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Frequency of Names in </a:t>
            </a:r>
            <a:r>
              <a:rPr lang="en-US" i="1" dirty="0"/>
              <a:t>VDT</a:t>
            </a:r>
          </a:p>
        </p:txBody>
      </p:sp>
      <p:sp>
        <p:nvSpPr>
          <p:cNvPr id="3" name="Content Placeholder 2"/>
          <p:cNvSpPr>
            <a:spLocks noGrp="1"/>
          </p:cNvSpPr>
          <p:nvPr>
            <p:ph idx="1"/>
          </p:nvPr>
        </p:nvSpPr>
        <p:spPr/>
        <p:txBody>
          <a:bodyPr>
            <a:normAutofit/>
          </a:bodyPr>
          <a:lstStyle/>
          <a:p>
            <a:r>
              <a:rPr lang="en-US" sz="3600" dirty="0"/>
              <a:t>Reepicheep: 116 times</a:t>
            </a:r>
          </a:p>
          <a:p>
            <a:r>
              <a:rPr lang="en-US" sz="3600" dirty="0"/>
              <a:t>Edmund: 145 times</a:t>
            </a:r>
          </a:p>
          <a:p>
            <a:r>
              <a:rPr lang="en-US" sz="3600" dirty="0"/>
              <a:t>Eustace: 158 times</a:t>
            </a:r>
          </a:p>
          <a:p>
            <a:r>
              <a:rPr lang="en-US" sz="3600" dirty="0"/>
              <a:t>Caspian: 260 times</a:t>
            </a:r>
          </a:p>
          <a:p>
            <a:r>
              <a:rPr lang="en-US" sz="3600" dirty="0"/>
              <a:t>Lucy: 270 times</a:t>
            </a:r>
          </a:p>
        </p:txBody>
      </p:sp>
    </p:spTree>
    <p:extLst>
      <p:ext uri="{BB962C8B-B14F-4D97-AF65-F5344CB8AC3E}">
        <p14:creationId xmlns:p14="http://schemas.microsoft.com/office/powerpoint/2010/main" val="190406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24178</TotalTime>
  <Words>2745</Words>
  <Application>Microsoft Office PowerPoint</Application>
  <PresentationFormat>On-screen Show (4:3)</PresentationFormat>
  <Paragraphs>202</Paragraphs>
  <Slides>45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Corbel</vt:lpstr>
      <vt:lpstr>Wingdings</vt:lpstr>
      <vt:lpstr>Wingdings 2</vt:lpstr>
      <vt:lpstr>Wingdings 3</vt:lpstr>
      <vt:lpstr>Module</vt:lpstr>
      <vt:lpstr>The Voyage of the  ‘Dawn Treader’</vt:lpstr>
      <vt:lpstr>But first … our Kahoot sample.</vt:lpstr>
      <vt:lpstr>Background</vt:lpstr>
      <vt:lpstr>Background</vt:lpstr>
      <vt:lpstr>VDT &amp; Dante’s Divine Comedy</vt:lpstr>
      <vt:lpstr>Dante’s Divine Comedy</vt:lpstr>
      <vt:lpstr>Opening Sentence</vt:lpstr>
      <vt:lpstr>Opening Sentence</vt:lpstr>
      <vt:lpstr>The Frequency of Names in VDT</vt:lpstr>
      <vt:lpstr>Michael Ward &amp; Planetary Influence</vt:lpstr>
      <vt:lpstr>Planetary Influence</vt:lpstr>
      <vt:lpstr>PowerPoint Presentation</vt:lpstr>
      <vt:lpstr>PowerPoint Presentation</vt:lpstr>
      <vt:lpstr>PowerPoint Presentation</vt:lpstr>
      <vt:lpstr>Planetary Influence</vt:lpstr>
      <vt:lpstr>Narnian Time</vt:lpstr>
      <vt:lpstr>The Plot: Search for  the Seven Lost Lords</vt:lpstr>
      <vt:lpstr>The Plot: Eustace’s Self-Revelation</vt:lpstr>
      <vt:lpstr>PowerPoint Presentation</vt:lpstr>
      <vt:lpstr>The Plot (cont’d)</vt:lpstr>
      <vt:lpstr>Humor</vt:lpstr>
      <vt:lpstr>PowerPoint Presentation</vt:lpstr>
      <vt:lpstr>Biblical Theme I: A Change of Clothes</vt:lpstr>
      <vt:lpstr>PowerPoint Presentation</vt:lpstr>
      <vt:lpstr>Biblical Theme I: A Change of Clothes</vt:lpstr>
      <vt:lpstr>Biblical Theme II: Heart’s Desire</vt:lpstr>
      <vt:lpstr>Aslan’s Seven Appearances</vt:lpstr>
      <vt:lpstr>A Favorite Quotation</vt:lpstr>
      <vt:lpstr>Eustace on Books &amp; the Value of Reading</vt:lpstr>
      <vt:lpstr>Eustace on Books &amp; the Value of Reading</vt:lpstr>
      <vt:lpstr>Caspian and Leadership Development</vt:lpstr>
      <vt:lpstr>Stars</vt:lpstr>
      <vt:lpstr>Knightly Chivalry</vt:lpstr>
      <vt:lpstr>PowerPoint Presentation</vt:lpstr>
      <vt:lpstr>Eustace’s Moral Development</vt:lpstr>
      <vt:lpstr>More Moral Development</vt:lpstr>
      <vt:lpstr>Humor</vt:lpstr>
      <vt:lpstr>Cup, Sword, Tree, Green Hill</vt:lpstr>
      <vt:lpstr>Spell</vt:lpstr>
      <vt:lpstr>Another Favorite Quotation</vt:lpstr>
      <vt:lpstr>Factual Quiz Just for Fun</vt:lpstr>
      <vt:lpstr>Factual Quiz Just for Fun</vt:lpstr>
      <vt:lpstr>Factual Quiz Just for Fun</vt:lpstr>
      <vt:lpstr>Factual Quiz Just for Fun</vt:lpstr>
      <vt:lpstr>Benediction</vt:lpstr>
    </vt:vector>
  </TitlesOfParts>
  <Company>Concordia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Voyage of the ‘Dawn Treader’</dc:title>
  <dc:creator>Joel D. Heck</dc:creator>
  <cp:lastModifiedBy>Joel Heck</cp:lastModifiedBy>
  <cp:revision>620</cp:revision>
  <cp:lastPrinted>2014-03-25T13:51:39Z</cp:lastPrinted>
  <dcterms:created xsi:type="dcterms:W3CDTF">2010-01-26T20:12:03Z</dcterms:created>
  <dcterms:modified xsi:type="dcterms:W3CDTF">2017-10-16T02:35:30Z</dcterms:modified>
</cp:coreProperties>
</file>