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62" r:id="rId3"/>
    <p:sldId id="258" r:id="rId4"/>
    <p:sldId id="259" r:id="rId5"/>
    <p:sldId id="263" r:id="rId6"/>
    <p:sldId id="275" r:id="rId7"/>
    <p:sldId id="266" r:id="rId8"/>
    <p:sldId id="267" r:id="rId9"/>
    <p:sldId id="268" r:id="rId10"/>
    <p:sldId id="260" r:id="rId11"/>
    <p:sldId id="269" r:id="rId12"/>
    <p:sldId id="270" r:id="rId13"/>
    <p:sldId id="271" r:id="rId14"/>
    <p:sldId id="272" r:id="rId15"/>
    <p:sldId id="273" r:id="rId16"/>
    <p:sldId id="274" r:id="rId17"/>
    <p:sldId id="288" r:id="rId18"/>
    <p:sldId id="276" r:id="rId19"/>
    <p:sldId id="277" r:id="rId20"/>
    <p:sldId id="278" r:id="rId21"/>
    <p:sldId id="279" r:id="rId22"/>
    <p:sldId id="289" r:id="rId23"/>
    <p:sldId id="280" r:id="rId24"/>
    <p:sldId id="281" r:id="rId25"/>
    <p:sldId id="282" r:id="rId26"/>
    <p:sldId id="283" r:id="rId27"/>
    <p:sldId id="261" r:id="rId28"/>
    <p:sldId id="264" r:id="rId29"/>
    <p:sldId id="265" r:id="rId30"/>
    <p:sldId id="286" r:id="rId31"/>
    <p:sldId id="285" r:id="rId32"/>
    <p:sldId id="284" r:id="rId33"/>
    <p:sldId id="287"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4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95623004-1D91-4FF8-BA90-FDD7C2B87070}" type="datetimeFigureOut">
              <a:rPr lang="en-US"/>
              <a:pPr>
                <a:defRPr/>
              </a:pPr>
              <a:t>2/24/2010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09DBF1EF-68CA-4DCE-97E0-9859B6E7A2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rbel" pitchFamily="34"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itchFamily="34" charset="0"/>
              </a:defRPr>
            </a:lvl1pPr>
          </a:lstStyle>
          <a:p>
            <a:pPr>
              <a:defRPr/>
            </a:pPr>
            <a:fld id="{1854AE1C-4BAF-4124-A104-04E33E57BE34}" type="datetimeFigureOut">
              <a:rPr lang="en-US"/>
              <a:pPr>
                <a:defRPr/>
              </a:pPr>
              <a:t>2/24/2010</a:t>
            </a:fld>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rbel"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rbel" pitchFamily="34" charset="0"/>
              </a:defRPr>
            </a:lvl1pPr>
          </a:lstStyle>
          <a:p>
            <a:pPr>
              <a:defRPr/>
            </a:pPr>
            <a:fld id="{C3F33CE0-5AAE-4FE7-96BF-7AA158D3C6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F656C678-9E68-4186-9DA3-53CEFB9F9B80}" type="datetimeFigureOut">
              <a:rPr lang="en-US"/>
              <a:pPr>
                <a:defRPr/>
              </a:pPr>
              <a:t>2/24/2010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B9CD185-7C82-4E6A-B771-994DD6FBB82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AE7D06-6A9B-4DE9-868F-E1355E5C87B4}" type="datetimeFigureOut">
              <a:rPr lang="en-US"/>
              <a:pPr>
                <a:defRPr/>
              </a:pPr>
              <a:t>2/24/2010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2496A-9B30-464F-8BB0-81C98D224E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2C3F725-7CD8-4D7C-924C-F0178E79A9C8}" type="datetimeFigureOut">
              <a:rPr lang="en-US"/>
              <a:pPr>
                <a:defRPr/>
              </a:pPr>
              <a:t>2/24/2010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218551F-0A99-4590-9A52-94605F787F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C566E8F-47C7-47CE-9E70-185C27E02C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DB2ACEC-C9BD-424C-9BE6-88A26B75EC4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D3FED5-C358-4DCC-9B24-37A3B9733BF4}" type="datetimeFigureOut">
              <a:rPr lang="en-US"/>
              <a:pPr>
                <a:defRPr/>
              </a:pPr>
              <a:t>2/24/2010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169F12-3C9C-4349-AC8A-D4E52D2CBC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80B122-DE3D-4638-9391-31FC11B80899}" type="datetimeFigureOut">
              <a:rPr lang="en-US"/>
              <a:pPr>
                <a:defRPr/>
              </a:pPr>
              <a:t>2/24/2010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2614D4-36ED-47B5-89B4-12EA61D50A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48E3EC1-A897-405E-A19C-EFEAD87C2F40}" type="datetimeFigureOut">
              <a:rPr lang="en-US"/>
              <a:pPr>
                <a:defRPr/>
              </a:pPr>
              <a:t>2/24/2010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9AF98BA-0B35-4F47-BB18-B6A2EADEC54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F8D3D8-214C-4F4F-8D62-5949B24CA542}" type="datetimeFigureOut">
              <a:rPr lang="en-US"/>
              <a:pPr>
                <a:defRPr/>
              </a:pPr>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8A1F5-2F95-4300-9A04-0F66AD0E11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07E501-DDA0-4531-A2B4-5E7C84A202FE}" type="datetimeFigureOut">
              <a:rPr lang="en-US"/>
              <a:pPr>
                <a:defRPr/>
              </a:pPr>
              <a:t>2/24/2010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1AE883-345D-44E5-80F3-3552334E3F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73F0EC-10C2-4D83-9EB0-B4510FCC7738}" type="datetimeFigureOut">
              <a:rPr lang="en-US"/>
              <a:pPr>
                <a:defRPr/>
              </a:pPr>
              <a:t>2/24/2010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48581C-0D92-4F27-A28D-C9954737BC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A0953B-670E-43E0-9F85-A8EEF137EB72}" type="datetimeFigureOut">
              <a:rPr lang="en-US"/>
              <a:pPr>
                <a:defRPr/>
              </a:pPr>
              <a:t>2/24/2010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AA26945-D9DB-4C55-A653-BD11242BCC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76FF46CB-86A3-4028-8239-FB6D55078CA8}" type="datetimeFigureOut">
              <a:rPr lang="en-US"/>
              <a:pPr>
                <a:defRPr/>
              </a:pPr>
              <a:t>2/24/2010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1CCA757-8D1B-49DF-B745-BA1C7E108A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574A067-9CCC-411F-8504-2D551F1D5768}" type="datetimeFigureOut">
              <a:rPr lang="en-US"/>
              <a:pPr>
                <a:defRPr/>
              </a:pPr>
              <a:t>2/24/2010</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ECE38D5-3B39-4839-8731-D1811BC7D7E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26C4F32F-9A7F-4E5A-AF03-29C47263ADDF}" type="datetimeFigureOut">
              <a:rPr lang="en-US"/>
              <a:pPr>
                <a:defRPr/>
              </a:pPr>
              <a:t>2/24/2010</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C517F696-7A04-4B95-BD6A-1AEF31973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3" r:id="rId4"/>
    <p:sldLayoutId id="2147483672" r:id="rId5"/>
    <p:sldLayoutId id="2147483671" r:id="rId6"/>
    <p:sldLayoutId id="2147483677" r:id="rId7"/>
    <p:sldLayoutId id="2147483678" r:id="rId8"/>
    <p:sldLayoutId id="2147483679" r:id="rId9"/>
    <p:sldLayoutId id="2147483670" r:id="rId10"/>
    <p:sldLayoutId id="2147483680" r:id="rId11"/>
    <p:sldLayoutId id="2147483681" r:id="rId12"/>
    <p:sldLayoutId id="2147483682" r:id="rId13"/>
    <p:sldLayoutId id="2147483669" r:id="rId14"/>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solidFill>
                  <a:schemeClr val="accent1">
                    <a:satMod val="150000"/>
                  </a:schemeClr>
                </a:solidFill>
              </a:rPr>
              <a:t>The Making of a Rhetorician</a:t>
            </a:r>
            <a:r>
              <a:rPr lang="en-US" dirty="0" smtClean="0">
                <a:solidFill>
                  <a:schemeClr val="accent1">
                    <a:satMod val="150000"/>
                  </a:schemeClr>
                </a:solidFill>
              </a:rPr>
              <a:t>:</a:t>
            </a:r>
            <a:br>
              <a:rPr lang="en-US" dirty="0" smtClean="0">
                <a:solidFill>
                  <a:schemeClr val="accent1">
                    <a:satMod val="150000"/>
                  </a:schemeClr>
                </a:solidFill>
              </a:rPr>
            </a:br>
            <a:r>
              <a:rPr lang="en-US" dirty="0" smtClean="0">
                <a:solidFill>
                  <a:schemeClr val="accent1">
                    <a:satMod val="150000"/>
                  </a:schemeClr>
                </a:solidFill>
              </a:rPr>
              <a:t>The </a:t>
            </a:r>
            <a:r>
              <a:rPr lang="en-US" dirty="0">
                <a:solidFill>
                  <a:schemeClr val="accent1">
                    <a:satMod val="150000"/>
                  </a:schemeClr>
                </a:solidFill>
              </a:rPr>
              <a:t>Education of C. S</a:t>
            </a:r>
            <a:r>
              <a:rPr lang="en-US" dirty="0" smtClean="0">
                <a:solidFill>
                  <a:schemeClr val="accent1">
                    <a:satMod val="150000"/>
                  </a:schemeClr>
                </a:solidFill>
              </a:rPr>
              <a:t>. Lewis</a:t>
            </a:r>
            <a:endParaRPr lang="en-US" dirty="0">
              <a:solidFill>
                <a:schemeClr val="accent1">
                  <a:satMod val="150000"/>
                </a:schemeClr>
              </a:solidFill>
            </a:endParaRPr>
          </a:p>
        </p:txBody>
      </p:sp>
      <p:sp>
        <p:nvSpPr>
          <p:cNvPr id="18434" name="Subtitle 2"/>
          <p:cNvSpPr>
            <a:spLocks noGrp="1"/>
          </p:cNvSpPr>
          <p:nvPr>
            <p:ph type="subTitle" idx="1"/>
          </p:nvPr>
        </p:nvSpPr>
        <p:spPr>
          <a:xfrm>
            <a:off x="685800" y="1828800"/>
            <a:ext cx="8077200" cy="1500188"/>
          </a:xfrm>
        </p:spPr>
        <p:txBody>
          <a:bodyPr/>
          <a:lstStyle/>
          <a:p>
            <a:pPr eaLnBrk="1" hangingPunct="1"/>
            <a:endParaRPr lang="en-US" smtClean="0"/>
          </a:p>
        </p:txBody>
      </p:sp>
      <p:sp>
        <p:nvSpPr>
          <p:cNvPr id="18435" name="TextBox 3"/>
          <p:cNvSpPr txBox="1">
            <a:spLocks noChangeArrowheads="1"/>
          </p:cNvSpPr>
          <p:nvPr/>
        </p:nvSpPr>
        <p:spPr bwMode="auto">
          <a:xfrm>
            <a:off x="2971800" y="5562600"/>
            <a:ext cx="3352800" cy="646113"/>
          </a:xfrm>
          <a:prstGeom prst="rect">
            <a:avLst/>
          </a:prstGeom>
          <a:noFill/>
          <a:ln w="9525">
            <a:noFill/>
            <a:miter lim="800000"/>
            <a:headEnd/>
            <a:tailEnd/>
          </a:ln>
        </p:spPr>
        <p:txBody>
          <a:bodyPr>
            <a:spAutoFit/>
          </a:bodyPr>
          <a:lstStyle/>
          <a:p>
            <a:pPr algn="ctr"/>
            <a:r>
              <a:rPr lang="en-US" sz="3600"/>
              <a:t>Joel D. Heck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16823" y="172830"/>
            <a:ext cx="7963832" cy="1210146"/>
          </a:xfrm>
        </p:spPr>
        <p:txBody>
          <a:bodyPr/>
          <a:lstStyle/>
          <a:p>
            <a:pPr eaLnBrk="1" fontAlgn="auto" hangingPunct="1">
              <a:spcAft>
                <a:spcPts val="0"/>
              </a:spcAft>
              <a:defRPr/>
            </a:pPr>
            <a:r>
              <a:rPr lang="en-US" dirty="0" smtClean="0">
                <a:solidFill>
                  <a:schemeClr val="accent1">
                    <a:satMod val="150000"/>
                  </a:schemeClr>
                </a:solidFill>
              </a:rPr>
              <a:t>W. T. Kirkpatrick</a:t>
            </a:r>
            <a:endParaRPr lang="en-US" dirty="0">
              <a:solidFill>
                <a:schemeClr val="accent1">
                  <a:satMod val="150000"/>
                </a:schemeClr>
              </a:solidFill>
            </a:endParaRPr>
          </a:p>
        </p:txBody>
      </p:sp>
      <p:sp>
        <p:nvSpPr>
          <p:cNvPr id="32771" name="Rectangle 3"/>
          <p:cNvSpPr>
            <a:spLocks noGrp="1" noChangeArrowheads="1"/>
          </p:cNvSpPr>
          <p:nvPr>
            <p:ph sz="half" idx="1"/>
          </p:nvPr>
        </p:nvSpPr>
        <p:spPr>
          <a:xfrm>
            <a:off x="457200" y="1774825"/>
            <a:ext cx="4038600" cy="4625975"/>
          </a:xfrm>
        </p:spPr>
        <p:txBody>
          <a:bodyPr/>
          <a:lstStyle/>
          <a:p>
            <a:pPr eaLnBrk="1" hangingPunct="1">
              <a:lnSpc>
                <a:spcPct val="80000"/>
              </a:lnSpc>
            </a:pPr>
            <a:r>
              <a:rPr lang="en-US" sz="2600" smtClean="0"/>
              <a:t>W. T. Kirkpatrick, “The Great Knock”</a:t>
            </a:r>
          </a:p>
          <a:p>
            <a:pPr eaLnBrk="1" hangingPunct="1">
              <a:lnSpc>
                <a:spcPct val="80000"/>
              </a:lnSpc>
            </a:pPr>
            <a:r>
              <a:rPr lang="en-US" sz="2600" smtClean="0"/>
              <a:t>His Tutor from Sept. 19, 1914 to April 25, 1917</a:t>
            </a:r>
          </a:p>
          <a:p>
            <a:pPr eaLnBrk="1" hangingPunct="1">
              <a:lnSpc>
                <a:spcPct val="80000"/>
              </a:lnSpc>
            </a:pPr>
            <a:r>
              <a:rPr lang="en-US" sz="2600" smtClean="0"/>
              <a:t>Preparation for Oxford University</a:t>
            </a:r>
          </a:p>
          <a:p>
            <a:pPr eaLnBrk="1" hangingPunct="1">
              <a:lnSpc>
                <a:spcPct val="80000"/>
              </a:lnSpc>
            </a:pPr>
            <a:r>
              <a:rPr lang="en-US" sz="2600" smtClean="0"/>
              <a:t>“If ever a man came near to being a purely logical entity, that man was Kirk.”</a:t>
            </a:r>
          </a:p>
          <a:p>
            <a:pPr eaLnBrk="1" hangingPunct="1">
              <a:lnSpc>
                <a:spcPct val="80000"/>
              </a:lnSpc>
            </a:pPr>
            <a:r>
              <a:rPr lang="en-US" sz="2600" smtClean="0"/>
              <a:t>A man who “thought not about you but about what you said.”</a:t>
            </a:r>
          </a:p>
        </p:txBody>
      </p:sp>
      <p:sp>
        <p:nvSpPr>
          <p:cNvPr id="36867" name="Rectangle 5"/>
          <p:cNvSpPr>
            <a:spLocks noGrp="1"/>
          </p:cNvSpPr>
          <p:nvPr>
            <p:ph type="clipArt" sz="half" idx="4294967295"/>
          </p:nvPr>
        </p:nvSpPr>
        <p:spPr>
          <a:xfrm>
            <a:off x="4648200" y="1752600"/>
            <a:ext cx="4038600" cy="4625975"/>
          </a:xfrm>
        </p:spPr>
      </p:sp>
      <p:pic>
        <p:nvPicPr>
          <p:cNvPr id="36868" name="Picture 7"/>
          <p:cNvPicPr>
            <a:picLocks noChangeAspect="1" noChangeArrowheads="1"/>
          </p:cNvPicPr>
          <p:nvPr/>
        </p:nvPicPr>
        <p:blipFill>
          <a:blip r:embed="rId3"/>
          <a:srcRect/>
          <a:stretch>
            <a:fillRect/>
          </a:stretch>
        </p:blipFill>
        <p:spPr bwMode="auto">
          <a:xfrm>
            <a:off x="4625975" y="1600200"/>
            <a:ext cx="4098925" cy="478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 calcmode="lin" valueType="num">
                                      <p:cBhvr>
                                        <p:cTn id="35"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55448"/>
            <a:ext cx="8229600" cy="1252728"/>
          </a:xfrm>
        </p:spPr>
        <p:txBody>
          <a:bodyPr/>
          <a:lstStyle/>
          <a:p>
            <a:pPr eaLnBrk="1" fontAlgn="auto" hangingPunct="1">
              <a:spcAft>
                <a:spcPts val="0"/>
              </a:spcAft>
              <a:defRPr/>
            </a:pPr>
            <a:r>
              <a:rPr lang="en-US" dirty="0" smtClean="0">
                <a:solidFill>
                  <a:schemeClr val="accent1">
                    <a:satMod val="150000"/>
                  </a:schemeClr>
                </a:solidFill>
              </a:rPr>
              <a:t>W. T. Kirkpatrick</a:t>
            </a:r>
            <a:endParaRPr lang="en-US" dirty="0">
              <a:solidFill>
                <a:schemeClr val="accent1">
                  <a:satMod val="150000"/>
                </a:schemeClr>
              </a:solidFill>
            </a:endParaRPr>
          </a:p>
        </p:txBody>
      </p:sp>
      <p:sp>
        <p:nvSpPr>
          <p:cNvPr id="38914" name="Content Placeholder 7"/>
          <p:cNvSpPr>
            <a:spLocks noGrp="1"/>
          </p:cNvSpPr>
          <p:nvPr>
            <p:ph idx="4294967295"/>
          </p:nvPr>
        </p:nvSpPr>
        <p:spPr/>
        <p:txBody>
          <a:bodyPr/>
          <a:lstStyle/>
          <a:p>
            <a:r>
              <a:rPr lang="en-US" smtClean="0"/>
              <a:t>Their meeting</a:t>
            </a:r>
          </a:p>
          <a:p>
            <a:r>
              <a:rPr lang="en-US" smtClean="0"/>
              <a:t>Kirkpatrick’s style</a:t>
            </a:r>
          </a:p>
          <a:p>
            <a:r>
              <a:rPr lang="en-US" smtClean="0"/>
              <a:t>Lewis’s later style</a:t>
            </a:r>
          </a:p>
          <a:p>
            <a:r>
              <a:rPr lang="en-US" smtClean="0"/>
              <a:t>The impact of such style</a:t>
            </a:r>
          </a:p>
          <a:p>
            <a:r>
              <a:rPr lang="en-US" smtClean="0"/>
              <a:t>What he could have done differently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dirty="0" smtClean="0"/>
              <a:t>Lewis and Kirkpatrick Meet</a:t>
            </a:r>
          </a:p>
        </p:txBody>
      </p:sp>
      <p:sp>
        <p:nvSpPr>
          <p:cNvPr id="37890" name="Rectangle 3"/>
          <p:cNvSpPr>
            <a:spLocks noGrp="1"/>
          </p:cNvSpPr>
          <p:nvPr>
            <p:ph type="body" idx="1"/>
          </p:nvPr>
        </p:nvSpPr>
        <p:spPr/>
        <p:txBody>
          <a:bodyPr/>
          <a:lstStyle/>
          <a:p>
            <a:r>
              <a:rPr lang="en-US" sz="2800" i="1" smtClean="0"/>
              <a:t>Surprised by Joy</a:t>
            </a:r>
            <a:r>
              <a:rPr lang="en-US" sz="2800" smtClean="0"/>
              <a:t>, Chapter IX, “The Great Knock”</a:t>
            </a:r>
          </a:p>
          <a:p>
            <a:r>
              <a:rPr lang="en-US" sz="2800" i="1" smtClean="0"/>
              <a:t>You will often meet with characters in nature so extravagant that a discreet poet would not venture to set them upon the stage. </a:t>
            </a:r>
            <a:r>
              <a:rPr lang="en-US" sz="2800" smtClean="0"/>
              <a:t>LORD CHESTERFIELD</a:t>
            </a:r>
          </a:p>
          <a:p>
            <a:r>
              <a:rPr lang="en-US" sz="2800" smtClean="0"/>
              <a:t>The Date: Saturday, Sept. 19, 1914</a:t>
            </a:r>
          </a:p>
          <a:p>
            <a:r>
              <a:rPr lang="en-US" sz="2800" smtClean="0"/>
              <a:t>Liverpool to London to Waterloo to Great Bookham in Surrey</a:t>
            </a:r>
          </a:p>
          <a:p>
            <a:r>
              <a:rPr lang="en-US" sz="2800" smtClean="0"/>
              <a:t>“I came prepared to endure a perpetual lukewarm shower bath of sentimentality” (133).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dissolve">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dissolve">
                                      <p:cBhvr>
                                        <p:cTn id="12" dur="500"/>
                                        <p:tgtEl>
                                          <p:spTgt spid="37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dissolve">
                                      <p:cBhvr>
                                        <p:cTn id="17" dur="500"/>
                                        <p:tgtEl>
                                          <p:spTgt spid="37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90">
                                            <p:txEl>
                                              <p:pRg st="3" end="3"/>
                                            </p:txEl>
                                          </p:spTgt>
                                        </p:tgtEl>
                                        <p:attrNameLst>
                                          <p:attrName>style.visibility</p:attrName>
                                        </p:attrNameLst>
                                      </p:cBhvr>
                                      <p:to>
                                        <p:strVal val="visible"/>
                                      </p:to>
                                    </p:set>
                                    <p:animEffect transition="in" filter="dissolve">
                                      <p:cBhvr>
                                        <p:cTn id="22" dur="500"/>
                                        <p:tgtEl>
                                          <p:spTgt spid="378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890">
                                            <p:txEl>
                                              <p:pRg st="4" end="4"/>
                                            </p:txEl>
                                          </p:spTgt>
                                        </p:tgtEl>
                                        <p:attrNameLst>
                                          <p:attrName>style.visibility</p:attrName>
                                        </p:attrNameLst>
                                      </p:cBhvr>
                                      <p:to>
                                        <p:strVal val="visible"/>
                                      </p:to>
                                    </p:set>
                                    <p:animEffect transition="in" filter="dissolve">
                                      <p:cBhvr>
                                        <p:cTn id="27" dur="500"/>
                                        <p:tgtEl>
                                          <p:spTgt spid="378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39938" name="Rectangle 3"/>
          <p:cNvSpPr>
            <a:spLocks noGrp="1"/>
          </p:cNvSpPr>
          <p:nvPr>
            <p:ph type="body" idx="1"/>
          </p:nvPr>
        </p:nvSpPr>
        <p:spPr>
          <a:xfrm>
            <a:off x="457200" y="1600200"/>
            <a:ext cx="8229600" cy="4800600"/>
          </a:xfrm>
        </p:spPr>
        <p:txBody>
          <a:bodyPr/>
          <a:lstStyle/>
          <a:p>
            <a:r>
              <a:rPr lang="en-US" smtClean="0"/>
              <a:t>“He was over six feet tall, very shabbily dressed (like a gardener, I thought), lean as a rake, and immensely muscular. His wrinkled face seemed to consist entirely of muscles, so far as it was visible; for he wore mustache and side whiskers with a clean-shaven chin like the Emperor Franz Joseph.”</a:t>
            </a:r>
          </a:p>
          <a:p>
            <a:r>
              <a:rPr lang="en-US" smtClean="0"/>
              <a:t>“I said I was surprised at the “scenery” of Surrey; it was much “wilder” than I had expected.”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dissolve">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dissolve">
                                      <p:cBhvr>
                                        <p:cTn id="12" dur="5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41986" name="Rectangle 3"/>
          <p:cNvSpPr>
            <a:spLocks noGrp="1"/>
          </p:cNvSpPr>
          <p:nvPr>
            <p:ph type="body" idx="1"/>
          </p:nvPr>
        </p:nvSpPr>
        <p:spPr/>
        <p:txBody>
          <a:bodyPr/>
          <a:lstStyle/>
          <a:p>
            <a:r>
              <a:rPr lang="en-US" sz="2800" smtClean="0"/>
              <a:t>“ ‘Stop!’ shouted Kirk with a suddenness that made me jump. ‘What do you mean by wildness and what grounds had you for not expecting it?’”</a:t>
            </a:r>
          </a:p>
          <a:p>
            <a:r>
              <a:rPr lang="en-US" sz="2800" smtClean="0"/>
              <a:t>“A few passes sufficed to show that I had no clear and distinct idea corresponding to the word ‘wildness,’ and that, in so far as I had any idea at all, ‘wildness’ was a singularly inept word.”</a:t>
            </a:r>
          </a:p>
          <a:p>
            <a:r>
              <a:rPr lang="en-US" sz="2800" smtClean="0"/>
              <a:t>“ ‘Do you not see, then,’ concluded the Great Knock, “ ‘that your remark was meaningless?’”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dissolve">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dissolve">
                                      <p:cBhvr>
                                        <p:cTn id="12" dur="500"/>
                                        <p:tgtEl>
                                          <p:spTgt spid="41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986">
                                            <p:txEl>
                                              <p:pRg st="2" end="2"/>
                                            </p:txEl>
                                          </p:spTgt>
                                        </p:tgtEl>
                                        <p:attrNameLst>
                                          <p:attrName>style.visibility</p:attrName>
                                        </p:attrNameLst>
                                      </p:cBhvr>
                                      <p:to>
                                        <p:strVal val="visible"/>
                                      </p:to>
                                    </p:set>
                                    <p:animEffect transition="in" filter="dissolve">
                                      <p:cBhvr>
                                        <p:cTn id="17"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47106" name="Rectangle 3"/>
          <p:cNvSpPr>
            <a:spLocks noGrp="1"/>
          </p:cNvSpPr>
          <p:nvPr>
            <p:ph type="body" idx="1"/>
          </p:nvPr>
        </p:nvSpPr>
        <p:spPr/>
        <p:txBody>
          <a:bodyPr/>
          <a:lstStyle/>
          <a:p>
            <a:pPr>
              <a:lnSpc>
                <a:spcPct val="90000"/>
              </a:lnSpc>
            </a:pPr>
            <a:r>
              <a:rPr lang="en-US" sz="2700" smtClean="0"/>
              <a:t>“Having analyzed my terms, Kirk was proceeding to deal with my proposition as a whole. On what had I based (but he pronounced it </a:t>
            </a:r>
            <a:r>
              <a:rPr lang="en-US" sz="2700" i="1" smtClean="0"/>
              <a:t>baized</a:t>
            </a:r>
            <a:r>
              <a:rPr lang="en-US" sz="2700" smtClean="0"/>
              <a:t>) my expectations about the Flora and Geology of Surrey? Was it maps, or photographs, or books? I could produce none. It had, heaven help me, never occurred to me that what I called my thoughts needed to be ‘baized’ on anything. Kirk once more drew a conclusion—without the slightest sign of emotion, but equally without the slightest concession to what I thought good manners: ‘Do you not see, then, that you had no right to have any opinion whatever on the subject?’”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46082" name="Rectangle 3"/>
          <p:cNvSpPr>
            <a:spLocks noGrp="1"/>
          </p:cNvSpPr>
          <p:nvPr>
            <p:ph type="body" idx="1"/>
          </p:nvPr>
        </p:nvSpPr>
        <p:spPr/>
        <p:txBody>
          <a:bodyPr/>
          <a:lstStyle/>
          <a:p>
            <a:r>
              <a:rPr lang="en-US" sz="2800" smtClean="0"/>
              <a:t>“By this time our acquaintance had lasted about three and a half minutes; but the tone set by this first conversation was preserved without a single break during all the years I spent at Bookham.”</a:t>
            </a:r>
          </a:p>
          <a:p>
            <a:r>
              <a:rPr lang="en-US" sz="2800" smtClean="0"/>
              <a:t>!!!</a:t>
            </a:r>
          </a:p>
          <a:p>
            <a:r>
              <a:rPr lang="en-US" sz="2800" smtClean="0"/>
              <a:t>“The idea that human beings should exercise their vocal organs for any purpose except that of communicating  or discovering truth was to him preposterous. The most casual remark was taken as a summons to disputation.”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dissolve">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dissolve">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6082">
                                            <p:txEl>
                                              <p:pRg st="2" end="2"/>
                                            </p:txEl>
                                          </p:spTgt>
                                        </p:tgtEl>
                                        <p:attrNameLst>
                                          <p:attrName>style.visibility</p:attrName>
                                        </p:attrNameLst>
                                      </p:cBhvr>
                                      <p:to>
                                        <p:strVal val="visible"/>
                                      </p:to>
                                    </p:set>
                                    <p:animEffect transition="in" filter="dissolve">
                                      <p:cBhvr>
                                        <p:cTn id="17" dur="500"/>
                                        <p:tgtEl>
                                          <p:spTgt spid="4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The Medieval Trivium</a:t>
            </a:r>
          </a:p>
        </p:txBody>
      </p:sp>
      <p:sp>
        <p:nvSpPr>
          <p:cNvPr id="48130" name="Rectangle 3"/>
          <p:cNvSpPr>
            <a:spLocks noGrp="1"/>
          </p:cNvSpPr>
          <p:nvPr>
            <p:ph type="body" idx="1"/>
          </p:nvPr>
        </p:nvSpPr>
        <p:spPr/>
        <p:txBody>
          <a:bodyPr/>
          <a:lstStyle/>
          <a:p>
            <a:r>
              <a:rPr lang="en-US" smtClean="0"/>
              <a:t>Grammar</a:t>
            </a:r>
          </a:p>
          <a:p>
            <a:r>
              <a:rPr lang="en-US" smtClean="0"/>
              <a:t>Logic (Dialectic)</a:t>
            </a:r>
          </a:p>
          <a:p>
            <a:r>
              <a:rPr lang="en-US" smtClean="0"/>
              <a:t>Rhetoric (Kirk had Lewis read the great Greek and Roman rhetoricians)</a:t>
            </a:r>
          </a:p>
          <a:p>
            <a:r>
              <a:rPr lang="en-US" smtClean="0"/>
              <a:t>For Lewis, Logic and Rhetoric merge to some extent.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dissolve">
                                      <p:cBhvr>
                                        <p:cTn id="7" dur="500"/>
                                        <p:tgtEl>
                                          <p:spTgt spid="4813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8130">
                                            <p:txEl>
                                              <p:pRg st="1" end="1"/>
                                            </p:txEl>
                                          </p:spTgt>
                                        </p:tgtEl>
                                        <p:attrNameLst>
                                          <p:attrName>style.visibility</p:attrName>
                                        </p:attrNameLst>
                                      </p:cBhvr>
                                      <p:to>
                                        <p:strVal val="visible"/>
                                      </p:to>
                                    </p:set>
                                    <p:animEffect transition="in" filter="dissolve">
                                      <p:cBhvr>
                                        <p:cTn id="10" dur="500"/>
                                        <p:tgtEl>
                                          <p:spTgt spid="4813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8130">
                                            <p:txEl>
                                              <p:pRg st="2" end="2"/>
                                            </p:txEl>
                                          </p:spTgt>
                                        </p:tgtEl>
                                        <p:attrNameLst>
                                          <p:attrName>style.visibility</p:attrName>
                                        </p:attrNameLst>
                                      </p:cBhvr>
                                      <p:to>
                                        <p:strVal val="visible"/>
                                      </p:to>
                                    </p:set>
                                    <p:animEffect transition="in" filter="dissolve">
                                      <p:cBhvr>
                                        <p:cTn id="13" dur="500"/>
                                        <p:tgtEl>
                                          <p:spTgt spid="4813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8130">
                                            <p:txEl>
                                              <p:pRg st="3" end="3"/>
                                            </p:txEl>
                                          </p:spTgt>
                                        </p:tgtEl>
                                        <p:attrNameLst>
                                          <p:attrName>style.visibility</p:attrName>
                                        </p:attrNameLst>
                                      </p:cBhvr>
                                      <p:to>
                                        <p:strVal val="visible"/>
                                      </p:to>
                                    </p:set>
                                    <p:animEffect transition="in" filter="dissolve">
                                      <p:cBhvr>
                                        <p:cTn id="18" dur="500"/>
                                        <p:tgtEl>
                                          <p:spTgt spid="48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50178" name="Rectangle 3"/>
          <p:cNvSpPr>
            <a:spLocks noGrp="1"/>
          </p:cNvSpPr>
          <p:nvPr>
            <p:ph type="body" idx="1"/>
          </p:nvPr>
        </p:nvSpPr>
        <p:spPr/>
        <p:txBody>
          <a:bodyPr/>
          <a:lstStyle/>
          <a:p>
            <a:pPr>
              <a:lnSpc>
                <a:spcPct val="90000"/>
              </a:lnSpc>
            </a:pPr>
            <a:r>
              <a:rPr lang="en-US" smtClean="0"/>
              <a:t>“Refutation (when we got so far) always followed the same lines. Had I read this? Had I studied that? Had I any statistical evidence? Had I any evidence in my own experience? And so to the almost inevitable conclusion, ‘Do you not see then that you had no right, etc.’”</a:t>
            </a:r>
          </a:p>
          <a:p>
            <a:pPr>
              <a:lnSpc>
                <a:spcPct val="90000"/>
              </a:lnSpc>
            </a:pPr>
            <a:r>
              <a:rPr lang="en-US" u="sng" smtClean="0"/>
              <a:t>The very next sentence</a:t>
            </a:r>
            <a:r>
              <a:rPr lang="en-US" smtClean="0"/>
              <a:t>: “Some boys would not have liked it; to me it was red beef and strong beer.”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ssolve">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dissolve">
                                      <p:cBhvr>
                                        <p:cTn id="12" dur="500"/>
                                        <p:tgtEl>
                                          <p:spTgt spid="50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55298" name="Rectangle 3"/>
          <p:cNvSpPr>
            <a:spLocks noGrp="1"/>
          </p:cNvSpPr>
          <p:nvPr>
            <p:ph type="body" idx="1"/>
          </p:nvPr>
        </p:nvSpPr>
        <p:spPr/>
        <p:txBody>
          <a:bodyPr/>
          <a:lstStyle/>
          <a:p>
            <a:r>
              <a:rPr lang="en-US" smtClean="0"/>
              <a:t>“After being knocked down sufficiently often I began to know a few guards and blows, and to put on intellectual muscle. In the end, unless I flatter myself, I became a not contemptible sparring partner. It was a great day when the man who had so long been engaged in exposing my vagueness at last cautioned me against the dangers of excessive subtlety.”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accent1">
                    <a:satMod val="150000"/>
                  </a:schemeClr>
                </a:solidFill>
              </a:rPr>
              <a:t>Summary</a:t>
            </a:r>
          </a:p>
        </p:txBody>
      </p:sp>
      <p:sp>
        <p:nvSpPr>
          <p:cNvPr id="16387" name="Rectangle 3"/>
          <p:cNvSpPr>
            <a:spLocks noGrp="1" noChangeArrowheads="1"/>
          </p:cNvSpPr>
          <p:nvPr>
            <p:ph type="body" idx="1"/>
          </p:nvPr>
        </p:nvSpPr>
        <p:spPr/>
        <p:txBody>
          <a:bodyPr/>
          <a:lstStyle/>
          <a:p>
            <a:pPr eaLnBrk="1" hangingPunct="1">
              <a:lnSpc>
                <a:spcPct val="90000"/>
              </a:lnSpc>
            </a:pPr>
            <a:r>
              <a:rPr lang="en-US" sz="2800" smtClean="0"/>
              <a:t>He was educated</a:t>
            </a:r>
          </a:p>
          <a:p>
            <a:pPr lvl="1" eaLnBrk="1" hangingPunct="1">
              <a:lnSpc>
                <a:spcPct val="90000"/>
              </a:lnSpc>
              <a:buFont typeface="Tahoma" pitchFamily="34" charset="0"/>
              <a:buChar char="–"/>
            </a:pPr>
            <a:r>
              <a:rPr lang="en-US" sz="2400" smtClean="0"/>
              <a:t>At home</a:t>
            </a:r>
          </a:p>
          <a:p>
            <a:pPr lvl="1" eaLnBrk="1" hangingPunct="1">
              <a:lnSpc>
                <a:spcPct val="90000"/>
              </a:lnSpc>
              <a:buFont typeface="Tahoma" pitchFamily="34" charset="0"/>
              <a:buChar char="–"/>
            </a:pPr>
            <a:r>
              <a:rPr lang="en-US" sz="2400" smtClean="0"/>
              <a:t>W. T. Kirkpatrick</a:t>
            </a:r>
          </a:p>
          <a:p>
            <a:pPr lvl="1" eaLnBrk="1" hangingPunct="1">
              <a:lnSpc>
                <a:spcPct val="90000"/>
              </a:lnSpc>
              <a:buFont typeface="Tahoma" pitchFamily="34" charset="0"/>
              <a:buChar char="–"/>
            </a:pPr>
            <a:r>
              <a:rPr lang="en-US" sz="2400" smtClean="0"/>
              <a:t>University College</a:t>
            </a:r>
          </a:p>
          <a:p>
            <a:pPr eaLnBrk="1" hangingPunct="1">
              <a:lnSpc>
                <a:spcPct val="90000"/>
              </a:lnSpc>
            </a:pPr>
            <a:r>
              <a:rPr lang="en-US" sz="2800" smtClean="0"/>
              <a:t>He was an educator and “a congenital rhetorician”</a:t>
            </a:r>
          </a:p>
          <a:p>
            <a:pPr lvl="1" eaLnBrk="1" hangingPunct="1">
              <a:lnSpc>
                <a:spcPct val="90000"/>
              </a:lnSpc>
              <a:buFont typeface="Tahoma" pitchFamily="34" charset="0"/>
              <a:buChar char="–"/>
            </a:pPr>
            <a:r>
              <a:rPr lang="en-US" sz="2400" smtClean="0"/>
              <a:t>Oxford University</a:t>
            </a:r>
          </a:p>
          <a:p>
            <a:pPr lvl="1" eaLnBrk="1" hangingPunct="1">
              <a:lnSpc>
                <a:spcPct val="90000"/>
              </a:lnSpc>
              <a:buFont typeface="Tahoma" pitchFamily="34" charset="0"/>
              <a:buChar char="–"/>
            </a:pPr>
            <a:r>
              <a:rPr lang="en-US" sz="2400" smtClean="0"/>
              <a:t>Cambridge University</a:t>
            </a:r>
          </a:p>
          <a:p>
            <a:pPr eaLnBrk="1" hangingPunct="1">
              <a:lnSpc>
                <a:spcPct val="90000"/>
              </a:lnSpc>
            </a:pPr>
            <a:r>
              <a:rPr lang="en-US" sz="2800" smtClean="0"/>
              <a:t>He thought deeply about education</a:t>
            </a:r>
          </a:p>
          <a:p>
            <a:pPr eaLnBrk="1" hangingPunct="1">
              <a:lnSpc>
                <a:spcPct val="90000"/>
              </a:lnSpc>
            </a:pPr>
            <a:r>
              <a:rPr lang="en-US" sz="2800" smtClean="0"/>
              <a:t>He wrote about education</a:t>
            </a:r>
          </a:p>
          <a:p>
            <a:pPr eaLnBrk="1" hangingPunct="1">
              <a:lnSpc>
                <a:spcPct val="90000"/>
              </a:lnSpc>
            </a:pPr>
            <a:r>
              <a:rPr lang="en-US" sz="2800" smtClean="0"/>
              <a:t>Rhetoric fits into all of these categories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7" dur="500"/>
                                        <p:tgtEl>
                                          <p:spTgt spid="16387">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0" dur="500"/>
                                        <p:tgtEl>
                                          <p:spTgt spid="16387">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3" dur="500"/>
                                        <p:tgtEl>
                                          <p:spTgt spid="1638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8" dur="500"/>
                                        <p:tgtEl>
                                          <p:spTgt spid="1638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43" dur="500"/>
                                        <p:tgtEl>
                                          <p:spTgt spid="1638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6387">
                                            <p:txEl>
                                              <p:pRg st="9" end="9"/>
                                            </p:txEl>
                                          </p:spTgt>
                                        </p:tgtEl>
                                        <p:attrNameLst>
                                          <p:attrName>style.visibility</p:attrName>
                                        </p:attrNameLst>
                                      </p:cBhvr>
                                      <p:to>
                                        <p:strVal val="visible"/>
                                      </p:to>
                                    </p:set>
                                    <p:animEffect transition="in" filter="blinds(horizontal)">
                                      <p:cBhvr>
                                        <p:cTn id="48"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An Example</a:t>
            </a:r>
          </a:p>
        </p:txBody>
      </p:sp>
      <p:sp>
        <p:nvSpPr>
          <p:cNvPr id="57346" name="Rectangle 3"/>
          <p:cNvSpPr>
            <a:spLocks noGrp="1"/>
          </p:cNvSpPr>
          <p:nvPr>
            <p:ph type="body" idx="1"/>
          </p:nvPr>
        </p:nvSpPr>
        <p:spPr/>
        <p:txBody>
          <a:bodyPr/>
          <a:lstStyle/>
          <a:p>
            <a:r>
              <a:rPr lang="en-US" smtClean="0"/>
              <a:t>“These fiendish German atrocities—” “But are not fiends a figment of the imagination?”—“Very well, then; these brutal atrocities—” “But none of the brutes does anything of the kind!”—“Well, what am I to call them?” “Is it not plain that we must call them simply </a:t>
            </a:r>
            <a:r>
              <a:rPr lang="en-US" i="1" smtClean="0"/>
              <a:t>Human</a:t>
            </a:r>
            <a:r>
              <a:rPr lang="en-US"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Teaching Style</a:t>
            </a:r>
          </a:p>
        </p:txBody>
      </p:sp>
      <p:sp>
        <p:nvSpPr>
          <p:cNvPr id="59394" name="Rectangle 3"/>
          <p:cNvSpPr>
            <a:spLocks noGrp="1"/>
          </p:cNvSpPr>
          <p:nvPr>
            <p:ph type="body" idx="1"/>
          </p:nvPr>
        </p:nvSpPr>
        <p:spPr/>
        <p:txBody>
          <a:bodyPr/>
          <a:lstStyle/>
          <a:p>
            <a:pPr>
              <a:lnSpc>
                <a:spcPct val="80000"/>
              </a:lnSpc>
            </a:pPr>
            <a:r>
              <a:rPr lang="en-US" smtClean="0"/>
              <a:t>“…he announced that we would begin Homer on Monday. I explained that I had never read a word in any dialect but the Attic, assuming that when he knew this he would approach Homer through some preliminary lessons on the Epic language.”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61442" name="Content Placeholder 2"/>
          <p:cNvSpPr>
            <a:spLocks noGrp="1"/>
          </p:cNvSpPr>
          <p:nvPr>
            <p:ph idx="1"/>
          </p:nvPr>
        </p:nvSpPr>
        <p:spPr/>
        <p:txBody>
          <a:bodyPr/>
          <a:lstStyle/>
          <a:p>
            <a:r>
              <a:rPr lang="en-US" sz="2900" smtClean="0"/>
              <a:t>“At nine o’clock we sat down to work in the little upstairs study which soon became so familiar to me. It contained a sofa (on which we sat side by side when he was working with me), a table and chair (which I used when I was alone), a bookcase, a gas stove, and a framed photograph of Mr. Gladstone. We opened our books at </a:t>
            </a:r>
            <a:r>
              <a:rPr lang="en-US" sz="2900" i="1" smtClean="0"/>
              <a:t>Iliad</a:t>
            </a:r>
            <a:r>
              <a:rPr lang="en-US" sz="2900" smtClean="0"/>
              <a:t>, Book I. Without a word of introduction Knock read aloud the first twenty lines or so in the ‘new’ pronunciation, which I had never heard before.”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62466" name="Rectangle 3"/>
          <p:cNvSpPr>
            <a:spLocks noGrp="1"/>
          </p:cNvSpPr>
          <p:nvPr>
            <p:ph type="body" idx="1"/>
          </p:nvPr>
        </p:nvSpPr>
        <p:spPr/>
        <p:txBody>
          <a:bodyPr/>
          <a:lstStyle/>
          <a:p>
            <a:pPr>
              <a:lnSpc>
                <a:spcPct val="80000"/>
              </a:lnSpc>
            </a:pPr>
            <a:r>
              <a:rPr lang="en-US" sz="2900" smtClean="0"/>
              <a:t>“He then translated, with a few, a very few explanations, about a hundred lines. I had never seen a classical author taken in such large gulps before. When he had finished he handed me over Crusius’ </a:t>
            </a:r>
            <a:r>
              <a:rPr lang="en-US" sz="2900" i="1" smtClean="0"/>
              <a:t>Lexicon </a:t>
            </a:r>
            <a:r>
              <a:rPr lang="en-US" sz="2900" smtClean="0"/>
              <a:t>and, having told me to go through again as much as I could of what he had done, left the room. It seems an odd method of teaching, but it worked. At first I could travel only a very short way along the trail he had blazed, but every day I could travel further. Presently I could travel the whole way. Then I could go a line or two beyond his furthest North” (141).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“a kind of madness”</a:t>
            </a:r>
          </a:p>
        </p:txBody>
      </p:sp>
      <p:sp>
        <p:nvSpPr>
          <p:cNvPr id="64514" name="Rectangle 3"/>
          <p:cNvSpPr>
            <a:spLocks noGrp="1"/>
          </p:cNvSpPr>
          <p:nvPr>
            <p:ph type="body" idx="1"/>
          </p:nvPr>
        </p:nvSpPr>
        <p:spPr/>
        <p:txBody>
          <a:bodyPr/>
          <a:lstStyle/>
          <a:p>
            <a:r>
              <a:rPr lang="en-US" smtClean="0"/>
              <a:t>“But Homer came first. Day after day and month after month we drove gloriously onward, tearing the whole </a:t>
            </a:r>
            <a:r>
              <a:rPr lang="en-US" i="1" smtClean="0"/>
              <a:t>Achilleid </a:t>
            </a:r>
            <a:r>
              <a:rPr lang="en-US" smtClean="0"/>
              <a:t>out of the </a:t>
            </a:r>
            <a:r>
              <a:rPr lang="en-US" i="1" smtClean="0"/>
              <a:t>Iliad </a:t>
            </a:r>
            <a:r>
              <a:rPr lang="en-US" smtClean="0"/>
              <a:t>and tossing the rest on one side, and then reading the </a:t>
            </a:r>
            <a:r>
              <a:rPr lang="en-US" i="1" smtClean="0"/>
              <a:t>Odyssey </a:t>
            </a:r>
            <a:r>
              <a:rPr lang="en-US" smtClean="0"/>
              <a:t>entire, till the music of the thing and the clear, bitter brightness that lives in almost every formula had become part of me” (145).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Reading!</a:t>
            </a:r>
          </a:p>
        </p:txBody>
      </p:sp>
      <p:sp>
        <p:nvSpPr>
          <p:cNvPr id="66562" name="Rectangle 3"/>
          <p:cNvSpPr>
            <a:spLocks noGrp="1"/>
          </p:cNvSpPr>
          <p:nvPr>
            <p:ph type="body" idx="1"/>
          </p:nvPr>
        </p:nvSpPr>
        <p:spPr/>
        <p:txBody>
          <a:bodyPr/>
          <a:lstStyle/>
          <a:p>
            <a:r>
              <a:rPr lang="en-US" sz="2900" smtClean="0"/>
              <a:t>“No days, even at Bookham, were happier than those on which the afternoon post brought me a neat little parcel in dark gray paper. Milton, Spenser, Malory, </a:t>
            </a:r>
            <a:r>
              <a:rPr lang="en-US" sz="2900" i="1" smtClean="0"/>
              <a:t>The High History of the Holy Grail</a:t>
            </a:r>
            <a:r>
              <a:rPr lang="en-US" sz="2900" smtClean="0"/>
              <a:t>, the </a:t>
            </a:r>
            <a:r>
              <a:rPr lang="en-US" sz="2900" i="1" smtClean="0"/>
              <a:t>Laxdale Saga</a:t>
            </a:r>
            <a:r>
              <a:rPr lang="en-US" sz="2900" smtClean="0"/>
              <a:t>, Ronsard, Chénier, Voltaire, </a:t>
            </a:r>
            <a:r>
              <a:rPr lang="en-US" sz="2900" i="1" smtClean="0"/>
              <a:t>Beowulf </a:t>
            </a:r>
            <a:r>
              <a:rPr lang="en-US" sz="2900" smtClean="0"/>
              <a:t>and </a:t>
            </a:r>
            <a:r>
              <a:rPr lang="en-US" sz="2900" i="1" smtClean="0"/>
              <a:t>Gawain and the Green Knight</a:t>
            </a:r>
            <a:r>
              <a:rPr lang="en-US" sz="2900" smtClean="0"/>
              <a:t> (both in translations), Apuleius, the </a:t>
            </a:r>
            <a:r>
              <a:rPr lang="en-US" sz="2900" i="1" smtClean="0"/>
              <a:t>Kalevala</a:t>
            </a:r>
            <a:r>
              <a:rPr lang="en-US" sz="2900" smtClean="0"/>
              <a:t>, Herrick, Walton, Sir John Mandeville, Sidney’s </a:t>
            </a:r>
            <a:r>
              <a:rPr lang="en-US" sz="2900" i="1" smtClean="0"/>
              <a:t>Arcadia</a:t>
            </a:r>
            <a:r>
              <a:rPr lang="en-US" sz="2900" smtClean="0"/>
              <a:t>, and nearly all of Morris, came volume by volume into my hands” (147f.).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dirty="0" smtClean="0"/>
              <a:t>In summary … again</a:t>
            </a:r>
          </a:p>
        </p:txBody>
      </p:sp>
      <p:sp>
        <p:nvSpPr>
          <p:cNvPr id="64514" name="Rectangle 3"/>
          <p:cNvSpPr>
            <a:spLocks noGrp="1"/>
          </p:cNvSpPr>
          <p:nvPr>
            <p:ph type="body" idx="1"/>
          </p:nvPr>
        </p:nvSpPr>
        <p:spPr/>
        <p:txBody>
          <a:bodyPr/>
          <a:lstStyle/>
          <a:p>
            <a:r>
              <a:rPr lang="en-US" smtClean="0"/>
              <a:t>“Smewgy and Kirk were my two greatest teachers. Roughly, one might say (in medieval language) that Smewgy taught me Grammar and Rhetoric and Kirk taught me Dialectic.”</a:t>
            </a:r>
          </a:p>
          <a:p>
            <a:r>
              <a:rPr lang="en-US" smtClean="0"/>
              <a:t>“My debt to him is very great, my reverence to this day undiminished” (148).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dissolve">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dissolve">
                                      <p:cBhvr>
                                        <p:cTn id="12" dur="500"/>
                                        <p:tgtEl>
                                          <p:spTgt spid="64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eaLnBrk="1" fontAlgn="auto" hangingPunct="1">
              <a:spcAft>
                <a:spcPts val="0"/>
              </a:spcAft>
              <a:defRPr/>
            </a:pPr>
            <a:r>
              <a:rPr lang="en-US" smtClean="0">
                <a:solidFill>
                  <a:schemeClr val="accent1">
                    <a:satMod val="150000"/>
                  </a:schemeClr>
                </a:solidFill>
              </a:rPr>
              <a:t>University College (Univ.)</a:t>
            </a:r>
            <a:endParaRPr lang="en-US">
              <a:solidFill>
                <a:schemeClr val="accent1">
                  <a:satMod val="150000"/>
                </a:schemeClr>
              </a:solidFill>
            </a:endParaRPr>
          </a:p>
        </p:txBody>
      </p:sp>
      <p:pic>
        <p:nvPicPr>
          <p:cNvPr id="70658" name="Picture 5" descr="Copy of University College"/>
          <p:cNvPicPr>
            <a:picLocks noGrp="1" noChangeAspect="1" noChangeArrowheads="1"/>
          </p:cNvPicPr>
          <p:nvPr>
            <p:ph sz="half" idx="4294967295"/>
          </p:nvPr>
        </p:nvPicPr>
        <p:blipFill>
          <a:blip r:embed="rId3"/>
          <a:srcRect/>
          <a:stretch>
            <a:fillRect/>
          </a:stretch>
        </p:blipFill>
        <p:spPr>
          <a:xfrm>
            <a:off x="457200" y="2571750"/>
            <a:ext cx="4038600" cy="3025775"/>
          </a:xfrm>
        </p:spPr>
      </p:pic>
      <p:pic>
        <p:nvPicPr>
          <p:cNvPr id="66563" name="Picture 6" descr="Univ Lewis rooms"/>
          <p:cNvPicPr>
            <a:picLocks noGrp="1" noChangeAspect="1" noChangeArrowheads="1"/>
          </p:cNvPicPr>
          <p:nvPr>
            <p:ph sz="half" idx="4294967295"/>
          </p:nvPr>
        </p:nvPicPr>
        <p:blipFill>
          <a:blip r:embed="rId4"/>
          <a:srcRect/>
          <a:stretch>
            <a:fillRect/>
          </a:stretch>
        </p:blipFill>
        <p:spPr>
          <a:xfrm>
            <a:off x="4648200" y="2573338"/>
            <a:ext cx="4038600" cy="3024187"/>
          </a:xfrm>
        </p:spPr>
      </p:pic>
      <p:sp>
        <p:nvSpPr>
          <p:cNvPr id="66564" name="Text Box 7"/>
          <p:cNvSpPr txBox="1">
            <a:spLocks noChangeArrowheads="1"/>
          </p:cNvSpPr>
          <p:nvPr/>
        </p:nvSpPr>
        <p:spPr bwMode="auto">
          <a:xfrm>
            <a:off x="5257800" y="5867400"/>
            <a:ext cx="2743200" cy="366713"/>
          </a:xfrm>
          <a:prstGeom prst="rect">
            <a:avLst/>
          </a:prstGeom>
          <a:noFill/>
          <a:ln w="9525">
            <a:noFill/>
            <a:miter lim="800000"/>
            <a:headEnd/>
            <a:tailEnd/>
          </a:ln>
        </p:spPr>
        <p:txBody>
          <a:bodyPr>
            <a:spAutoFit/>
          </a:bodyPr>
          <a:lstStyle/>
          <a:p>
            <a:pPr algn="ctr">
              <a:spcBef>
                <a:spcPct val="50000"/>
              </a:spcBef>
            </a:pPr>
            <a:r>
              <a:rPr lang="en-US"/>
              <a:t>Lewis’s rooms, third floor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dissolve">
                                      <p:cBhvr>
                                        <p:cTn id="7" dur="500"/>
                                        <p:tgtEl>
                                          <p:spTgt spid="66563"/>
                                        </p:tgtEl>
                                      </p:cBhvr>
                                    </p:animEffect>
                                  </p:childTnLst>
                                </p:cTn>
                              </p:par>
                              <p:par>
                                <p:cTn id="8" presetID="9" presetClass="entr" presetSubtype="0" fill="hold" nodeType="withEffect">
                                  <p:stCondLst>
                                    <p:cond delay="0"/>
                                  </p:stCondLst>
                                  <p:childTnLst>
                                    <p:set>
                                      <p:cBhvr>
                                        <p:cTn id="9" dur="1" fill="hold">
                                          <p:stCondLst>
                                            <p:cond delay="0"/>
                                          </p:stCondLst>
                                        </p:cTn>
                                        <p:tgtEl>
                                          <p:spTgt spid="66564">
                                            <p:txEl>
                                              <p:pRg st="0" end="0"/>
                                            </p:txEl>
                                          </p:spTgt>
                                        </p:tgtEl>
                                        <p:attrNameLst>
                                          <p:attrName>style.visibility</p:attrName>
                                        </p:attrNameLst>
                                      </p:cBhvr>
                                      <p:to>
                                        <p:strVal val="visible"/>
                                      </p:to>
                                    </p:set>
                                    <p:animEffect transition="in" filter="dissolve">
                                      <p:cBhvr>
                                        <p:cTn id="10" dur="500"/>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The Liberal Arts at Univ.</a:t>
            </a:r>
          </a:p>
        </p:txBody>
      </p:sp>
      <p:sp>
        <p:nvSpPr>
          <p:cNvPr id="24581" name="Rectangle 5"/>
          <p:cNvSpPr>
            <a:spLocks noGrp="1" noChangeArrowheads="1"/>
          </p:cNvSpPr>
          <p:nvPr>
            <p:ph type="body" sz="half" idx="2"/>
          </p:nvPr>
        </p:nvSpPr>
        <p:spPr/>
        <p:txBody>
          <a:bodyPr/>
          <a:lstStyle/>
          <a:p>
            <a:pPr eaLnBrk="1" hangingPunct="1"/>
            <a:r>
              <a:rPr lang="en-US" sz="2800" smtClean="0"/>
              <a:t>Honour Moderations—Greek and Latin texts</a:t>
            </a:r>
          </a:p>
          <a:p>
            <a:pPr eaLnBrk="1" hangingPunct="1"/>
            <a:r>
              <a:rPr lang="en-US" sz="2800" smtClean="0"/>
              <a:t>Greats—Philosophy and Ancient History</a:t>
            </a:r>
          </a:p>
          <a:p>
            <a:pPr eaLnBrk="1" hangingPunct="1"/>
            <a:r>
              <a:rPr lang="en-US" sz="2800" smtClean="0"/>
              <a:t>English Language and Literature</a:t>
            </a:r>
          </a:p>
        </p:txBody>
      </p:sp>
      <p:pic>
        <p:nvPicPr>
          <p:cNvPr id="24582" name="Picture 6" descr="MCj02952980000[1]"/>
          <p:cNvPicPr>
            <a:picLocks noGrp="1" noChangeAspect="1" noChangeArrowheads="1"/>
          </p:cNvPicPr>
          <p:nvPr>
            <p:ph sz="half" idx="1"/>
          </p:nvPr>
        </p:nvPicPr>
        <p:blipFill>
          <a:blip r:embed="rId3"/>
          <a:srcRect/>
          <a:stretch>
            <a:fillRect/>
          </a:stretch>
        </p:blipFill>
        <p:spPr>
          <a:xfrm>
            <a:off x="685800" y="2405063"/>
            <a:ext cx="3352800" cy="29162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1000" fill="hold"/>
                                        <p:tgtEl>
                                          <p:spTgt spid="24582"/>
                                        </p:tgtEl>
                                        <p:attrNameLst>
                                          <p:attrName>ppt_w</p:attrName>
                                        </p:attrNameLst>
                                      </p:cBhvr>
                                      <p:tavLst>
                                        <p:tav tm="0">
                                          <p:val>
                                            <p:fltVal val="0"/>
                                          </p:val>
                                        </p:tav>
                                        <p:tav tm="100000">
                                          <p:val>
                                            <p:strVal val="#ppt_w"/>
                                          </p:val>
                                        </p:tav>
                                      </p:tavLst>
                                    </p:anim>
                                    <p:anim calcmode="lin" valueType="num">
                                      <p:cBhvr>
                                        <p:cTn id="8" dur="1000" fill="hold"/>
                                        <p:tgtEl>
                                          <p:spTgt spid="24582"/>
                                        </p:tgtEl>
                                        <p:attrNameLst>
                                          <p:attrName>ppt_h</p:attrName>
                                        </p:attrNameLst>
                                      </p:cBhvr>
                                      <p:tavLst>
                                        <p:tav tm="0">
                                          <p:val>
                                            <p:fltVal val="0"/>
                                          </p:val>
                                        </p:tav>
                                        <p:tav tm="100000">
                                          <p:val>
                                            <p:strVal val="#ppt_h"/>
                                          </p:val>
                                        </p:tav>
                                      </p:tavLst>
                                    </p:anim>
                                    <p:anim calcmode="lin" valueType="num">
                                      <p:cBhvr>
                                        <p:cTn id="9" dur="1000" fill="hold"/>
                                        <p:tgtEl>
                                          <p:spTgt spid="245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4581">
                                            <p:txEl>
                                              <p:pRg st="0" end="0"/>
                                            </p:txEl>
                                          </p:spTgt>
                                        </p:tgtEl>
                                        <p:attrNameLst>
                                          <p:attrName>style.visibility</p:attrName>
                                        </p:attrNameLst>
                                      </p:cBhvr>
                                      <p:to>
                                        <p:strVal val="visible"/>
                                      </p:to>
                                    </p:set>
                                    <p:anim calcmode="lin" valueType="num">
                                      <p:cBhvr>
                                        <p:cTn id="15" dur="10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458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45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5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581">
                                            <p:txEl>
                                              <p:pRg st="1" end="1"/>
                                            </p:txEl>
                                          </p:spTgt>
                                        </p:tgtEl>
                                        <p:attrNameLst>
                                          <p:attrName>style.visibility</p:attrName>
                                        </p:attrNameLst>
                                      </p:cBhvr>
                                      <p:to>
                                        <p:strVal val="visible"/>
                                      </p:to>
                                    </p:set>
                                    <p:anim calcmode="lin" valueType="num">
                                      <p:cBhvr>
                                        <p:cTn id="23" dur="1000" fill="hold"/>
                                        <p:tgtEl>
                                          <p:spTgt spid="2458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458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458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58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4581">
                                            <p:txEl>
                                              <p:pRg st="2" end="2"/>
                                            </p:txEl>
                                          </p:spTgt>
                                        </p:tgtEl>
                                        <p:attrNameLst>
                                          <p:attrName>style.visibility</p:attrName>
                                        </p:attrNameLst>
                                      </p:cBhvr>
                                      <p:to>
                                        <p:strVal val="visible"/>
                                      </p:to>
                                    </p:set>
                                    <p:anim calcmode="lin" valueType="num">
                                      <p:cBhvr>
                                        <p:cTn id="31" dur="1000" fill="hold"/>
                                        <p:tgtEl>
                                          <p:spTgt spid="24581">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4581">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458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58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fontAlgn="auto" hangingPunct="1">
              <a:spcAft>
                <a:spcPts val="0"/>
              </a:spcAft>
              <a:defRPr/>
            </a:pPr>
            <a:r>
              <a:rPr lang="en-US" sz="3200" smtClean="0">
                <a:solidFill>
                  <a:schemeClr val="accent1">
                    <a:satMod val="150000"/>
                  </a:schemeClr>
                </a:solidFill>
              </a:rPr>
              <a:t>How an Oxford curriculum was different</a:t>
            </a:r>
          </a:p>
        </p:txBody>
      </p:sp>
      <p:sp>
        <p:nvSpPr>
          <p:cNvPr id="27651" name="Rectangle 3"/>
          <p:cNvSpPr>
            <a:spLocks noGrp="1" noChangeArrowheads="1"/>
          </p:cNvSpPr>
          <p:nvPr>
            <p:ph type="body" idx="1"/>
          </p:nvPr>
        </p:nvSpPr>
        <p:spPr/>
        <p:txBody>
          <a:bodyPr/>
          <a:lstStyle/>
          <a:p>
            <a:pPr eaLnBrk="1" hangingPunct="1"/>
            <a:r>
              <a:rPr lang="en-US" smtClean="0"/>
              <a:t>One subject</a:t>
            </a:r>
          </a:p>
          <a:p>
            <a:pPr eaLnBrk="1" hangingPunct="1"/>
            <a:r>
              <a:rPr lang="en-US" smtClean="0"/>
              <a:t>Three years</a:t>
            </a:r>
          </a:p>
          <a:p>
            <a:pPr eaLnBrk="1" hangingPunct="1"/>
            <a:r>
              <a:rPr lang="en-US" smtClean="0"/>
              <a:t>Tutorials</a:t>
            </a:r>
          </a:p>
          <a:p>
            <a:pPr eaLnBrk="1" hangingPunct="1"/>
            <a:r>
              <a:rPr lang="en-US" smtClean="0"/>
              <a:t>Lectures</a:t>
            </a:r>
          </a:p>
          <a:p>
            <a:pPr eaLnBrk="1" hangingPunct="1"/>
            <a:r>
              <a:rPr lang="en-US" smtClean="0"/>
              <a:t>Preliminary exams</a:t>
            </a:r>
          </a:p>
          <a:p>
            <a:pPr eaLnBrk="1" hangingPunct="1"/>
            <a:r>
              <a:rPr lang="en-US" smtClean="0"/>
              <a:t>Final exams</a:t>
            </a:r>
          </a:p>
          <a:p>
            <a:pPr eaLnBrk="1" hangingPunct="1"/>
            <a:r>
              <a:rPr lang="en-US" smtClean="0"/>
              <a:t>Viva voce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p:cTn id="25"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p:cTn id="31"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65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p:cTn id="37"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765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p:cTn id="43"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765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92100"/>
            <a:ext cx="8229600" cy="1003300"/>
          </a:xfrm>
        </p:spPr>
        <p:txBody>
          <a:bodyPr/>
          <a:lstStyle/>
          <a:p>
            <a:pPr eaLnBrk="1" fontAlgn="auto" hangingPunct="1">
              <a:spcAft>
                <a:spcPts val="0"/>
              </a:spcAft>
              <a:defRPr/>
            </a:pPr>
            <a:r>
              <a:rPr lang="en-US" dirty="0" smtClean="0">
                <a:solidFill>
                  <a:schemeClr val="accent1">
                    <a:satMod val="150000"/>
                  </a:schemeClr>
                </a:solidFill>
              </a:rPr>
              <a:t>I. His parents</a:t>
            </a:r>
            <a:endParaRPr lang="en-US" dirty="0">
              <a:solidFill>
                <a:schemeClr val="accent1">
                  <a:satMod val="150000"/>
                </a:schemeClr>
              </a:solidFill>
            </a:endParaRPr>
          </a:p>
        </p:txBody>
      </p:sp>
      <p:sp>
        <p:nvSpPr>
          <p:cNvPr id="29701" name="Rectangle 5"/>
          <p:cNvSpPr>
            <a:spLocks noGrp="1" noChangeArrowheads="1"/>
          </p:cNvSpPr>
          <p:nvPr>
            <p:ph type="body" sz="half" idx="2"/>
          </p:nvPr>
        </p:nvSpPr>
        <p:spPr/>
        <p:txBody>
          <a:bodyPr/>
          <a:lstStyle/>
          <a:p>
            <a:pPr eaLnBrk="1" hangingPunct="1">
              <a:lnSpc>
                <a:spcPct val="90000"/>
              </a:lnSpc>
            </a:pPr>
            <a:r>
              <a:rPr lang="en-US" sz="2800" smtClean="0"/>
              <a:t>Flora Hamilton Lewis (1862-1908) earned a degree in math and logic from Queen’s College, Belfast</a:t>
            </a:r>
          </a:p>
          <a:p>
            <a:pPr eaLnBrk="1" hangingPunct="1">
              <a:lnSpc>
                <a:spcPct val="90000"/>
              </a:lnSpc>
            </a:pPr>
            <a:r>
              <a:rPr lang="en-US" sz="2800" smtClean="0"/>
              <a:t>Albert James Lewis (1863-1929),  a Belfast solicitor, was also a Queen’s graduate (</a:t>
            </a:r>
            <a:r>
              <a:rPr lang="en-US" sz="2800" u="sng" smtClean="0"/>
              <a:t>with a rhetorical bent</a:t>
            </a:r>
            <a:r>
              <a:rPr lang="en-US" sz="2800" smtClean="0"/>
              <a:t>)</a:t>
            </a:r>
          </a:p>
        </p:txBody>
      </p:sp>
      <p:pic>
        <p:nvPicPr>
          <p:cNvPr id="22531" name="Picture 6" descr="Lewis parents"/>
          <p:cNvPicPr>
            <a:picLocks noGrp="1" noChangeAspect="1" noChangeArrowheads="1"/>
          </p:cNvPicPr>
          <p:nvPr>
            <p:ph sz="half" idx="1"/>
          </p:nvPr>
        </p:nvPicPr>
        <p:blipFill>
          <a:blip r:embed="rId3"/>
          <a:srcRect/>
          <a:stretch>
            <a:fillRect/>
          </a:stretch>
        </p:blipFill>
        <p:spPr>
          <a:xfrm>
            <a:off x="522288" y="1600200"/>
            <a:ext cx="3787775"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9701">
                                            <p:txEl>
                                              <p:pRg st="0" end="0"/>
                                            </p:txEl>
                                          </p:spTgt>
                                        </p:tgtEl>
                                        <p:attrNameLst>
                                          <p:attrName>ppt_x</p:attrName>
                                        </p:attrNameLst>
                                      </p:cBhvr>
                                    </p:anim>
                                    <p:anim from="0" to="-1.0" calcmode="lin" valueType="num">
                                      <p:cBhvr>
                                        <p:cTn id="8" dur="200" decel="50000" autoRev="1" fill="hold">
                                          <p:stCondLst>
                                            <p:cond delay="600"/>
                                          </p:stCondLst>
                                        </p:cTn>
                                        <p:tgtEl>
                                          <p:spTgt spid="29701">
                                            <p:txEl>
                                              <p:pRg st="0" end="0"/>
                                            </p:txEl>
                                          </p:spTgt>
                                        </p:tgtEl>
                                        <p:attrNameLst>
                                          <p:attrName>xshear</p:attrName>
                                        </p:attrNameLst>
                                      </p:cBhvr>
                                    </p:anim>
                                    <p:animScale>
                                      <p:cBhvr>
                                        <p:cTn id="9" dur="200" decel="100000" autoRev="1" fill="hold">
                                          <p:stCondLst>
                                            <p:cond delay="600"/>
                                          </p:stCondLst>
                                        </p:cTn>
                                        <p:tgtEl>
                                          <p:spTgt spid="29701">
                                            <p:txEl>
                                              <p:pRg st="0" end="0"/>
                                            </p:txEl>
                                          </p:spTgt>
                                        </p:tgtEl>
                                      </p:cBhvr>
                                      <p:from x="100000" y="100000"/>
                                      <p:to x="80000" y="100000"/>
                                    </p:animScale>
                                    <p:anim by="(#ppt_h/3+#ppt_w*0.1)" calcmode="lin" valueType="num">
                                      <p:cBhvr additive="sum">
                                        <p:cTn id="10" dur="200" decel="100000" autoRev="1" fill="hold">
                                          <p:stCondLst>
                                            <p:cond delay="600"/>
                                          </p:stCondLst>
                                        </p:cTn>
                                        <p:tgtEl>
                                          <p:spTgt spid="29701">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9701">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9701">
                                            <p:txEl>
                                              <p:pRg st="1" end="1"/>
                                            </p:txEl>
                                          </p:spTgt>
                                        </p:tgtEl>
                                        <p:attrNameLst>
                                          <p:attrName>ppt_x</p:attrName>
                                        </p:attrNameLst>
                                      </p:cBhvr>
                                    </p:anim>
                                    <p:anim from="0" to="-1.0" calcmode="lin" valueType="num">
                                      <p:cBhvr>
                                        <p:cTn id="16" dur="200" decel="50000" autoRev="1" fill="hold">
                                          <p:stCondLst>
                                            <p:cond delay="600"/>
                                          </p:stCondLst>
                                        </p:cTn>
                                        <p:tgtEl>
                                          <p:spTgt spid="29701">
                                            <p:txEl>
                                              <p:pRg st="1" end="1"/>
                                            </p:txEl>
                                          </p:spTgt>
                                        </p:tgtEl>
                                        <p:attrNameLst>
                                          <p:attrName>xshear</p:attrName>
                                        </p:attrNameLst>
                                      </p:cBhvr>
                                    </p:anim>
                                    <p:animScale>
                                      <p:cBhvr>
                                        <p:cTn id="17" dur="200" decel="100000" autoRev="1" fill="hold">
                                          <p:stCondLst>
                                            <p:cond delay="600"/>
                                          </p:stCondLst>
                                        </p:cTn>
                                        <p:tgtEl>
                                          <p:spTgt spid="29701">
                                            <p:txEl>
                                              <p:pRg st="1" end="1"/>
                                            </p:txEl>
                                          </p:spTgt>
                                        </p:tgtEl>
                                      </p:cBhvr>
                                      <p:from x="100000" y="100000"/>
                                      <p:to x="80000" y="100000"/>
                                    </p:animScale>
                                    <p:anim by="(#ppt_h/3+#ppt_w*0.1)" calcmode="lin" valueType="num">
                                      <p:cBhvr additive="sum">
                                        <p:cTn id="18" dur="200" decel="100000" autoRev="1" fill="hold">
                                          <p:stCondLst>
                                            <p:cond delay="600"/>
                                          </p:stCondLst>
                                        </p:cTn>
                                        <p:tgtEl>
                                          <p:spTgt spid="29701">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Rhetoric in Action</a:t>
            </a:r>
          </a:p>
        </p:txBody>
      </p:sp>
      <p:sp>
        <p:nvSpPr>
          <p:cNvPr id="87043" name="Rectangle 3"/>
          <p:cNvSpPr>
            <a:spLocks noGrp="1"/>
          </p:cNvSpPr>
          <p:nvPr>
            <p:ph type="body" idx="1"/>
          </p:nvPr>
        </p:nvSpPr>
        <p:spPr/>
        <p:txBody>
          <a:bodyPr/>
          <a:lstStyle/>
          <a:p>
            <a:r>
              <a:rPr lang="en-US" smtClean="0"/>
              <a:t>The Martlets, an undergraduate literary society where he sharpened his rhetorical and debating skills (1919ff.)</a:t>
            </a:r>
          </a:p>
          <a:p>
            <a:r>
              <a:rPr lang="en-US" smtClean="0"/>
              <a:t>The Inklings (1933-1949)</a:t>
            </a:r>
          </a:p>
          <a:p>
            <a:r>
              <a:rPr lang="en-US" smtClean="0"/>
              <a:t>The Socratic Club (1942-1954)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dissolve">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His Readings</a:t>
            </a:r>
          </a:p>
        </p:txBody>
      </p:sp>
      <p:sp>
        <p:nvSpPr>
          <p:cNvPr id="84995" name="Rectangle 3"/>
          <p:cNvSpPr>
            <a:spLocks noGrp="1"/>
          </p:cNvSpPr>
          <p:nvPr>
            <p:ph type="body" idx="1"/>
          </p:nvPr>
        </p:nvSpPr>
        <p:spPr/>
        <p:txBody>
          <a:bodyPr/>
          <a:lstStyle/>
          <a:p>
            <a:r>
              <a:rPr lang="en-US" smtClean="0"/>
              <a:t>Quintilian</a:t>
            </a:r>
          </a:p>
          <a:p>
            <a:r>
              <a:rPr lang="en-US" smtClean="0"/>
              <a:t>Hugh Blair’s </a:t>
            </a:r>
            <a:r>
              <a:rPr lang="en-US" i="1" smtClean="0"/>
              <a:t>Lectures on Rhetoric and Belles Lettres</a:t>
            </a:r>
          </a:p>
          <a:p>
            <a:r>
              <a:rPr lang="en-US" smtClean="0"/>
              <a:t>I. A. Richards, </a:t>
            </a:r>
            <a:r>
              <a:rPr lang="en-US" i="1" smtClean="0"/>
              <a:t>The Philosophy of Rhetoric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dissolve">
                                      <p:cBhvr>
                                        <p:cTn id="10" dur="500"/>
                                        <p:tgtEl>
                                          <p:spTgt spid="8499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Effect transition="in" filter="dissolve">
                                      <p:cBhvr>
                                        <p:cTn id="13"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His Writings</a:t>
            </a:r>
          </a:p>
        </p:txBody>
      </p:sp>
      <p:sp>
        <p:nvSpPr>
          <p:cNvPr id="80899" name="Rectangle 3"/>
          <p:cNvSpPr>
            <a:spLocks noGrp="1"/>
          </p:cNvSpPr>
          <p:nvPr>
            <p:ph type="body" idx="1"/>
          </p:nvPr>
        </p:nvSpPr>
        <p:spPr/>
        <p:txBody>
          <a:bodyPr/>
          <a:lstStyle/>
          <a:p>
            <a:r>
              <a:rPr lang="en-US" smtClean="0"/>
              <a:t>“Rhetoric and Poetry … definitely aim at doing something to an audience. And both do it by using language to control what already exists in our minds” (</a:t>
            </a:r>
            <a:r>
              <a:rPr lang="en-US" i="1" smtClean="0"/>
              <a:t>Preface</a:t>
            </a:r>
            <a:r>
              <a:rPr lang="en-US" smtClean="0"/>
              <a:t>, 53). He is here indebted to Aristotle.</a:t>
            </a:r>
          </a:p>
          <a:p>
            <a:r>
              <a:rPr lang="en-US" smtClean="0"/>
              <a:t>“I also am an Irishman and a congenital rhetorician” (</a:t>
            </a:r>
            <a:r>
              <a:rPr lang="en-US" i="1" smtClean="0"/>
              <a:t>Collected Letters</a:t>
            </a:r>
            <a:r>
              <a:rPr lang="en-US" smtClean="0"/>
              <a:t>, II, 444).</a:t>
            </a:r>
          </a:p>
          <a:p>
            <a:r>
              <a:rPr lang="en-US" smtClean="0"/>
              <a:t>Always writing for the ear (BBC talks).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ssolve">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ssolv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endParaRPr lang="en-US" smtClean="0"/>
          </a:p>
        </p:txBody>
      </p:sp>
      <p:sp>
        <p:nvSpPr>
          <p:cNvPr id="89091" name="Rectangle 3"/>
          <p:cNvSpPr>
            <a:spLocks noGrp="1"/>
          </p:cNvSpPr>
          <p:nvPr>
            <p:ph type="body" idx="1"/>
          </p:nvPr>
        </p:nvSpPr>
        <p:spPr/>
        <p:txBody>
          <a:bodyPr/>
          <a:lstStyle/>
          <a:p>
            <a:r>
              <a:rPr lang="en-US" sz="2800" smtClean="0"/>
              <a:t>“The differentia of Rhetoric is that it works to produce in our minds some practical resolve … and it does this by calling the passions to the aid of reason” (</a:t>
            </a:r>
            <a:r>
              <a:rPr lang="en-US" sz="2800" i="1" smtClean="0"/>
              <a:t>Preface</a:t>
            </a:r>
            <a:r>
              <a:rPr lang="en-US" sz="2800" smtClean="0"/>
              <a:t>, 53).</a:t>
            </a:r>
          </a:p>
          <a:p>
            <a:r>
              <a:rPr lang="en-US" sz="2800" smtClean="0"/>
              <a:t>“…in Rhetoric imagination is present for the sake of passion (and, therefore, in the long run, for the sake of action), while in poetry passion is present for the sake of imagination, and therefore, in the long run, for the sake of wisdom or spiritual health” (</a:t>
            </a:r>
            <a:r>
              <a:rPr lang="en-US" sz="2800" i="1" smtClean="0"/>
              <a:t>Preface</a:t>
            </a:r>
            <a:r>
              <a:rPr lang="en-US" sz="2800" smtClean="0"/>
              <a:t>, 54).</a:t>
            </a:r>
          </a:p>
        </p:txBody>
      </p:sp>
      <p:sp>
        <p:nvSpPr>
          <p:cNvPr id="4" name="Rectangle 3"/>
          <p:cNvSpPr/>
          <p:nvPr/>
        </p:nvSpPr>
        <p:spPr>
          <a:xfrm>
            <a:off x="281405" y="2967335"/>
            <a:ext cx="8581196" cy="2646878"/>
          </a:xfrm>
          <a:prstGeom prst="rect">
            <a:avLst/>
          </a:prstGeom>
          <a:noFill/>
        </p:spPr>
        <p:txBody>
          <a:bodyPr wrap="none">
            <a:spAutoFit/>
            <a:scene3d>
              <a:camera prst="isometricOffAxis1Right"/>
              <a:lightRig rig="threePt" dir="t"/>
            </a:scene3d>
          </a:bodyPr>
          <a:lstStyle/>
          <a:p>
            <a:pPr algn="ctr">
              <a:defRPr/>
            </a:pPr>
            <a:r>
              <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End</a:t>
            </a:r>
            <a:endPar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a:spLocks noChangeArrowheads="1"/>
          </p:cNvSpPr>
          <p:nvPr/>
        </p:nvSpPr>
        <p:spPr bwMode="auto">
          <a:xfrm>
            <a:off x="2286000" y="6172200"/>
            <a:ext cx="4191000" cy="584200"/>
          </a:xfrm>
          <a:prstGeom prst="rect">
            <a:avLst/>
          </a:prstGeom>
          <a:noFill/>
          <a:ln w="9525">
            <a:noFill/>
            <a:miter lim="800000"/>
            <a:headEnd/>
            <a:tailEnd/>
          </a:ln>
        </p:spPr>
        <p:txBody>
          <a:bodyPr>
            <a:spAutoFit/>
          </a:bodyPr>
          <a:lstStyle/>
          <a:p>
            <a:pPr algn="ctr"/>
            <a:r>
              <a:rPr lang="en-US" sz="3200"/>
              <a:t>www.joelheck.com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dissolve">
                                      <p:cBhvr>
                                        <p:cTn id="10" dur="500"/>
                                        <p:tgtEl>
                                          <p:spTgt spid="890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92100"/>
            <a:ext cx="8229600" cy="1079500"/>
          </a:xfrm>
        </p:spPr>
        <p:txBody>
          <a:bodyPr/>
          <a:lstStyle/>
          <a:p>
            <a:pPr eaLnBrk="1" fontAlgn="auto" hangingPunct="1">
              <a:spcAft>
                <a:spcPts val="0"/>
              </a:spcAft>
              <a:defRPr/>
            </a:pPr>
            <a:r>
              <a:rPr lang="en-US" dirty="0" smtClean="0">
                <a:solidFill>
                  <a:schemeClr val="accent1">
                    <a:satMod val="150000"/>
                  </a:schemeClr>
                </a:solidFill>
              </a:rPr>
              <a:t>II. Early Years</a:t>
            </a:r>
            <a:endParaRPr lang="en-US" dirty="0">
              <a:solidFill>
                <a:schemeClr val="accent1">
                  <a:satMod val="150000"/>
                </a:schemeClr>
              </a:solidFill>
            </a:endParaRPr>
          </a:p>
        </p:txBody>
      </p:sp>
      <p:sp>
        <p:nvSpPr>
          <p:cNvPr id="33795" name="Rectangle 3"/>
          <p:cNvSpPr>
            <a:spLocks noGrp="1" noChangeArrowheads="1"/>
          </p:cNvSpPr>
          <p:nvPr>
            <p:ph type="body" sz="half" idx="1"/>
          </p:nvPr>
        </p:nvSpPr>
        <p:spPr/>
        <p:txBody>
          <a:bodyPr/>
          <a:lstStyle/>
          <a:p>
            <a:pPr eaLnBrk="1" hangingPunct="1"/>
            <a:r>
              <a:rPr lang="en-US" sz="2800" smtClean="0"/>
              <a:t>Beatrix Potter</a:t>
            </a:r>
          </a:p>
          <a:p>
            <a:pPr eaLnBrk="1" hangingPunct="1"/>
            <a:r>
              <a:rPr lang="en-US" sz="2800" smtClean="0"/>
              <a:t>Little Lea</a:t>
            </a:r>
          </a:p>
          <a:p>
            <a:pPr eaLnBrk="1" hangingPunct="1"/>
            <a:r>
              <a:rPr lang="en-US" sz="2800" smtClean="0"/>
              <a:t>Death of his mother</a:t>
            </a:r>
          </a:p>
          <a:p>
            <a:pPr eaLnBrk="1" hangingPunct="1"/>
            <a:r>
              <a:rPr lang="en-US" sz="2800" smtClean="0"/>
              <a:t>Wynyard School, 1908-1910</a:t>
            </a:r>
          </a:p>
          <a:p>
            <a:pPr eaLnBrk="1" hangingPunct="1"/>
            <a:r>
              <a:rPr lang="en-US" sz="2800" smtClean="0"/>
              <a:t>Campbell College in the fall of 1910</a:t>
            </a:r>
          </a:p>
          <a:p>
            <a:pPr eaLnBrk="1" hangingPunct="1"/>
            <a:r>
              <a:rPr lang="en-US" sz="2800" smtClean="0"/>
              <a:t>Cherbourg House and Malvern College</a:t>
            </a:r>
          </a:p>
        </p:txBody>
      </p:sp>
      <p:pic>
        <p:nvPicPr>
          <p:cNvPr id="24579" name="Picture 5" descr="Main Building"/>
          <p:cNvPicPr>
            <a:picLocks noGrp="1" noChangeAspect="1" noChangeArrowheads="1"/>
          </p:cNvPicPr>
          <p:nvPr>
            <p:ph sz="half" idx="2"/>
          </p:nvPr>
        </p:nvPicPr>
        <p:blipFill>
          <a:blip r:embed="rId3"/>
          <a:srcRect/>
          <a:stretch>
            <a:fillRect/>
          </a:stretch>
        </p:blipFill>
        <p:spPr>
          <a:xfrm>
            <a:off x="4419600" y="2163763"/>
            <a:ext cx="4419600" cy="3309937"/>
          </a:xfrm>
        </p:spPr>
      </p:pic>
      <p:sp>
        <p:nvSpPr>
          <p:cNvPr id="24580" name="TextBox 4"/>
          <p:cNvSpPr txBox="1">
            <a:spLocks noChangeArrowheads="1"/>
          </p:cNvSpPr>
          <p:nvPr/>
        </p:nvSpPr>
        <p:spPr bwMode="auto">
          <a:xfrm>
            <a:off x="4953000" y="5791200"/>
            <a:ext cx="3200400" cy="369888"/>
          </a:xfrm>
          <a:prstGeom prst="rect">
            <a:avLst/>
          </a:prstGeom>
          <a:noFill/>
          <a:ln w="9525">
            <a:noFill/>
            <a:miter lim="800000"/>
            <a:headEnd/>
            <a:tailEnd/>
          </a:ln>
        </p:spPr>
        <p:txBody>
          <a:bodyPr>
            <a:spAutoFit/>
          </a:bodyPr>
          <a:lstStyle/>
          <a:p>
            <a:r>
              <a:rPr lang="en-US">
                <a:latin typeface="Corbel" pitchFamily="34" charset="0"/>
              </a:rPr>
              <a:t>Campbell College, Belfast, 1910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decel="50000" fill="hold">
                                          <p:stCondLst>
                                            <p:cond delay="0"/>
                                          </p:stCondLst>
                                        </p:cTn>
                                        <p:tgtEl>
                                          <p:spTgt spid="337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7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p:cTn id="19" dur="500" decel="50000" fill="hold">
                                          <p:stCondLst>
                                            <p:cond delay="0"/>
                                          </p:stCondLst>
                                        </p:cTn>
                                        <p:tgtEl>
                                          <p:spTgt spid="3379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379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379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379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379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379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37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3795">
                                            <p:txEl>
                                              <p:pRg st="2" end="2"/>
                                            </p:txEl>
                                          </p:spTgt>
                                        </p:tgtEl>
                                        <p:attrNameLst>
                                          <p:attrName>style.visibility</p:attrName>
                                        </p:attrNameLst>
                                      </p:cBhvr>
                                      <p:to>
                                        <p:strVal val="visible"/>
                                      </p:to>
                                    </p:set>
                                    <p:anim calcmode="lin" valueType="num">
                                      <p:cBhvr>
                                        <p:cTn id="31" dur="500" decel="50000" fill="hold">
                                          <p:stCondLst>
                                            <p:cond delay="0"/>
                                          </p:stCondLst>
                                        </p:cTn>
                                        <p:tgtEl>
                                          <p:spTgt spid="3379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379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379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379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379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379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379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3795">
                                            <p:txEl>
                                              <p:pRg st="3" end="3"/>
                                            </p:txEl>
                                          </p:spTgt>
                                        </p:tgtEl>
                                        <p:attrNameLst>
                                          <p:attrName>style.visibility</p:attrName>
                                        </p:attrNameLst>
                                      </p:cBhvr>
                                      <p:to>
                                        <p:strVal val="visible"/>
                                      </p:to>
                                    </p:set>
                                    <p:anim calcmode="lin" valueType="num">
                                      <p:cBhvr>
                                        <p:cTn id="43" dur="500" decel="50000" fill="hold">
                                          <p:stCondLst>
                                            <p:cond delay="0"/>
                                          </p:stCondLst>
                                        </p:cTn>
                                        <p:tgtEl>
                                          <p:spTgt spid="3379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379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379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379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379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379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379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3795">
                                            <p:txEl>
                                              <p:pRg st="4" end="4"/>
                                            </p:txEl>
                                          </p:spTgt>
                                        </p:tgtEl>
                                        <p:attrNameLst>
                                          <p:attrName>style.visibility</p:attrName>
                                        </p:attrNameLst>
                                      </p:cBhvr>
                                      <p:to>
                                        <p:strVal val="visible"/>
                                      </p:to>
                                    </p:set>
                                    <p:anim calcmode="lin" valueType="num">
                                      <p:cBhvr>
                                        <p:cTn id="55" dur="500" decel="50000" fill="hold">
                                          <p:stCondLst>
                                            <p:cond delay="0"/>
                                          </p:stCondLst>
                                        </p:cTn>
                                        <p:tgtEl>
                                          <p:spTgt spid="3379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379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379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379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379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379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379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379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3795">
                                            <p:txEl>
                                              <p:pRg st="5" end="5"/>
                                            </p:txEl>
                                          </p:spTgt>
                                        </p:tgtEl>
                                        <p:attrNameLst>
                                          <p:attrName>style.visibility</p:attrName>
                                        </p:attrNameLst>
                                      </p:cBhvr>
                                      <p:to>
                                        <p:strVal val="visible"/>
                                      </p:to>
                                    </p:set>
                                    <p:anim calcmode="lin" valueType="num">
                                      <p:cBhvr>
                                        <p:cTn id="67" dur="500" decel="50000" fill="hold">
                                          <p:stCondLst>
                                            <p:cond delay="0"/>
                                          </p:stCondLst>
                                        </p:cTn>
                                        <p:tgtEl>
                                          <p:spTgt spid="33795">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3795">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3795">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3795">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3795">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3795">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3795">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satMod val="150000"/>
                  </a:schemeClr>
                </a:solidFill>
              </a:rPr>
              <a:t>Wynyard School</a:t>
            </a:r>
          </a:p>
        </p:txBody>
      </p:sp>
      <p:sp>
        <p:nvSpPr>
          <p:cNvPr id="31747" name="Rectangle 3"/>
          <p:cNvSpPr>
            <a:spLocks noGrp="1" noChangeArrowheads="1"/>
          </p:cNvSpPr>
          <p:nvPr>
            <p:ph type="body" idx="1"/>
          </p:nvPr>
        </p:nvSpPr>
        <p:spPr/>
        <p:txBody>
          <a:bodyPr/>
          <a:lstStyle/>
          <a:p>
            <a:pPr eaLnBrk="1" hangingPunct="1"/>
            <a:r>
              <a:rPr lang="en-US" smtClean="0"/>
              <a:t>Sept. 18, 1908 to July 1910</a:t>
            </a:r>
          </a:p>
          <a:p>
            <a:pPr eaLnBrk="1" hangingPunct="1"/>
            <a:r>
              <a:rPr lang="en-US" smtClean="0"/>
              <a:t>“…the putting on of the school clothes was … the assumption of a prison uniform.” </a:t>
            </a:r>
          </a:p>
          <a:p>
            <a:pPr eaLnBrk="1" hangingPunct="1"/>
            <a:r>
              <a:rPr lang="en-US" smtClean="0"/>
              <a:t>James Adams McNeill and the poetry of Matthew Arnold (first semi-formal training in rhetoric)</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Scale>
                                      <p:cBhvr>
                                        <p:cTn id="7" dur="1000" decel="50000" fill="hold">
                                          <p:stCondLst>
                                            <p:cond delay="0"/>
                                          </p:stCondLst>
                                        </p:cTn>
                                        <p:tgtEl>
                                          <p:spTgt spid="317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7">
                                            <p:txEl>
                                              <p:pRg st="0" end="0"/>
                                            </p:txEl>
                                          </p:spTgt>
                                        </p:tgtEl>
                                        <p:attrNameLst>
                                          <p:attrName>ppt_x</p:attrName>
                                          <p:attrName>ppt_y</p:attrName>
                                        </p:attrNameLst>
                                      </p:cBhvr>
                                    </p:animMotion>
                                    <p:animEffect transition="in" filter="fade">
                                      <p:cBhvr>
                                        <p:cTn id="9" dur="10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Scale>
                                      <p:cBhvr>
                                        <p:cTn id="14" dur="1000" decel="50000" fill="hold">
                                          <p:stCondLst>
                                            <p:cond delay="0"/>
                                          </p:stCondLst>
                                        </p:cTn>
                                        <p:tgtEl>
                                          <p:spTgt spid="317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1747">
                                            <p:txEl>
                                              <p:pRg st="1" end="1"/>
                                            </p:txEl>
                                          </p:spTgt>
                                        </p:tgtEl>
                                        <p:attrNameLst>
                                          <p:attrName>ppt_x</p:attrName>
                                          <p:attrName>ppt_y</p:attrName>
                                        </p:attrNameLst>
                                      </p:cBhvr>
                                    </p:animMotion>
                                    <p:animEffect transition="in" filter="fade">
                                      <p:cBhvr>
                                        <p:cTn id="16" dur="10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Scale>
                                      <p:cBhvr>
                                        <p:cTn id="21" dur="1000" decel="50000" fill="hold">
                                          <p:stCondLst>
                                            <p:cond delay="0"/>
                                          </p:stCondLst>
                                        </p:cTn>
                                        <p:tgtEl>
                                          <p:spTgt spid="317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1747">
                                            <p:txEl>
                                              <p:pRg st="2" end="2"/>
                                            </p:txEl>
                                          </p:spTgt>
                                        </p:tgtEl>
                                        <p:attrNameLst>
                                          <p:attrName>ppt_x</p:attrName>
                                          <p:attrName>ppt_y</p:attrName>
                                        </p:attrNameLst>
                                      </p:cBhvr>
                                    </p:animMotion>
                                    <p:animEffect transition="in" filter="fade">
                                      <p:cBhvr>
                                        <p:cTn id="23"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The Medieval Trivium</a:t>
            </a:r>
          </a:p>
        </p:txBody>
      </p:sp>
      <p:sp>
        <p:nvSpPr>
          <p:cNvPr id="28674" name="Rectangle 3"/>
          <p:cNvSpPr>
            <a:spLocks noGrp="1"/>
          </p:cNvSpPr>
          <p:nvPr>
            <p:ph type="body" idx="1"/>
          </p:nvPr>
        </p:nvSpPr>
        <p:spPr/>
        <p:txBody>
          <a:bodyPr/>
          <a:lstStyle/>
          <a:p>
            <a:r>
              <a:rPr lang="en-US" smtClean="0"/>
              <a:t>Grammar</a:t>
            </a:r>
          </a:p>
          <a:p>
            <a:r>
              <a:rPr lang="en-US" smtClean="0"/>
              <a:t>Logic (Dialectic)</a:t>
            </a:r>
          </a:p>
          <a:p>
            <a:r>
              <a:rPr lang="en-US" smtClean="0"/>
              <a:t>Rhetoric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Malvern College</a:t>
            </a:r>
            <a:endParaRPr lang="en-US" dirty="0">
              <a:solidFill>
                <a:schemeClr val="accent1">
                  <a:satMod val="150000"/>
                </a:schemeClr>
              </a:solidFill>
            </a:endParaRPr>
          </a:p>
        </p:txBody>
      </p:sp>
      <p:sp>
        <p:nvSpPr>
          <p:cNvPr id="27650" name="Content Placeholder 2"/>
          <p:cNvSpPr>
            <a:spLocks noGrp="1"/>
          </p:cNvSpPr>
          <p:nvPr>
            <p:ph idx="1"/>
          </p:nvPr>
        </p:nvSpPr>
        <p:spPr/>
        <p:txBody>
          <a:bodyPr/>
          <a:lstStyle/>
          <a:p>
            <a:pPr eaLnBrk="1" hangingPunct="1"/>
            <a:r>
              <a:rPr lang="en-US" smtClean="0"/>
              <a:t>Malvern College and Harry Wakelyn Smith, a master of the Classics (Smewgy)</a:t>
            </a:r>
          </a:p>
          <a:p>
            <a:pPr eaLnBrk="1" hangingPunct="1"/>
            <a:r>
              <a:rPr lang="en-US" smtClean="0"/>
              <a:t>Poetry, i.e. “how it should be savored and mouthed in solitude.”</a:t>
            </a:r>
          </a:p>
          <a:p>
            <a:pPr eaLnBrk="1" hangingPunct="1"/>
            <a:r>
              <a:rPr lang="en-US" smtClean="0"/>
              <a:t>“Smewgy taught me Grammar and Rhetoric and Kirk taught me Dialectic” (</a:t>
            </a:r>
            <a:r>
              <a:rPr lang="en-US" i="1" smtClean="0"/>
              <a:t>SBJ</a:t>
            </a:r>
            <a:r>
              <a:rPr lang="en-US" smtClean="0"/>
              <a:t>, 141).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ssolv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dissolve">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dissolve">
                                      <p:cBhvr>
                                        <p:cTn id="17"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152400"/>
            <a:ext cx="8229600" cy="1251062"/>
          </a:xfrm>
        </p:spPr>
        <p:txBody>
          <a:bodyPr/>
          <a:lstStyle/>
          <a:p>
            <a:pPr eaLnBrk="1" hangingPunct="1">
              <a:defRPr/>
            </a:pPr>
            <a:r>
              <a:rPr lang="en-US" sz="4800" dirty="0" smtClean="0"/>
              <a:t>Arthur Greeves</a:t>
            </a:r>
          </a:p>
        </p:txBody>
      </p:sp>
      <p:sp>
        <p:nvSpPr>
          <p:cNvPr id="32771" name="Rectangle 3"/>
          <p:cNvSpPr>
            <a:spLocks noGrp="1" noChangeArrowheads="1"/>
          </p:cNvSpPr>
          <p:nvPr>
            <p:ph sz="half" idx="4294967295"/>
          </p:nvPr>
        </p:nvSpPr>
        <p:spPr>
          <a:xfrm>
            <a:off x="457200" y="1773238"/>
            <a:ext cx="4038600" cy="4624387"/>
          </a:xfrm>
        </p:spPr>
        <p:txBody>
          <a:bodyPr lIns="91440"/>
          <a:lstStyle/>
          <a:p>
            <a:pPr eaLnBrk="1" hangingPunct="1"/>
            <a:r>
              <a:rPr lang="en-US" sz="3600" smtClean="0"/>
              <a:t>Sensitivity to nature</a:t>
            </a:r>
          </a:p>
          <a:p>
            <a:pPr eaLnBrk="1" hangingPunct="1"/>
            <a:r>
              <a:rPr lang="en-US" sz="3600" smtClean="0"/>
              <a:t>Interested in art</a:t>
            </a:r>
          </a:p>
          <a:p>
            <a:pPr eaLnBrk="1" hangingPunct="1"/>
            <a:r>
              <a:rPr lang="en-US" sz="3600" smtClean="0"/>
              <a:t>Also interested in northernness</a:t>
            </a:r>
          </a:p>
          <a:p>
            <a:pPr eaLnBrk="1" hangingPunct="1"/>
            <a:r>
              <a:rPr lang="en-US" sz="3600" smtClean="0"/>
              <a:t>Especially taught Lewis humility</a:t>
            </a:r>
          </a:p>
        </p:txBody>
      </p:sp>
      <p:pic>
        <p:nvPicPr>
          <p:cNvPr id="2" name="Content Placeholder 4" descr="Arthur Greeves.jpg"/>
          <p:cNvPicPr>
            <a:picLocks noGrp="1" noChangeAspect="1"/>
          </p:cNvPicPr>
          <p:nvPr>
            <p:ph sz="half" idx="4294967295"/>
          </p:nvPr>
        </p:nvPicPr>
        <p:blipFill>
          <a:blip r:embed="rId3"/>
          <a:srcRect/>
          <a:stretch>
            <a:fillRect/>
          </a:stretch>
        </p:blipFill>
        <p:spPr>
          <a:xfrm>
            <a:off x="5165725" y="1600200"/>
            <a:ext cx="330835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en-US" dirty="0" smtClean="0"/>
              <a:t>George MacDonald</a:t>
            </a:r>
          </a:p>
        </p:txBody>
      </p:sp>
      <p:pic>
        <p:nvPicPr>
          <p:cNvPr id="34818" name="Picture 4"/>
          <p:cNvPicPr>
            <a:picLocks noGrp="1" noChangeAspect="1" noChangeArrowheads="1"/>
          </p:cNvPicPr>
          <p:nvPr>
            <p:ph type="body" sz="half" idx="1"/>
          </p:nvPr>
        </p:nvPicPr>
        <p:blipFill>
          <a:blip r:embed="rId3"/>
          <a:srcRect/>
          <a:stretch>
            <a:fillRect/>
          </a:stretch>
        </p:blipFill>
        <p:spPr>
          <a:xfrm>
            <a:off x="1047750" y="1992313"/>
            <a:ext cx="2857500" cy="4191000"/>
          </a:xfrm>
        </p:spPr>
      </p:pic>
      <p:sp>
        <p:nvSpPr>
          <p:cNvPr id="31747" name="Rectangle 8"/>
          <p:cNvSpPr>
            <a:spLocks noGrp="1"/>
          </p:cNvSpPr>
          <p:nvPr>
            <p:ph type="body" sz="half" idx="2"/>
          </p:nvPr>
        </p:nvSpPr>
        <p:spPr>
          <a:xfrm>
            <a:off x="4648200" y="1774825"/>
            <a:ext cx="4038600" cy="4625975"/>
          </a:xfrm>
        </p:spPr>
        <p:txBody>
          <a:bodyPr/>
          <a:lstStyle/>
          <a:p>
            <a:pPr eaLnBrk="1" hangingPunct="1"/>
            <a:r>
              <a:rPr lang="en-US" sz="2600" smtClean="0"/>
              <a:t>The discovery, in 1916, of MacDonald’s book </a:t>
            </a:r>
            <a:r>
              <a:rPr lang="en-US" sz="2600" i="1" smtClean="0"/>
              <a:t>Phantastes</a:t>
            </a:r>
            <a:r>
              <a:rPr lang="en-US" sz="2600" smtClean="0"/>
              <a:t> (Imagination)</a:t>
            </a:r>
          </a:p>
          <a:p>
            <a:pPr eaLnBrk="1" hangingPunct="1"/>
            <a:r>
              <a:rPr lang="en-US" sz="2600" smtClean="0"/>
              <a:t>Lewis later called MacDonald “my master”</a:t>
            </a:r>
          </a:p>
          <a:p>
            <a:pPr eaLnBrk="1" hangingPunct="1"/>
            <a:r>
              <a:rPr lang="en-US" smtClean="0"/>
              <a:t>He once said that he never wrote a book in which MacDonald’s influence did not appear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481</TotalTime>
  <Words>1491</Words>
  <Application>Microsoft Office PowerPoint</Application>
  <PresentationFormat>On-screen Show (4:3)</PresentationFormat>
  <Paragraphs>98</Paragraphs>
  <Slides>33</Slides>
  <Notes>33</Notes>
  <HiddenSlides>0</HiddenSlides>
  <MMClips>0</MMClips>
  <ScaleCrop>false</ScaleCrop>
  <HeadingPairs>
    <vt:vector size="6" baseType="variant">
      <vt:variant>
        <vt:lpstr>Fonts Used</vt:lpstr>
      </vt:variant>
      <vt:variant>
        <vt:i4>7</vt:i4>
      </vt:variant>
      <vt:variant>
        <vt:lpstr>Design Template</vt:lpstr>
      </vt:variant>
      <vt:variant>
        <vt:i4>9</vt:i4>
      </vt:variant>
      <vt:variant>
        <vt:lpstr>Slide Titles</vt:lpstr>
      </vt:variant>
      <vt:variant>
        <vt:i4>33</vt:i4>
      </vt:variant>
    </vt:vector>
  </HeadingPairs>
  <TitlesOfParts>
    <vt:vector size="49" baseType="lpstr">
      <vt:lpstr>Arial</vt:lpstr>
      <vt:lpstr>Corbel</vt:lpstr>
      <vt:lpstr>Wingdings 2</vt:lpstr>
      <vt:lpstr>Wingdings</vt:lpstr>
      <vt:lpstr>Wingdings 3</vt:lpstr>
      <vt:lpstr>Calibri</vt:lpstr>
      <vt:lpstr>Tahoma</vt:lpstr>
      <vt:lpstr>Module</vt:lpstr>
      <vt:lpstr>Module</vt:lpstr>
      <vt:lpstr>Module</vt:lpstr>
      <vt:lpstr>Module</vt:lpstr>
      <vt:lpstr>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Concordia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 Rhetorician: The Education of C. S. Lewis</dc:title>
  <dc:creator>Joel D. Heck</dc:creator>
  <cp:lastModifiedBy>Joel</cp:lastModifiedBy>
  <cp:revision>111</cp:revision>
  <dcterms:created xsi:type="dcterms:W3CDTF">2010-01-22T13:49:38Z</dcterms:created>
  <dcterms:modified xsi:type="dcterms:W3CDTF">2010-02-25T02:34:55Z</dcterms:modified>
</cp:coreProperties>
</file>