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42"/>
  </p:notesMasterIdLst>
  <p:handoutMasterIdLst>
    <p:handoutMasterId r:id="rId143"/>
  </p:handoutMasterIdLst>
  <p:sldIdLst>
    <p:sldId id="256" r:id="rId2"/>
    <p:sldId id="425" r:id="rId3"/>
    <p:sldId id="259" r:id="rId4"/>
    <p:sldId id="399" r:id="rId5"/>
    <p:sldId id="400" r:id="rId6"/>
    <p:sldId id="420" r:id="rId7"/>
    <p:sldId id="409" r:id="rId8"/>
    <p:sldId id="410" r:id="rId9"/>
    <p:sldId id="411" r:id="rId10"/>
    <p:sldId id="412" r:id="rId11"/>
    <p:sldId id="257" r:id="rId12"/>
    <p:sldId id="422" r:id="rId13"/>
    <p:sldId id="287" r:id="rId14"/>
    <p:sldId id="292" r:id="rId15"/>
    <p:sldId id="288" r:id="rId16"/>
    <p:sldId id="293" r:id="rId17"/>
    <p:sldId id="294" r:id="rId18"/>
    <p:sldId id="295" r:id="rId19"/>
    <p:sldId id="296" r:id="rId20"/>
    <p:sldId id="362" r:id="rId21"/>
    <p:sldId id="281" r:id="rId22"/>
    <p:sldId id="283" r:id="rId23"/>
    <p:sldId id="380" r:id="rId24"/>
    <p:sldId id="279" r:id="rId25"/>
    <p:sldId id="282" r:id="rId26"/>
    <p:sldId id="323" r:id="rId27"/>
    <p:sldId id="391" r:id="rId28"/>
    <p:sldId id="324" r:id="rId29"/>
    <p:sldId id="325" r:id="rId30"/>
    <p:sldId id="328" r:id="rId31"/>
    <p:sldId id="329" r:id="rId32"/>
    <p:sldId id="330" r:id="rId33"/>
    <p:sldId id="326" r:id="rId34"/>
    <p:sldId id="331" r:id="rId35"/>
    <p:sldId id="414" r:id="rId36"/>
    <p:sldId id="407" r:id="rId37"/>
    <p:sldId id="408" r:id="rId38"/>
    <p:sldId id="403" r:id="rId39"/>
    <p:sldId id="327" r:id="rId40"/>
    <p:sldId id="332" r:id="rId41"/>
    <p:sldId id="429" r:id="rId42"/>
    <p:sldId id="280" r:id="rId43"/>
    <p:sldId id="356" r:id="rId44"/>
    <p:sldId id="258" r:id="rId45"/>
    <p:sldId id="291" r:id="rId46"/>
    <p:sldId id="413" r:id="rId47"/>
    <p:sldId id="363" r:id="rId48"/>
    <p:sldId id="260" r:id="rId49"/>
    <p:sldId id="345" r:id="rId50"/>
    <p:sldId id="392" r:id="rId51"/>
    <p:sldId id="381" r:id="rId52"/>
    <p:sldId id="393" r:id="rId53"/>
    <p:sldId id="346" r:id="rId54"/>
    <p:sldId id="347" r:id="rId55"/>
    <p:sldId id="348" r:id="rId56"/>
    <p:sldId id="366" r:id="rId57"/>
    <p:sldId id="349" r:id="rId58"/>
    <p:sldId id="415" r:id="rId59"/>
    <p:sldId id="351" r:id="rId60"/>
    <p:sldId id="426" r:id="rId61"/>
    <p:sldId id="372" r:id="rId62"/>
    <p:sldId id="373" r:id="rId63"/>
    <p:sldId id="352" r:id="rId64"/>
    <p:sldId id="432" r:id="rId65"/>
    <p:sldId id="370" r:id="rId66"/>
    <p:sldId id="353" r:id="rId67"/>
    <p:sldId id="427" r:id="rId68"/>
    <p:sldId id="371" r:id="rId69"/>
    <p:sldId id="354" r:id="rId70"/>
    <p:sldId id="428" r:id="rId71"/>
    <p:sldId id="310" r:id="rId72"/>
    <p:sldId id="382" r:id="rId73"/>
    <p:sldId id="417" r:id="rId74"/>
    <p:sldId id="395" r:id="rId75"/>
    <p:sldId id="431" r:id="rId76"/>
    <p:sldId id="361" r:id="rId77"/>
    <p:sldId id="416" r:id="rId78"/>
    <p:sldId id="311" r:id="rId79"/>
    <p:sldId id="365" r:id="rId80"/>
    <p:sldId id="313" r:id="rId81"/>
    <p:sldId id="359" r:id="rId82"/>
    <p:sldId id="396" r:id="rId83"/>
    <p:sldId id="314" r:id="rId84"/>
    <p:sldId id="397" r:id="rId85"/>
    <p:sldId id="360" r:id="rId86"/>
    <p:sldId id="315" r:id="rId87"/>
    <p:sldId id="367" r:id="rId88"/>
    <p:sldId id="369" r:id="rId89"/>
    <p:sldId id="368" r:id="rId90"/>
    <p:sldId id="321" r:id="rId91"/>
    <p:sldId id="418" r:id="rId92"/>
    <p:sldId id="390" r:id="rId93"/>
    <p:sldId id="316" r:id="rId94"/>
    <p:sldId id="419" r:id="rId95"/>
    <p:sldId id="317" r:id="rId96"/>
    <p:sldId id="374" r:id="rId97"/>
    <p:sldId id="318" r:id="rId98"/>
    <p:sldId id="388" r:id="rId99"/>
    <p:sldId id="423" r:id="rId100"/>
    <p:sldId id="319" r:id="rId101"/>
    <p:sldId id="320" r:id="rId102"/>
    <p:sldId id="333" r:id="rId103"/>
    <p:sldId id="385" r:id="rId104"/>
    <p:sldId id="334" r:id="rId105"/>
    <p:sldId id="335" r:id="rId106"/>
    <p:sldId id="430" r:id="rId107"/>
    <p:sldId id="336" r:id="rId108"/>
    <p:sldId id="344" r:id="rId109"/>
    <p:sldId id="402" r:id="rId110"/>
    <p:sldId id="404" r:id="rId111"/>
    <p:sldId id="405" r:id="rId112"/>
    <p:sldId id="398" r:id="rId113"/>
    <p:sldId id="394" r:id="rId114"/>
    <p:sldId id="389" r:id="rId115"/>
    <p:sldId id="383" r:id="rId116"/>
    <p:sldId id="424" r:id="rId117"/>
    <p:sldId id="387" r:id="rId118"/>
    <p:sldId id="386" r:id="rId119"/>
    <p:sldId id="384" r:id="rId120"/>
    <p:sldId id="406" r:id="rId121"/>
    <p:sldId id="337" r:id="rId122"/>
    <p:sldId id="338" r:id="rId123"/>
    <p:sldId id="377" r:id="rId124"/>
    <p:sldId id="376" r:id="rId125"/>
    <p:sldId id="421" r:id="rId126"/>
    <p:sldId id="441" r:id="rId127"/>
    <p:sldId id="375" r:id="rId128"/>
    <p:sldId id="357" r:id="rId129"/>
    <p:sldId id="378" r:id="rId130"/>
    <p:sldId id="364" r:id="rId131"/>
    <p:sldId id="379" r:id="rId132"/>
    <p:sldId id="401" r:id="rId133"/>
    <p:sldId id="433" r:id="rId134"/>
    <p:sldId id="434" r:id="rId135"/>
    <p:sldId id="435" r:id="rId136"/>
    <p:sldId id="436" r:id="rId137"/>
    <p:sldId id="437" r:id="rId138"/>
    <p:sldId id="438" r:id="rId139"/>
    <p:sldId id="439" r:id="rId140"/>
    <p:sldId id="440" r:id="rId14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2" autoAdjust="0"/>
    <p:restoredTop sz="93969" autoAdjust="0"/>
  </p:normalViewPr>
  <p:slideViewPr>
    <p:cSldViewPr>
      <p:cViewPr varScale="1">
        <p:scale>
          <a:sx n="64" d="100"/>
          <a:sy n="64" d="100"/>
        </p:scale>
        <p:origin x="1884" y="78"/>
      </p:cViewPr>
      <p:guideLst>
        <p:guide orient="horz" pos="2160"/>
        <p:guide pos="2880"/>
      </p:guideLst>
    </p:cSldViewPr>
  </p:slideViewPr>
  <p:outlineViewPr>
    <p:cViewPr>
      <p:scale>
        <a:sx n="33" d="100"/>
        <a:sy n="33" d="100"/>
      </p:scale>
      <p:origin x="0" y="-33144"/>
    </p:cViewPr>
  </p:outlineViewPr>
  <p:notesTextViewPr>
    <p:cViewPr>
      <p:scale>
        <a:sx n="100" d="100"/>
        <a:sy n="100" d="100"/>
      </p:scale>
      <p:origin x="0" y="0"/>
    </p:cViewPr>
  </p:notesTextViewPr>
  <p:sorterViewPr>
    <p:cViewPr varScale="1">
      <p:scale>
        <a:sx n="1" d="1"/>
        <a:sy n="1" d="1"/>
      </p:scale>
      <p:origin x="0" y="-3059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BD1BC2F-F530-4FCE-B849-CC5E89D0F87E}" type="datetimeFigureOut">
              <a:rPr lang="en-US" smtClean="0"/>
              <a:pPr/>
              <a:t>1/15/2023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1B5CA2F7-EF47-4ED1-B541-B5494BBBDC60}" type="slidenum">
              <a:rPr lang="en-US" smtClean="0"/>
              <a:pPr/>
              <a:t>‹#›</a:t>
            </a:fld>
            <a:endParaRPr lang="en-US"/>
          </a:p>
        </p:txBody>
      </p:sp>
    </p:spTree>
    <p:extLst>
      <p:ext uri="{BB962C8B-B14F-4D97-AF65-F5344CB8AC3E}">
        <p14:creationId xmlns:p14="http://schemas.microsoft.com/office/powerpoint/2010/main" val="348104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21AB972A-1C3D-4C74-8F23-A77EB805DB97}" type="datetimeFigureOut">
              <a:rPr lang="en-US" smtClean="0"/>
              <a:pPr/>
              <a:t>1/13/2023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349B9F7F-DA71-4CB1-A07F-6F139051DF97}" type="slidenum">
              <a:rPr lang="en-US" smtClean="0"/>
              <a:pPr/>
              <a:t>‹#›</a:t>
            </a:fld>
            <a:endParaRPr lang="en-US"/>
          </a:p>
        </p:txBody>
      </p:sp>
    </p:spTree>
    <p:extLst>
      <p:ext uri="{BB962C8B-B14F-4D97-AF65-F5344CB8AC3E}">
        <p14:creationId xmlns:p14="http://schemas.microsoft.com/office/powerpoint/2010/main" val="306734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9B9F7F-DA71-4CB1-A07F-6F139051DF9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title comes from the line of a poem written in 1555 by David Lyndsay, referring to the Tower of Babel.</a:t>
            </a:r>
          </a:p>
        </p:txBody>
      </p:sp>
      <p:sp>
        <p:nvSpPr>
          <p:cNvPr id="4" name="Slide Number Placeholder 3"/>
          <p:cNvSpPr>
            <a:spLocks noGrp="1"/>
          </p:cNvSpPr>
          <p:nvPr>
            <p:ph type="sldNum" sz="quarter" idx="10"/>
          </p:nvPr>
        </p:nvSpPr>
        <p:spPr/>
        <p:txBody>
          <a:bodyPr/>
          <a:lstStyle/>
          <a:p>
            <a:fld id="{349B9F7F-DA71-4CB1-A07F-6F139051DF97}"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phrase “the right side of history” comes from Karl Marx and from Hegel. Tolerance is part of the Tao.</a:t>
            </a:r>
          </a:p>
        </p:txBody>
      </p:sp>
      <p:sp>
        <p:nvSpPr>
          <p:cNvPr id="4" name="Slide Number Placeholder 3"/>
          <p:cNvSpPr>
            <a:spLocks noGrp="1"/>
          </p:cNvSpPr>
          <p:nvPr>
            <p:ph type="sldNum" sz="quarter" idx="5"/>
          </p:nvPr>
        </p:nvSpPr>
        <p:spPr/>
        <p:txBody>
          <a:bodyPr/>
          <a:lstStyle/>
          <a:p>
            <a:fld id="{349B9F7F-DA71-4CB1-A07F-6F139051DF97}" type="slidenum">
              <a:rPr lang="en-US" smtClean="0"/>
              <a:pPr/>
              <a:t>26</a:t>
            </a:fld>
            <a:endParaRPr lang="en-US"/>
          </a:p>
        </p:txBody>
      </p:sp>
    </p:spTree>
    <p:extLst>
      <p:ext uri="{BB962C8B-B14F-4D97-AF65-F5344CB8AC3E}">
        <p14:creationId xmlns:p14="http://schemas.microsoft.com/office/powerpoint/2010/main" val="170744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 in Ward, p. 199. Michael Ward: Lewis uses the term </a:t>
            </a:r>
            <a:r>
              <a:rPr lang="en-US" i="1" dirty="0"/>
              <a:t>Tao </a:t>
            </a:r>
            <a:r>
              <a:rPr lang="en-US" dirty="0"/>
              <a:t>“in order to de-emphasize Western categories and remind his readers that moral reality is universal” (15, 71). And, “it is universally held to be objective” (15). Doris Myers: “Lewis uses the term to get away from the associations the term ‘natural law’ has with Christian ethics.” (Ward, 70). Lewis may be trying to evoke I. A. Richards and attack him (Ward, 71).</a:t>
            </a:r>
          </a:p>
        </p:txBody>
      </p:sp>
      <p:sp>
        <p:nvSpPr>
          <p:cNvPr id="4" name="Slide Number Placeholder 3"/>
          <p:cNvSpPr>
            <a:spLocks noGrp="1"/>
          </p:cNvSpPr>
          <p:nvPr>
            <p:ph type="sldNum" sz="quarter" idx="5"/>
          </p:nvPr>
        </p:nvSpPr>
        <p:spPr/>
        <p:txBody>
          <a:bodyPr/>
          <a:lstStyle/>
          <a:p>
            <a:fld id="{349B9F7F-DA71-4CB1-A07F-6F139051DF97}" type="slidenum">
              <a:rPr lang="en-US" smtClean="0"/>
              <a:pPr/>
              <a:t>27</a:t>
            </a:fld>
            <a:endParaRPr lang="en-US"/>
          </a:p>
        </p:txBody>
      </p:sp>
    </p:spTree>
    <p:extLst>
      <p:ext uri="{BB962C8B-B14F-4D97-AF65-F5344CB8AC3E}">
        <p14:creationId xmlns:p14="http://schemas.microsoft.com/office/powerpoint/2010/main" val="1371387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3 in Ward, p. 199.</a:t>
            </a:r>
          </a:p>
        </p:txBody>
      </p:sp>
      <p:sp>
        <p:nvSpPr>
          <p:cNvPr id="4" name="Slide Number Placeholder 3"/>
          <p:cNvSpPr>
            <a:spLocks noGrp="1"/>
          </p:cNvSpPr>
          <p:nvPr>
            <p:ph type="sldNum" sz="quarter" idx="5"/>
          </p:nvPr>
        </p:nvSpPr>
        <p:spPr/>
        <p:txBody>
          <a:bodyPr/>
          <a:lstStyle/>
          <a:p>
            <a:fld id="{349B9F7F-DA71-4CB1-A07F-6F139051DF97}" type="slidenum">
              <a:rPr lang="en-US" smtClean="0"/>
              <a:pPr/>
              <a:t>28</a:t>
            </a:fld>
            <a:endParaRPr lang="en-US"/>
          </a:p>
        </p:txBody>
      </p:sp>
    </p:spTree>
    <p:extLst>
      <p:ext uri="{BB962C8B-B14F-4D97-AF65-F5344CB8AC3E}">
        <p14:creationId xmlns:p14="http://schemas.microsoft.com/office/powerpoint/2010/main" val="86293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this slide last on 9/18/2022.</a:t>
            </a:r>
          </a:p>
        </p:txBody>
      </p:sp>
      <p:sp>
        <p:nvSpPr>
          <p:cNvPr id="4" name="Slide Number Placeholder 3"/>
          <p:cNvSpPr>
            <a:spLocks noGrp="1"/>
          </p:cNvSpPr>
          <p:nvPr>
            <p:ph type="sldNum" sz="quarter" idx="5"/>
          </p:nvPr>
        </p:nvSpPr>
        <p:spPr/>
        <p:txBody>
          <a:bodyPr/>
          <a:lstStyle/>
          <a:p>
            <a:fld id="{349B9F7F-DA71-4CB1-A07F-6F139051DF97}" type="slidenum">
              <a:rPr lang="en-US" smtClean="0"/>
              <a:pPr/>
              <a:t>35</a:t>
            </a:fld>
            <a:endParaRPr lang="en-US"/>
          </a:p>
        </p:txBody>
      </p:sp>
    </p:spTree>
    <p:extLst>
      <p:ext uri="{BB962C8B-B14F-4D97-AF65-F5344CB8AC3E}">
        <p14:creationId xmlns:p14="http://schemas.microsoft.com/office/powerpoint/2010/main" val="261688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Cited in Aeschliman, 19, 21. Last question answered by Paul </a:t>
            </a:r>
            <a:r>
              <a:rPr lang="en-US" dirty="0" err="1"/>
              <a:t>Holmer</a:t>
            </a:r>
            <a:r>
              <a:rPr lang="en-US" dirty="0"/>
              <a:t> in </a:t>
            </a:r>
            <a:r>
              <a:rPr lang="en-US" i="1" dirty="0"/>
              <a:t>After Humanity</a:t>
            </a:r>
            <a:r>
              <a:rPr lang="en-US" dirty="0"/>
              <a:t>, p. 66: “… Lewis will not concur with the notion that the language of science is uniquely objective.”</a:t>
            </a:r>
          </a:p>
        </p:txBody>
      </p:sp>
      <p:sp>
        <p:nvSpPr>
          <p:cNvPr id="4" name="Slide Number Placeholder 3"/>
          <p:cNvSpPr>
            <a:spLocks noGrp="1"/>
          </p:cNvSpPr>
          <p:nvPr>
            <p:ph type="sldNum" sz="quarter" idx="5"/>
          </p:nvPr>
        </p:nvSpPr>
        <p:spPr/>
        <p:txBody>
          <a:bodyPr/>
          <a:lstStyle/>
          <a:p>
            <a:fld id="{349B9F7F-DA71-4CB1-A07F-6F139051DF97}" type="slidenum">
              <a:rPr lang="en-US" smtClean="0"/>
              <a:pPr/>
              <a:t>36</a:t>
            </a:fld>
            <a:endParaRPr lang="en-US"/>
          </a:p>
        </p:txBody>
      </p:sp>
    </p:spTree>
    <p:extLst>
      <p:ext uri="{BB962C8B-B14F-4D97-AF65-F5344CB8AC3E}">
        <p14:creationId xmlns:p14="http://schemas.microsoft.com/office/powerpoint/2010/main" val="2482516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Cited in Aeschliman, 19, 21. Aeschliman, “It is this religion and this historical concentration of amoral knowledge and power of the few over the many and over nature itself that Lewis called “that hideous strength.”</a:t>
            </a:r>
          </a:p>
        </p:txBody>
      </p:sp>
      <p:sp>
        <p:nvSpPr>
          <p:cNvPr id="4" name="Slide Number Placeholder 3"/>
          <p:cNvSpPr>
            <a:spLocks noGrp="1"/>
          </p:cNvSpPr>
          <p:nvPr>
            <p:ph type="sldNum" sz="quarter" idx="5"/>
          </p:nvPr>
        </p:nvSpPr>
        <p:spPr/>
        <p:txBody>
          <a:bodyPr/>
          <a:lstStyle/>
          <a:p>
            <a:fld id="{349B9F7F-DA71-4CB1-A07F-6F139051DF97}" type="slidenum">
              <a:rPr lang="en-US" smtClean="0"/>
              <a:pPr/>
              <a:t>37</a:t>
            </a:fld>
            <a:endParaRPr lang="en-US"/>
          </a:p>
        </p:txBody>
      </p:sp>
    </p:spTree>
    <p:extLst>
      <p:ext uri="{BB962C8B-B14F-4D97-AF65-F5344CB8AC3E}">
        <p14:creationId xmlns:p14="http://schemas.microsoft.com/office/powerpoint/2010/main" val="380286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THS</a:t>
            </a:r>
            <a:r>
              <a:rPr lang="en-US" dirty="0"/>
              <a:t>, 295.</a:t>
            </a:r>
          </a:p>
        </p:txBody>
      </p:sp>
      <p:sp>
        <p:nvSpPr>
          <p:cNvPr id="4" name="Slide Number Placeholder 3"/>
          <p:cNvSpPr>
            <a:spLocks noGrp="1"/>
          </p:cNvSpPr>
          <p:nvPr>
            <p:ph type="sldNum" sz="quarter" idx="5"/>
          </p:nvPr>
        </p:nvSpPr>
        <p:spPr/>
        <p:txBody>
          <a:bodyPr/>
          <a:lstStyle/>
          <a:p>
            <a:fld id="{349B9F7F-DA71-4CB1-A07F-6F139051DF97}" type="slidenum">
              <a:rPr lang="en-US" smtClean="0"/>
              <a:pPr/>
              <a:t>38</a:t>
            </a:fld>
            <a:endParaRPr lang="en-US"/>
          </a:p>
        </p:txBody>
      </p:sp>
    </p:spTree>
    <p:extLst>
      <p:ext uri="{BB962C8B-B14F-4D97-AF65-F5344CB8AC3E}">
        <p14:creationId xmlns:p14="http://schemas.microsoft.com/office/powerpoint/2010/main" val="33678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Ward, 73f., on “heart” vs. “chest.”</a:t>
            </a:r>
          </a:p>
        </p:txBody>
      </p:sp>
      <p:sp>
        <p:nvSpPr>
          <p:cNvPr id="4" name="Slide Number Placeholder 3"/>
          <p:cNvSpPr>
            <a:spLocks noGrp="1"/>
          </p:cNvSpPr>
          <p:nvPr>
            <p:ph type="sldNum" sz="quarter" idx="5"/>
          </p:nvPr>
        </p:nvSpPr>
        <p:spPr/>
        <p:txBody>
          <a:bodyPr/>
          <a:lstStyle/>
          <a:p>
            <a:fld id="{349B9F7F-DA71-4CB1-A07F-6F139051DF97}" type="slidenum">
              <a:rPr lang="en-US" smtClean="0"/>
              <a:pPr/>
              <a:t>39</a:t>
            </a:fld>
            <a:endParaRPr lang="en-US"/>
          </a:p>
        </p:txBody>
      </p:sp>
    </p:spTree>
    <p:extLst>
      <p:ext uri="{BB962C8B-B14F-4D97-AF65-F5344CB8AC3E}">
        <p14:creationId xmlns:p14="http://schemas.microsoft.com/office/powerpoint/2010/main" val="201543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word “truth” must be defined, because sometimes what passes for truth is preference, opinion, or falsehood. This is not even a matter of truth. Last slide seen on 10/2/2022.</a:t>
            </a:r>
          </a:p>
        </p:txBody>
      </p:sp>
      <p:sp>
        <p:nvSpPr>
          <p:cNvPr id="4" name="Slide Number Placeholder 3"/>
          <p:cNvSpPr>
            <a:spLocks noGrp="1"/>
          </p:cNvSpPr>
          <p:nvPr>
            <p:ph type="sldNum" sz="quarter" idx="10"/>
          </p:nvPr>
        </p:nvSpPr>
        <p:spPr/>
        <p:txBody>
          <a:bodyPr/>
          <a:lstStyle/>
          <a:p>
            <a:fld id="{349B9F7F-DA71-4CB1-A07F-6F139051DF97}"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9B9F7F-DA71-4CB1-A07F-6F139051DF9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have an inappropriate response to circumstances, almost as easily as an appropriate one.</a:t>
            </a:r>
          </a:p>
        </p:txBody>
      </p:sp>
      <p:sp>
        <p:nvSpPr>
          <p:cNvPr id="4" name="Slide Number Placeholder 3"/>
          <p:cNvSpPr>
            <a:spLocks noGrp="1"/>
          </p:cNvSpPr>
          <p:nvPr>
            <p:ph type="sldNum" sz="quarter" idx="5"/>
          </p:nvPr>
        </p:nvSpPr>
        <p:spPr/>
        <p:txBody>
          <a:bodyPr/>
          <a:lstStyle/>
          <a:p>
            <a:fld id="{349B9F7F-DA71-4CB1-A07F-6F139051DF97}" type="slidenum">
              <a:rPr lang="en-US" smtClean="0"/>
              <a:pPr/>
              <a:t>45</a:t>
            </a:fld>
            <a:endParaRPr lang="en-US"/>
          </a:p>
        </p:txBody>
      </p:sp>
    </p:spTree>
    <p:extLst>
      <p:ext uri="{BB962C8B-B14F-4D97-AF65-F5344CB8AC3E}">
        <p14:creationId xmlns:p14="http://schemas.microsoft.com/office/powerpoint/2010/main" val="3465806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46</a:t>
            </a:fld>
            <a:endParaRPr lang="en-US"/>
          </a:p>
        </p:txBody>
      </p:sp>
    </p:spTree>
    <p:extLst>
      <p:ext uri="{BB962C8B-B14F-4D97-AF65-F5344CB8AC3E}">
        <p14:creationId xmlns:p14="http://schemas.microsoft.com/office/powerpoint/2010/main" val="682732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advice to Mary </a:t>
            </a:r>
            <a:r>
              <a:rPr lang="en-US" dirty="0" err="1"/>
              <a:t>Neylan</a:t>
            </a:r>
            <a:r>
              <a:rPr lang="en-US" dirty="0"/>
              <a:t>. Questions 8 and 13 in Ward, p. 199.</a:t>
            </a:r>
          </a:p>
        </p:txBody>
      </p:sp>
      <p:sp>
        <p:nvSpPr>
          <p:cNvPr id="4" name="Slide Number Placeholder 3"/>
          <p:cNvSpPr>
            <a:spLocks noGrp="1"/>
          </p:cNvSpPr>
          <p:nvPr>
            <p:ph type="sldNum" sz="quarter" idx="5"/>
          </p:nvPr>
        </p:nvSpPr>
        <p:spPr/>
        <p:txBody>
          <a:bodyPr/>
          <a:lstStyle/>
          <a:p>
            <a:fld id="{349B9F7F-DA71-4CB1-A07F-6F139051DF97}" type="slidenum">
              <a:rPr lang="en-US" smtClean="0"/>
              <a:pPr/>
              <a:t>47</a:t>
            </a:fld>
            <a:endParaRPr lang="en-US"/>
          </a:p>
        </p:txBody>
      </p:sp>
    </p:spTree>
    <p:extLst>
      <p:ext uri="{BB962C8B-B14F-4D97-AF65-F5344CB8AC3E}">
        <p14:creationId xmlns:p14="http://schemas.microsoft.com/office/powerpoint/2010/main" val="724352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Question 6 in Ward, p. 199.</a:t>
            </a:r>
          </a:p>
        </p:txBody>
      </p:sp>
      <p:sp>
        <p:nvSpPr>
          <p:cNvPr id="4" name="Slide Number Placeholder 3"/>
          <p:cNvSpPr>
            <a:spLocks noGrp="1"/>
          </p:cNvSpPr>
          <p:nvPr>
            <p:ph type="sldNum" sz="quarter" idx="10"/>
          </p:nvPr>
        </p:nvSpPr>
        <p:spPr/>
        <p:txBody>
          <a:bodyPr/>
          <a:lstStyle/>
          <a:p>
            <a:fld id="{349B9F7F-DA71-4CB1-A07F-6F139051DF97}" type="slidenum">
              <a:rPr lang="en-US" smtClean="0"/>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Dorothy Wordsworth, </a:t>
            </a:r>
            <a:r>
              <a:rPr lang="en-US" i="1" dirty="0"/>
              <a:t>Recollections of a Tour in Scotland, A.D. 1803</a:t>
            </a:r>
            <a:r>
              <a:rPr lang="en-US" dirty="0"/>
              <a:t>. The River Clyde in Lanarkshire.</a:t>
            </a:r>
          </a:p>
        </p:txBody>
      </p:sp>
      <p:sp>
        <p:nvSpPr>
          <p:cNvPr id="4" name="Slide Number Placeholder 3"/>
          <p:cNvSpPr>
            <a:spLocks noGrp="1"/>
          </p:cNvSpPr>
          <p:nvPr>
            <p:ph type="sldNum" sz="quarter" idx="5"/>
          </p:nvPr>
        </p:nvSpPr>
        <p:spPr/>
        <p:txBody>
          <a:bodyPr/>
          <a:lstStyle/>
          <a:p>
            <a:fld id="{349B9F7F-DA71-4CB1-A07F-6F139051DF97}" type="slidenum">
              <a:rPr lang="en-US" smtClean="0"/>
              <a:pPr/>
              <a:t>49</a:t>
            </a:fld>
            <a:endParaRPr lang="en-US"/>
          </a:p>
        </p:txBody>
      </p:sp>
    </p:spTree>
    <p:extLst>
      <p:ext uri="{BB962C8B-B14F-4D97-AF65-F5344CB8AC3E}">
        <p14:creationId xmlns:p14="http://schemas.microsoft.com/office/powerpoint/2010/main" val="13181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falls in the River Clyde in Lanarkshire. Probably much different today, more than two hundred years later.</a:t>
            </a:r>
          </a:p>
        </p:txBody>
      </p:sp>
      <p:sp>
        <p:nvSpPr>
          <p:cNvPr id="4" name="Slide Number Placeholder 3"/>
          <p:cNvSpPr>
            <a:spLocks noGrp="1"/>
          </p:cNvSpPr>
          <p:nvPr>
            <p:ph type="sldNum" sz="quarter" idx="5"/>
          </p:nvPr>
        </p:nvSpPr>
        <p:spPr/>
        <p:txBody>
          <a:bodyPr/>
          <a:lstStyle/>
          <a:p>
            <a:fld id="{349B9F7F-DA71-4CB1-A07F-6F139051DF97}" type="slidenum">
              <a:rPr lang="en-US" smtClean="0"/>
              <a:pPr/>
              <a:t>51</a:t>
            </a:fld>
            <a:endParaRPr lang="en-US"/>
          </a:p>
        </p:txBody>
      </p:sp>
    </p:spTree>
    <p:extLst>
      <p:ext uri="{BB962C8B-B14F-4D97-AF65-F5344CB8AC3E}">
        <p14:creationId xmlns:p14="http://schemas.microsoft.com/office/powerpoint/2010/main" val="1412642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 contemporary example of this problem, such as in library books, on the television, or in the movie theater.</a:t>
            </a:r>
          </a:p>
        </p:txBody>
      </p:sp>
      <p:sp>
        <p:nvSpPr>
          <p:cNvPr id="4" name="Slide Number Placeholder 3"/>
          <p:cNvSpPr>
            <a:spLocks noGrp="1"/>
          </p:cNvSpPr>
          <p:nvPr>
            <p:ph type="sldNum" sz="quarter" idx="5"/>
          </p:nvPr>
        </p:nvSpPr>
        <p:spPr/>
        <p:txBody>
          <a:bodyPr/>
          <a:lstStyle/>
          <a:p>
            <a:fld id="{349B9F7F-DA71-4CB1-A07F-6F139051DF97}" type="slidenum">
              <a:rPr lang="en-US" smtClean="0"/>
              <a:pPr/>
              <a:t>53</a:t>
            </a:fld>
            <a:endParaRPr lang="en-US"/>
          </a:p>
        </p:txBody>
      </p:sp>
    </p:spTree>
    <p:extLst>
      <p:ext uri="{BB962C8B-B14F-4D97-AF65-F5344CB8AC3E}">
        <p14:creationId xmlns:p14="http://schemas.microsoft.com/office/powerpoint/2010/main" val="3769109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Ward’s questions. Last slide on 10/9/2022.</a:t>
            </a:r>
          </a:p>
        </p:txBody>
      </p:sp>
      <p:sp>
        <p:nvSpPr>
          <p:cNvPr id="4" name="Slide Number Placeholder 3"/>
          <p:cNvSpPr>
            <a:spLocks noGrp="1"/>
          </p:cNvSpPr>
          <p:nvPr>
            <p:ph type="sldNum" sz="quarter" idx="5"/>
          </p:nvPr>
        </p:nvSpPr>
        <p:spPr/>
        <p:txBody>
          <a:bodyPr/>
          <a:lstStyle/>
          <a:p>
            <a:fld id="{349B9F7F-DA71-4CB1-A07F-6F139051DF97}" type="slidenum">
              <a:rPr lang="en-US" smtClean="0"/>
              <a:pPr/>
              <a:t>54</a:t>
            </a:fld>
            <a:endParaRPr lang="en-US"/>
          </a:p>
        </p:txBody>
      </p:sp>
    </p:spTree>
    <p:extLst>
      <p:ext uri="{BB962C8B-B14F-4D97-AF65-F5344CB8AC3E}">
        <p14:creationId xmlns:p14="http://schemas.microsoft.com/office/powerpoint/2010/main" val="1187364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 is very open about his intentions, but Gaius and Titius are not open about this, perhaps not even aware. Question 12 in Ward, p. 199.</a:t>
            </a:r>
          </a:p>
        </p:txBody>
      </p:sp>
      <p:sp>
        <p:nvSpPr>
          <p:cNvPr id="4" name="Slide Number Placeholder 3"/>
          <p:cNvSpPr>
            <a:spLocks noGrp="1"/>
          </p:cNvSpPr>
          <p:nvPr>
            <p:ph type="sldNum" sz="quarter" idx="5"/>
          </p:nvPr>
        </p:nvSpPr>
        <p:spPr/>
        <p:txBody>
          <a:bodyPr/>
          <a:lstStyle/>
          <a:p>
            <a:fld id="{349B9F7F-DA71-4CB1-A07F-6F139051DF97}" type="slidenum">
              <a:rPr lang="en-US" smtClean="0"/>
              <a:pPr/>
              <a:t>56</a:t>
            </a:fld>
            <a:endParaRPr lang="en-US"/>
          </a:p>
        </p:txBody>
      </p:sp>
    </p:spTree>
    <p:extLst>
      <p:ext uri="{BB962C8B-B14F-4D97-AF65-F5344CB8AC3E}">
        <p14:creationId xmlns:p14="http://schemas.microsoft.com/office/powerpoint/2010/main" val="2651405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Samuel 25:13 on David’s anger. Fear is seen in virtually anyone in Scripture to whom an angel appeared. </a:t>
            </a:r>
          </a:p>
        </p:txBody>
      </p:sp>
      <p:sp>
        <p:nvSpPr>
          <p:cNvPr id="4" name="Slide Number Placeholder 3"/>
          <p:cNvSpPr>
            <a:spLocks noGrp="1"/>
          </p:cNvSpPr>
          <p:nvPr>
            <p:ph type="sldNum" sz="quarter" idx="5"/>
          </p:nvPr>
        </p:nvSpPr>
        <p:spPr/>
        <p:txBody>
          <a:bodyPr/>
          <a:lstStyle/>
          <a:p>
            <a:fld id="{349B9F7F-DA71-4CB1-A07F-6F139051DF97}" type="slidenum">
              <a:rPr lang="en-US" smtClean="0"/>
              <a:pPr/>
              <a:t>58</a:t>
            </a:fld>
            <a:endParaRPr lang="en-US"/>
          </a:p>
        </p:txBody>
      </p:sp>
    </p:spTree>
    <p:extLst>
      <p:ext uri="{BB962C8B-B14F-4D97-AF65-F5344CB8AC3E}">
        <p14:creationId xmlns:p14="http://schemas.microsoft.com/office/powerpoint/2010/main" val="310248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9B9F7F-DA71-4CB1-A07F-6F139051DF97}" type="slidenum">
              <a:rPr lang="en-US" smtClean="0"/>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59</a:t>
            </a:fld>
            <a:endParaRPr lang="en-US"/>
          </a:p>
        </p:txBody>
      </p:sp>
    </p:spTree>
    <p:extLst>
      <p:ext uri="{BB962C8B-B14F-4D97-AF65-F5344CB8AC3E}">
        <p14:creationId xmlns:p14="http://schemas.microsoft.com/office/powerpoint/2010/main" val="47652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Abolition</a:t>
            </a:r>
            <a:r>
              <a:rPr lang="en-US" dirty="0"/>
              <a:t>, 20, “the dignity of error.”</a:t>
            </a:r>
          </a:p>
        </p:txBody>
      </p:sp>
      <p:sp>
        <p:nvSpPr>
          <p:cNvPr id="4" name="Slide Number Placeholder 3"/>
          <p:cNvSpPr>
            <a:spLocks noGrp="1"/>
          </p:cNvSpPr>
          <p:nvPr>
            <p:ph type="sldNum" sz="quarter" idx="5"/>
          </p:nvPr>
        </p:nvSpPr>
        <p:spPr/>
        <p:txBody>
          <a:bodyPr/>
          <a:lstStyle/>
          <a:p>
            <a:fld id="{349B9F7F-DA71-4CB1-A07F-6F139051DF97}" type="slidenum">
              <a:rPr lang="en-US" smtClean="0"/>
              <a:pPr/>
              <a:t>60</a:t>
            </a:fld>
            <a:endParaRPr lang="en-US"/>
          </a:p>
        </p:txBody>
      </p:sp>
    </p:spTree>
    <p:extLst>
      <p:ext uri="{BB962C8B-B14F-4D97-AF65-F5344CB8AC3E}">
        <p14:creationId xmlns:p14="http://schemas.microsoft.com/office/powerpoint/2010/main" val="748871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 is non-rational and sometimes irrational, but not always irrational. Ward’s Question 21 on p. 200.</a:t>
            </a:r>
          </a:p>
        </p:txBody>
      </p:sp>
      <p:sp>
        <p:nvSpPr>
          <p:cNvPr id="4" name="Slide Number Placeholder 3"/>
          <p:cNvSpPr>
            <a:spLocks noGrp="1"/>
          </p:cNvSpPr>
          <p:nvPr>
            <p:ph type="sldNum" sz="quarter" idx="5"/>
          </p:nvPr>
        </p:nvSpPr>
        <p:spPr/>
        <p:txBody>
          <a:bodyPr/>
          <a:lstStyle/>
          <a:p>
            <a:fld id="{349B9F7F-DA71-4CB1-A07F-6F139051DF97}" type="slidenum">
              <a:rPr lang="en-US" smtClean="0"/>
              <a:pPr/>
              <a:t>61</a:t>
            </a:fld>
            <a:endParaRPr lang="en-US"/>
          </a:p>
        </p:txBody>
      </p:sp>
    </p:spTree>
    <p:extLst>
      <p:ext uri="{BB962C8B-B14F-4D97-AF65-F5344CB8AC3E}">
        <p14:creationId xmlns:p14="http://schemas.microsoft.com/office/powerpoint/2010/main" val="4073411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answer is the innate corruption of our human nature. Question 22 in Ward, p. 200.</a:t>
            </a:r>
          </a:p>
        </p:txBody>
      </p:sp>
      <p:sp>
        <p:nvSpPr>
          <p:cNvPr id="4" name="Slide Number Placeholder 3"/>
          <p:cNvSpPr>
            <a:spLocks noGrp="1"/>
          </p:cNvSpPr>
          <p:nvPr>
            <p:ph type="sldNum" sz="quarter" idx="5"/>
          </p:nvPr>
        </p:nvSpPr>
        <p:spPr/>
        <p:txBody>
          <a:bodyPr/>
          <a:lstStyle/>
          <a:p>
            <a:fld id="{349B9F7F-DA71-4CB1-A07F-6F139051DF97}" type="slidenum">
              <a:rPr lang="en-US" smtClean="0"/>
              <a:pPr/>
              <a:t>62</a:t>
            </a:fld>
            <a:endParaRPr lang="en-US"/>
          </a:p>
        </p:txBody>
      </p:sp>
    </p:spTree>
    <p:extLst>
      <p:ext uri="{BB962C8B-B14F-4D97-AF65-F5344CB8AC3E}">
        <p14:creationId xmlns:p14="http://schemas.microsoft.com/office/powerpoint/2010/main" val="4211031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value for Gaius and Titius is that which is useful, i.e., pragmatism (30). Another one is a rationalism that opposes emotion, and still another one is posterity. However, most of the values they want are undefined. They seem to be mainly against traditional values.</a:t>
            </a:r>
          </a:p>
        </p:txBody>
      </p:sp>
      <p:sp>
        <p:nvSpPr>
          <p:cNvPr id="4" name="Slide Number Placeholder 3"/>
          <p:cNvSpPr>
            <a:spLocks noGrp="1"/>
          </p:cNvSpPr>
          <p:nvPr>
            <p:ph type="sldNum" sz="quarter" idx="5"/>
          </p:nvPr>
        </p:nvSpPr>
        <p:spPr/>
        <p:txBody>
          <a:bodyPr/>
          <a:lstStyle/>
          <a:p>
            <a:fld id="{349B9F7F-DA71-4CB1-A07F-6F139051DF97}" type="slidenum">
              <a:rPr lang="en-US" smtClean="0"/>
              <a:pPr/>
              <a:t>63</a:t>
            </a:fld>
            <a:endParaRPr lang="en-US"/>
          </a:p>
        </p:txBody>
      </p:sp>
    </p:spTree>
    <p:extLst>
      <p:ext uri="{BB962C8B-B14F-4D97-AF65-F5344CB8AC3E}">
        <p14:creationId xmlns:p14="http://schemas.microsoft.com/office/powerpoint/2010/main" val="242878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Peter Kreeft. </a:t>
            </a:r>
            <a:r>
              <a:rPr lang="en-US" sz="1800" i="1" dirty="0">
                <a:effectLst/>
                <a:latin typeface="Times New Roman" panose="02020603050405020304" pitchFamily="18" charset="0"/>
                <a:ea typeface="Calibri" panose="020F0502020204030204" pitchFamily="34" charset="0"/>
              </a:rPr>
              <a:t>C. S. Lewis for the Third Millennium</a:t>
            </a:r>
            <a:r>
              <a:rPr lang="en-US" sz="1800" dirty="0">
                <a:effectLst/>
                <a:latin typeface="Times New Roman" panose="02020603050405020304" pitchFamily="18" charset="0"/>
                <a:ea typeface="Calibri" panose="020F0502020204030204" pitchFamily="34" charset="0"/>
              </a:rPr>
              <a:t>. San Francisco: Ignatius Press, 1994, p. 49.</a:t>
            </a:r>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64</a:t>
            </a:fld>
            <a:endParaRPr lang="en-US"/>
          </a:p>
        </p:txBody>
      </p:sp>
    </p:spTree>
    <p:extLst>
      <p:ext uri="{BB962C8B-B14F-4D97-AF65-F5344CB8AC3E}">
        <p14:creationId xmlns:p14="http://schemas.microsoft.com/office/powerpoint/2010/main" val="489361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18 in Ward, p. 200.</a:t>
            </a:r>
          </a:p>
        </p:txBody>
      </p:sp>
      <p:sp>
        <p:nvSpPr>
          <p:cNvPr id="4" name="Slide Number Placeholder 3"/>
          <p:cNvSpPr>
            <a:spLocks noGrp="1"/>
          </p:cNvSpPr>
          <p:nvPr>
            <p:ph type="sldNum" sz="quarter" idx="5"/>
          </p:nvPr>
        </p:nvSpPr>
        <p:spPr/>
        <p:txBody>
          <a:bodyPr/>
          <a:lstStyle/>
          <a:p>
            <a:fld id="{349B9F7F-DA71-4CB1-A07F-6F139051DF97}" type="slidenum">
              <a:rPr lang="en-US" smtClean="0"/>
              <a:pPr/>
              <a:t>65</a:t>
            </a:fld>
            <a:endParaRPr lang="en-US"/>
          </a:p>
        </p:txBody>
      </p:sp>
    </p:spTree>
    <p:extLst>
      <p:ext uri="{BB962C8B-B14F-4D97-AF65-F5344CB8AC3E}">
        <p14:creationId xmlns:p14="http://schemas.microsoft.com/office/powerpoint/2010/main" val="2021931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7 in Ward, p. 199. “Magnanimity” literally means “great soul.” That is, a person with a noble purpose, someone who takes the high road.</a:t>
            </a:r>
          </a:p>
        </p:txBody>
      </p:sp>
      <p:sp>
        <p:nvSpPr>
          <p:cNvPr id="4" name="Slide Number Placeholder 3"/>
          <p:cNvSpPr>
            <a:spLocks noGrp="1"/>
          </p:cNvSpPr>
          <p:nvPr>
            <p:ph type="sldNum" sz="quarter" idx="5"/>
          </p:nvPr>
        </p:nvSpPr>
        <p:spPr/>
        <p:txBody>
          <a:bodyPr/>
          <a:lstStyle/>
          <a:p>
            <a:fld id="{349B9F7F-DA71-4CB1-A07F-6F139051DF97}" type="slidenum">
              <a:rPr lang="en-US" smtClean="0"/>
              <a:pPr/>
              <a:t>66</a:t>
            </a:fld>
            <a:endParaRPr lang="en-US"/>
          </a:p>
        </p:txBody>
      </p:sp>
    </p:spTree>
    <p:extLst>
      <p:ext uri="{BB962C8B-B14F-4D97-AF65-F5344CB8AC3E}">
        <p14:creationId xmlns:p14="http://schemas.microsoft.com/office/powerpoint/2010/main" val="1709604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JH: my comment in the last bullet.</a:t>
            </a:r>
          </a:p>
        </p:txBody>
      </p:sp>
      <p:sp>
        <p:nvSpPr>
          <p:cNvPr id="4" name="Slide Number Placeholder 3"/>
          <p:cNvSpPr>
            <a:spLocks noGrp="1"/>
          </p:cNvSpPr>
          <p:nvPr>
            <p:ph type="sldNum" sz="quarter" idx="5"/>
          </p:nvPr>
        </p:nvSpPr>
        <p:spPr/>
        <p:txBody>
          <a:bodyPr/>
          <a:lstStyle/>
          <a:p>
            <a:fld id="{349B9F7F-DA71-4CB1-A07F-6F139051DF97}" type="slidenum">
              <a:rPr lang="en-US" smtClean="0"/>
              <a:pPr/>
              <a:t>68</a:t>
            </a:fld>
            <a:endParaRPr lang="en-US"/>
          </a:p>
        </p:txBody>
      </p:sp>
    </p:spTree>
    <p:extLst>
      <p:ext uri="{BB962C8B-B14F-4D97-AF65-F5344CB8AC3E}">
        <p14:creationId xmlns:p14="http://schemas.microsoft.com/office/powerpoint/2010/main" val="2415504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here on October 23.</a:t>
            </a:r>
          </a:p>
        </p:txBody>
      </p:sp>
      <p:sp>
        <p:nvSpPr>
          <p:cNvPr id="4" name="Slide Number Placeholder 3"/>
          <p:cNvSpPr>
            <a:spLocks noGrp="1"/>
          </p:cNvSpPr>
          <p:nvPr>
            <p:ph type="sldNum" sz="quarter" idx="5"/>
          </p:nvPr>
        </p:nvSpPr>
        <p:spPr/>
        <p:txBody>
          <a:bodyPr/>
          <a:lstStyle/>
          <a:p>
            <a:fld id="{349B9F7F-DA71-4CB1-A07F-6F139051DF97}" type="slidenum">
              <a:rPr lang="en-US" smtClean="0"/>
              <a:pPr/>
              <a:t>71</a:t>
            </a:fld>
            <a:endParaRPr lang="en-US"/>
          </a:p>
        </p:txBody>
      </p:sp>
    </p:spTree>
    <p:extLst>
      <p:ext uri="{BB962C8B-B14F-4D97-AF65-F5344CB8AC3E}">
        <p14:creationId xmlns:p14="http://schemas.microsoft.com/office/powerpoint/2010/main" val="170151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9B9F7F-DA71-4CB1-A07F-6F139051DF97}" type="slidenum">
              <a:rPr lang="en-US" smtClean="0"/>
              <a:pPr/>
              <a:t>12</a:t>
            </a:fld>
            <a:endParaRPr lang="en-US"/>
          </a:p>
        </p:txBody>
      </p:sp>
    </p:spTree>
    <p:extLst>
      <p:ext uri="{BB962C8B-B14F-4D97-AF65-F5344CB8AC3E}">
        <p14:creationId xmlns:p14="http://schemas.microsoft.com/office/powerpoint/2010/main" val="1430341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11 in Ward, p. 199.</a:t>
            </a:r>
          </a:p>
        </p:txBody>
      </p:sp>
      <p:sp>
        <p:nvSpPr>
          <p:cNvPr id="4" name="Slide Number Placeholder 3"/>
          <p:cNvSpPr>
            <a:spLocks noGrp="1"/>
          </p:cNvSpPr>
          <p:nvPr>
            <p:ph type="sldNum" sz="quarter" idx="5"/>
          </p:nvPr>
        </p:nvSpPr>
        <p:spPr/>
        <p:txBody>
          <a:bodyPr/>
          <a:lstStyle/>
          <a:p>
            <a:fld id="{349B9F7F-DA71-4CB1-A07F-6F139051DF97}" type="slidenum">
              <a:rPr lang="en-US" smtClean="0"/>
              <a:pPr/>
              <a:t>72</a:t>
            </a:fld>
            <a:endParaRPr lang="en-US"/>
          </a:p>
        </p:txBody>
      </p:sp>
    </p:spTree>
    <p:extLst>
      <p:ext uri="{BB962C8B-B14F-4D97-AF65-F5344CB8AC3E}">
        <p14:creationId xmlns:p14="http://schemas.microsoft.com/office/powerpoint/2010/main" val="4241450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no “should” in an “is,” but a condition of hunger could lead to the conclusion, “Feed that person.”</a:t>
            </a:r>
          </a:p>
        </p:txBody>
      </p:sp>
      <p:sp>
        <p:nvSpPr>
          <p:cNvPr id="4" name="Slide Number Placeholder 3"/>
          <p:cNvSpPr>
            <a:spLocks noGrp="1"/>
          </p:cNvSpPr>
          <p:nvPr>
            <p:ph type="sldNum" sz="quarter" idx="5"/>
          </p:nvPr>
        </p:nvSpPr>
        <p:spPr/>
        <p:txBody>
          <a:bodyPr/>
          <a:lstStyle/>
          <a:p>
            <a:fld id="{349B9F7F-DA71-4CB1-A07F-6F139051DF97}" type="slidenum">
              <a:rPr lang="en-US" smtClean="0"/>
              <a:pPr/>
              <a:t>74</a:t>
            </a:fld>
            <a:endParaRPr lang="en-US"/>
          </a:p>
        </p:txBody>
      </p:sp>
    </p:spTree>
    <p:extLst>
      <p:ext uri="{BB962C8B-B14F-4D97-AF65-F5344CB8AC3E}">
        <p14:creationId xmlns:p14="http://schemas.microsoft.com/office/powerpoint/2010/main" val="2449866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75</a:t>
            </a:fld>
            <a:endParaRPr lang="en-US"/>
          </a:p>
        </p:txBody>
      </p:sp>
    </p:spTree>
    <p:extLst>
      <p:ext uri="{BB962C8B-B14F-4D97-AF65-F5344CB8AC3E}">
        <p14:creationId xmlns:p14="http://schemas.microsoft.com/office/powerpoint/2010/main" val="3924653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“Good philosophy must exist, if for no other reason, because bad philosophy needs to be answered.” “Learning in War-Time,” in </a:t>
            </a:r>
            <a:r>
              <a:rPr lang="en-US" sz="1800" i="1" dirty="0">
                <a:effectLst/>
                <a:latin typeface="Times New Roman" panose="02020603050405020304" pitchFamily="18" charset="0"/>
                <a:ea typeface="Times New Roman" panose="02020603050405020304" pitchFamily="18" charset="0"/>
              </a:rPr>
              <a:t>Fern-Seed and Elephants and other essays on Christianity</a:t>
            </a:r>
            <a:r>
              <a:rPr lang="en-US" sz="1800" dirty="0">
                <a:effectLst/>
                <a:latin typeface="Times New Roman" panose="02020603050405020304" pitchFamily="18" charset="0"/>
                <a:ea typeface="Times New Roman" panose="02020603050405020304" pitchFamily="18" charset="0"/>
              </a:rPr>
              <a:t>. Question 5 in Ward, p. 199. A new value such as usefulness.</a:t>
            </a:r>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76</a:t>
            </a:fld>
            <a:endParaRPr lang="en-US"/>
          </a:p>
        </p:txBody>
      </p:sp>
    </p:spTree>
    <p:extLst>
      <p:ext uri="{BB962C8B-B14F-4D97-AF65-F5344CB8AC3E}">
        <p14:creationId xmlns:p14="http://schemas.microsoft.com/office/powerpoint/2010/main" val="2304835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Ward for the values of Gaius and Titius.</a:t>
            </a:r>
          </a:p>
        </p:txBody>
      </p:sp>
      <p:sp>
        <p:nvSpPr>
          <p:cNvPr id="4" name="Slide Number Placeholder 3"/>
          <p:cNvSpPr>
            <a:spLocks noGrp="1"/>
          </p:cNvSpPr>
          <p:nvPr>
            <p:ph type="sldNum" sz="quarter" idx="5"/>
          </p:nvPr>
        </p:nvSpPr>
        <p:spPr/>
        <p:txBody>
          <a:bodyPr/>
          <a:lstStyle/>
          <a:p>
            <a:fld id="{349B9F7F-DA71-4CB1-A07F-6F139051DF97}" type="slidenum">
              <a:rPr lang="en-US" smtClean="0"/>
              <a:pPr/>
              <a:t>77</a:t>
            </a:fld>
            <a:endParaRPr lang="en-US"/>
          </a:p>
        </p:txBody>
      </p:sp>
    </p:spTree>
    <p:extLst>
      <p:ext uri="{BB962C8B-B14F-4D97-AF65-F5344CB8AC3E}">
        <p14:creationId xmlns:p14="http://schemas.microsoft.com/office/powerpoint/2010/main" val="2839412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Lewis’s argument on this topic in the first book of </a:t>
            </a:r>
            <a:r>
              <a:rPr lang="en-US" i="1" dirty="0"/>
              <a:t>Mere Christianity</a:t>
            </a:r>
            <a:r>
              <a:rPr lang="en-US" dirty="0"/>
              <a:t>. Aeschliman, p. 62, “… the scientistic faith in collective human progress gradually displaced the belief in the primacy of moral responsibility and personal progress that lies at the heart of the traditional religious and philosophical view of the world.” Question 10 in Ward, p. 199.</a:t>
            </a:r>
          </a:p>
        </p:txBody>
      </p:sp>
      <p:sp>
        <p:nvSpPr>
          <p:cNvPr id="4" name="Slide Number Placeholder 3"/>
          <p:cNvSpPr>
            <a:spLocks noGrp="1"/>
          </p:cNvSpPr>
          <p:nvPr>
            <p:ph type="sldNum" sz="quarter" idx="5"/>
          </p:nvPr>
        </p:nvSpPr>
        <p:spPr/>
        <p:txBody>
          <a:bodyPr/>
          <a:lstStyle/>
          <a:p>
            <a:fld id="{349B9F7F-DA71-4CB1-A07F-6F139051DF97}" type="slidenum">
              <a:rPr lang="en-US" smtClean="0"/>
              <a:pPr/>
              <a:t>78</a:t>
            </a:fld>
            <a:endParaRPr lang="en-US"/>
          </a:p>
        </p:txBody>
      </p:sp>
    </p:spTree>
    <p:extLst>
      <p:ext uri="{BB962C8B-B14F-4D97-AF65-F5344CB8AC3E}">
        <p14:creationId xmlns:p14="http://schemas.microsoft.com/office/powerpoint/2010/main" val="2647194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Richards: “Few competent persons are nowadays so deluded as actually to hold the mystical view that there is a quality Beauty which inheres or attaches to external objects” (Ward, 8). Ayer has the same view of ethics, e.g., theft, i.e., its wrongness is an interior feeling only. Lewis attacks Richards’ </a:t>
            </a:r>
            <a:r>
              <a:rPr lang="en-US" i="1" dirty="0"/>
              <a:t>Principles of Literary Criticism </a:t>
            </a:r>
            <a:r>
              <a:rPr lang="en-US" dirty="0"/>
              <a:t>in chapter 2 of </a:t>
            </a:r>
            <a:r>
              <a:rPr lang="en-US" i="1" dirty="0"/>
              <a:t>Abolition</a:t>
            </a:r>
            <a:r>
              <a:rPr lang="en-US" dirty="0"/>
              <a:t>.</a:t>
            </a:r>
          </a:p>
          <a:p>
            <a:pPr marL="0" indent="0">
              <a:buNone/>
            </a:pPr>
            <a:r>
              <a:rPr lang="en-US" dirty="0"/>
              <a:t>Question 2 in Ward, p. 199. The answer to the question above is “No.” See Ward, pp. 65, 68.</a:t>
            </a:r>
          </a:p>
        </p:txBody>
      </p:sp>
      <p:sp>
        <p:nvSpPr>
          <p:cNvPr id="4" name="Slide Number Placeholder 3"/>
          <p:cNvSpPr>
            <a:spLocks noGrp="1"/>
          </p:cNvSpPr>
          <p:nvPr>
            <p:ph type="sldNum" sz="quarter" idx="5"/>
          </p:nvPr>
        </p:nvSpPr>
        <p:spPr/>
        <p:txBody>
          <a:bodyPr/>
          <a:lstStyle/>
          <a:p>
            <a:fld id="{349B9F7F-DA71-4CB1-A07F-6F139051DF97}" type="slidenum">
              <a:rPr lang="en-US" smtClean="0"/>
              <a:pPr/>
              <a:t>81</a:t>
            </a:fld>
            <a:endParaRPr lang="en-US"/>
          </a:p>
        </p:txBody>
      </p:sp>
    </p:spTree>
    <p:extLst>
      <p:ext uri="{BB962C8B-B14F-4D97-AF65-F5344CB8AC3E}">
        <p14:creationId xmlns:p14="http://schemas.microsoft.com/office/powerpoint/2010/main" val="4266307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here on November 6.</a:t>
            </a:r>
          </a:p>
        </p:txBody>
      </p:sp>
      <p:sp>
        <p:nvSpPr>
          <p:cNvPr id="4" name="Slide Number Placeholder 3"/>
          <p:cNvSpPr>
            <a:spLocks noGrp="1"/>
          </p:cNvSpPr>
          <p:nvPr>
            <p:ph type="sldNum" sz="quarter" idx="5"/>
          </p:nvPr>
        </p:nvSpPr>
        <p:spPr/>
        <p:txBody>
          <a:bodyPr/>
          <a:lstStyle/>
          <a:p>
            <a:fld id="{349B9F7F-DA71-4CB1-A07F-6F139051DF97}" type="slidenum">
              <a:rPr lang="en-US" smtClean="0"/>
              <a:pPr/>
              <a:t>82</a:t>
            </a:fld>
            <a:endParaRPr lang="en-US"/>
          </a:p>
        </p:txBody>
      </p:sp>
    </p:spTree>
    <p:extLst>
      <p:ext uri="{BB962C8B-B14F-4D97-AF65-F5344CB8AC3E}">
        <p14:creationId xmlns:p14="http://schemas.microsoft.com/office/powerpoint/2010/main" val="2690009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has several meanings. It can mean that you don’t have to learn it, or it can mean that your understanding of law is in agreement with the law’s nature. Also, we are corrupted with original sin, so we don’t want to do the right thing. Ward’s Question 4 on p. 199.</a:t>
            </a:r>
          </a:p>
        </p:txBody>
      </p:sp>
      <p:sp>
        <p:nvSpPr>
          <p:cNvPr id="4" name="Slide Number Placeholder 3"/>
          <p:cNvSpPr>
            <a:spLocks noGrp="1"/>
          </p:cNvSpPr>
          <p:nvPr>
            <p:ph type="sldNum" sz="quarter" idx="5"/>
          </p:nvPr>
        </p:nvSpPr>
        <p:spPr/>
        <p:txBody>
          <a:bodyPr/>
          <a:lstStyle/>
          <a:p>
            <a:fld id="{349B9F7F-DA71-4CB1-A07F-6F139051DF97}" type="slidenum">
              <a:rPr lang="en-US" smtClean="0"/>
              <a:pPr/>
              <a:t>83</a:t>
            </a:fld>
            <a:endParaRPr lang="en-US"/>
          </a:p>
        </p:txBody>
      </p:sp>
    </p:spTree>
    <p:extLst>
      <p:ext uri="{BB962C8B-B14F-4D97-AF65-F5344CB8AC3E}">
        <p14:creationId xmlns:p14="http://schemas.microsoft.com/office/powerpoint/2010/main" val="97627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16 in Ward, p. 200. Last bullet: perhaps by knocking down the </a:t>
            </a:r>
            <a:r>
              <a:rPr lang="en-US" i="1" dirty="0"/>
              <a:t>Tao</a:t>
            </a:r>
            <a:r>
              <a:rPr lang="en-US" dirty="0"/>
              <a:t> we knock down all moral principles. Defunding the police while using the police for defense.</a:t>
            </a:r>
          </a:p>
        </p:txBody>
      </p:sp>
      <p:sp>
        <p:nvSpPr>
          <p:cNvPr id="4" name="Slide Number Placeholder 3"/>
          <p:cNvSpPr>
            <a:spLocks noGrp="1"/>
          </p:cNvSpPr>
          <p:nvPr>
            <p:ph type="sldNum" sz="quarter" idx="5"/>
          </p:nvPr>
        </p:nvSpPr>
        <p:spPr/>
        <p:txBody>
          <a:bodyPr/>
          <a:lstStyle/>
          <a:p>
            <a:fld id="{349B9F7F-DA71-4CB1-A07F-6F139051DF97}" type="slidenum">
              <a:rPr lang="en-US" smtClean="0"/>
              <a:pPr/>
              <a:t>87</a:t>
            </a:fld>
            <a:endParaRPr lang="en-US"/>
          </a:p>
        </p:txBody>
      </p:sp>
    </p:spTree>
    <p:extLst>
      <p:ext uri="{BB962C8B-B14F-4D97-AF65-F5344CB8AC3E}">
        <p14:creationId xmlns:p14="http://schemas.microsoft.com/office/powerpoint/2010/main" val="407449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Grab a blank piece of paper, put your name on it, and put numbers from 1 to 6 on the left side. Source: Michael Matheson Miller, “C. S. Lewis, Scientism, and the Moral Imagination.” </a:t>
            </a:r>
            <a:r>
              <a:rPr lang="en-US" sz="1200" i="1" dirty="0"/>
              <a:t>The Magician’s Twin: C. S. Lewis on Science, Scientism, and Society</a:t>
            </a:r>
            <a:r>
              <a:rPr lang="en-US" sz="1200" dirty="0"/>
              <a:t>, 313f.</a:t>
            </a:r>
          </a:p>
        </p:txBody>
      </p:sp>
      <p:sp>
        <p:nvSpPr>
          <p:cNvPr id="4" name="Slide Number Placeholder 3"/>
          <p:cNvSpPr>
            <a:spLocks noGrp="1"/>
          </p:cNvSpPr>
          <p:nvPr>
            <p:ph type="sldNum" sz="quarter" idx="5"/>
          </p:nvPr>
        </p:nvSpPr>
        <p:spPr/>
        <p:txBody>
          <a:bodyPr/>
          <a:lstStyle/>
          <a:p>
            <a:fld id="{349B9F7F-DA71-4CB1-A07F-6F139051DF97}" type="slidenum">
              <a:rPr lang="en-US" smtClean="0"/>
              <a:pPr/>
              <a:t>13</a:t>
            </a:fld>
            <a:endParaRPr lang="en-US"/>
          </a:p>
        </p:txBody>
      </p:sp>
    </p:spTree>
    <p:extLst>
      <p:ext uri="{BB962C8B-B14F-4D97-AF65-F5344CB8AC3E}">
        <p14:creationId xmlns:p14="http://schemas.microsoft.com/office/powerpoint/2010/main" val="35122231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Ward Questions 19 and 20, p. 200. The question is “better for whom?” Start here on November 13.</a:t>
            </a:r>
          </a:p>
        </p:txBody>
      </p:sp>
      <p:sp>
        <p:nvSpPr>
          <p:cNvPr id="4" name="Slide Number Placeholder 3"/>
          <p:cNvSpPr>
            <a:spLocks noGrp="1"/>
          </p:cNvSpPr>
          <p:nvPr>
            <p:ph type="sldNum" sz="quarter" idx="5"/>
          </p:nvPr>
        </p:nvSpPr>
        <p:spPr/>
        <p:txBody>
          <a:bodyPr/>
          <a:lstStyle/>
          <a:p>
            <a:fld id="{349B9F7F-DA71-4CB1-A07F-6F139051DF97}" type="slidenum">
              <a:rPr lang="en-US" smtClean="0"/>
              <a:pPr/>
              <a:t>88</a:t>
            </a:fld>
            <a:endParaRPr lang="en-US"/>
          </a:p>
        </p:txBody>
      </p:sp>
    </p:spTree>
    <p:extLst>
      <p:ext uri="{BB962C8B-B14F-4D97-AF65-F5344CB8AC3E}">
        <p14:creationId xmlns:p14="http://schemas.microsoft.com/office/powerpoint/2010/main" val="1800377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Ward’s  Questions 15 and 17, p. 200.</a:t>
            </a:r>
          </a:p>
        </p:txBody>
      </p:sp>
      <p:sp>
        <p:nvSpPr>
          <p:cNvPr id="4" name="Slide Number Placeholder 3"/>
          <p:cNvSpPr>
            <a:spLocks noGrp="1"/>
          </p:cNvSpPr>
          <p:nvPr>
            <p:ph type="sldNum" sz="quarter" idx="5"/>
          </p:nvPr>
        </p:nvSpPr>
        <p:spPr/>
        <p:txBody>
          <a:bodyPr/>
          <a:lstStyle/>
          <a:p>
            <a:fld id="{349B9F7F-DA71-4CB1-A07F-6F139051DF97}" type="slidenum">
              <a:rPr lang="en-US" smtClean="0"/>
              <a:pPr/>
              <a:t>89</a:t>
            </a:fld>
            <a:endParaRPr lang="en-US"/>
          </a:p>
        </p:txBody>
      </p:sp>
    </p:spTree>
    <p:extLst>
      <p:ext uri="{BB962C8B-B14F-4D97-AF65-F5344CB8AC3E}">
        <p14:creationId xmlns:p14="http://schemas.microsoft.com/office/powerpoint/2010/main" val="3344267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by Joel Heck.</a:t>
            </a:r>
          </a:p>
        </p:txBody>
      </p:sp>
      <p:sp>
        <p:nvSpPr>
          <p:cNvPr id="4" name="Slide Number Placeholder 3"/>
          <p:cNvSpPr>
            <a:spLocks noGrp="1"/>
          </p:cNvSpPr>
          <p:nvPr>
            <p:ph type="sldNum" sz="quarter" idx="5"/>
          </p:nvPr>
        </p:nvSpPr>
        <p:spPr/>
        <p:txBody>
          <a:bodyPr/>
          <a:lstStyle/>
          <a:p>
            <a:fld id="{349B9F7F-DA71-4CB1-A07F-6F139051DF97}" type="slidenum">
              <a:rPr lang="en-US" smtClean="0"/>
              <a:pPr/>
              <a:t>92</a:t>
            </a:fld>
            <a:endParaRPr lang="en-US"/>
          </a:p>
        </p:txBody>
      </p:sp>
    </p:spTree>
    <p:extLst>
      <p:ext uri="{BB962C8B-B14F-4D97-AF65-F5344CB8AC3E}">
        <p14:creationId xmlns:p14="http://schemas.microsoft.com/office/powerpoint/2010/main" val="7278107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here </a:t>
            </a:r>
            <a:r>
              <a:rPr lang="en-US"/>
              <a:t>on November 20, 2022.</a:t>
            </a:r>
          </a:p>
        </p:txBody>
      </p:sp>
      <p:sp>
        <p:nvSpPr>
          <p:cNvPr id="4" name="Slide Number Placeholder 3"/>
          <p:cNvSpPr>
            <a:spLocks noGrp="1"/>
          </p:cNvSpPr>
          <p:nvPr>
            <p:ph type="sldNum" sz="quarter" idx="5"/>
          </p:nvPr>
        </p:nvSpPr>
        <p:spPr/>
        <p:txBody>
          <a:bodyPr/>
          <a:lstStyle/>
          <a:p>
            <a:fld id="{349B9F7F-DA71-4CB1-A07F-6F139051DF97}" type="slidenum">
              <a:rPr lang="en-US" smtClean="0"/>
              <a:pPr/>
              <a:t>94</a:t>
            </a:fld>
            <a:endParaRPr lang="en-US"/>
          </a:p>
        </p:txBody>
      </p:sp>
    </p:spTree>
    <p:extLst>
      <p:ext uri="{BB962C8B-B14F-4D97-AF65-F5344CB8AC3E}">
        <p14:creationId xmlns:p14="http://schemas.microsoft.com/office/powerpoint/2010/main" val="2744935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95</a:t>
            </a:fld>
            <a:endParaRPr lang="en-US"/>
          </a:p>
        </p:txBody>
      </p:sp>
    </p:spTree>
    <p:extLst>
      <p:ext uri="{BB962C8B-B14F-4D97-AF65-F5344CB8AC3E}">
        <p14:creationId xmlns:p14="http://schemas.microsoft.com/office/powerpoint/2010/main" val="3127270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Ward’s Question 23, p. 200.</a:t>
            </a:r>
          </a:p>
        </p:txBody>
      </p:sp>
      <p:sp>
        <p:nvSpPr>
          <p:cNvPr id="4" name="Slide Number Placeholder 3"/>
          <p:cNvSpPr>
            <a:spLocks noGrp="1"/>
          </p:cNvSpPr>
          <p:nvPr>
            <p:ph type="sldNum" sz="quarter" idx="5"/>
          </p:nvPr>
        </p:nvSpPr>
        <p:spPr/>
        <p:txBody>
          <a:bodyPr/>
          <a:lstStyle/>
          <a:p>
            <a:fld id="{349B9F7F-DA71-4CB1-A07F-6F139051DF97}" type="slidenum">
              <a:rPr lang="en-US" smtClean="0"/>
              <a:pPr/>
              <a:t>96</a:t>
            </a:fld>
            <a:endParaRPr lang="en-US"/>
          </a:p>
        </p:txBody>
      </p:sp>
    </p:spTree>
    <p:extLst>
      <p:ext uri="{BB962C8B-B14F-4D97-AF65-F5344CB8AC3E}">
        <p14:creationId xmlns:p14="http://schemas.microsoft.com/office/powerpoint/2010/main" val="33703473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That Hideous Strength</a:t>
            </a:r>
            <a:r>
              <a:rPr lang="en-US" dirty="0"/>
              <a:t>, 185.</a:t>
            </a:r>
          </a:p>
        </p:txBody>
      </p:sp>
      <p:sp>
        <p:nvSpPr>
          <p:cNvPr id="4" name="Slide Number Placeholder 3"/>
          <p:cNvSpPr>
            <a:spLocks noGrp="1"/>
          </p:cNvSpPr>
          <p:nvPr>
            <p:ph type="sldNum" sz="quarter" idx="5"/>
          </p:nvPr>
        </p:nvSpPr>
        <p:spPr/>
        <p:txBody>
          <a:bodyPr/>
          <a:lstStyle/>
          <a:p>
            <a:fld id="{349B9F7F-DA71-4CB1-A07F-6F139051DF97}" type="slidenum">
              <a:rPr lang="en-US" smtClean="0"/>
              <a:pPr/>
              <a:t>98</a:t>
            </a:fld>
            <a:endParaRPr lang="en-US"/>
          </a:p>
        </p:txBody>
      </p:sp>
    </p:spTree>
    <p:extLst>
      <p:ext uri="{BB962C8B-B14F-4D97-AF65-F5344CB8AC3E}">
        <p14:creationId xmlns:p14="http://schemas.microsoft.com/office/powerpoint/2010/main" val="2560356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That Hideous Strength</a:t>
            </a:r>
            <a:r>
              <a:rPr lang="en-US" dirty="0"/>
              <a:t>, 185.</a:t>
            </a:r>
          </a:p>
        </p:txBody>
      </p:sp>
      <p:sp>
        <p:nvSpPr>
          <p:cNvPr id="4" name="Slide Number Placeholder 3"/>
          <p:cNvSpPr>
            <a:spLocks noGrp="1"/>
          </p:cNvSpPr>
          <p:nvPr>
            <p:ph type="sldNum" sz="quarter" idx="5"/>
          </p:nvPr>
        </p:nvSpPr>
        <p:spPr/>
        <p:txBody>
          <a:bodyPr/>
          <a:lstStyle/>
          <a:p>
            <a:fld id="{349B9F7F-DA71-4CB1-A07F-6F139051DF97}" type="slidenum">
              <a:rPr lang="en-US" smtClean="0"/>
              <a:pPr/>
              <a:t>99</a:t>
            </a:fld>
            <a:endParaRPr lang="en-US"/>
          </a:p>
        </p:txBody>
      </p:sp>
    </p:spTree>
    <p:extLst>
      <p:ext uri="{BB962C8B-B14F-4D97-AF65-F5344CB8AC3E}">
        <p14:creationId xmlns:p14="http://schemas.microsoft.com/office/powerpoint/2010/main" val="7631106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Clotho—one of the three goddesses of Fate, who apportioned to each person his “thread of life” (59).</a:t>
            </a:r>
          </a:p>
        </p:txBody>
      </p:sp>
      <p:sp>
        <p:nvSpPr>
          <p:cNvPr id="4" name="Slide Number Placeholder 3"/>
          <p:cNvSpPr>
            <a:spLocks noGrp="1"/>
          </p:cNvSpPr>
          <p:nvPr>
            <p:ph type="sldNum" sz="quarter" idx="5"/>
          </p:nvPr>
        </p:nvSpPr>
        <p:spPr/>
        <p:txBody>
          <a:bodyPr/>
          <a:lstStyle/>
          <a:p>
            <a:fld id="{349B9F7F-DA71-4CB1-A07F-6F139051DF97}" type="slidenum">
              <a:rPr lang="en-US" smtClean="0"/>
              <a:pPr/>
              <a:t>100</a:t>
            </a:fld>
            <a:endParaRPr lang="en-US"/>
          </a:p>
        </p:txBody>
      </p:sp>
    </p:spTree>
    <p:extLst>
      <p:ext uri="{BB962C8B-B14F-4D97-AF65-F5344CB8AC3E}">
        <p14:creationId xmlns:p14="http://schemas.microsoft.com/office/powerpoint/2010/main" val="13308030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102</a:t>
            </a:fld>
            <a:endParaRPr lang="en-US"/>
          </a:p>
        </p:txBody>
      </p:sp>
    </p:spTree>
    <p:extLst>
      <p:ext uri="{BB962C8B-B14F-4D97-AF65-F5344CB8AC3E}">
        <p14:creationId xmlns:p14="http://schemas.microsoft.com/office/powerpoint/2010/main" val="31953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 74.</a:t>
            </a:r>
          </a:p>
        </p:txBody>
      </p:sp>
      <p:sp>
        <p:nvSpPr>
          <p:cNvPr id="4" name="Slide Number Placeholder 3"/>
          <p:cNvSpPr>
            <a:spLocks noGrp="1"/>
          </p:cNvSpPr>
          <p:nvPr>
            <p:ph type="sldNum" sz="quarter" idx="5"/>
          </p:nvPr>
        </p:nvSpPr>
        <p:spPr/>
        <p:txBody>
          <a:bodyPr/>
          <a:lstStyle/>
          <a:p>
            <a:fld id="{349B9F7F-DA71-4CB1-A07F-6F139051DF97}" type="slidenum">
              <a:rPr lang="en-US" smtClean="0"/>
              <a:pPr/>
              <a:t>14</a:t>
            </a:fld>
            <a:endParaRPr lang="en-US"/>
          </a:p>
        </p:txBody>
      </p:sp>
    </p:spTree>
    <p:extLst>
      <p:ext uri="{BB962C8B-B14F-4D97-AF65-F5344CB8AC3E}">
        <p14:creationId xmlns:p14="http://schemas.microsoft.com/office/powerpoint/2010/main" val="2933150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Fairy Hardcastle to Mark Studdock, as Studdock talks about knowing what his job is or leaving the N.I.C.E. Page 99f.</a:t>
            </a:r>
          </a:p>
        </p:txBody>
      </p:sp>
      <p:sp>
        <p:nvSpPr>
          <p:cNvPr id="4" name="Slide Number Placeholder 3"/>
          <p:cNvSpPr>
            <a:spLocks noGrp="1"/>
          </p:cNvSpPr>
          <p:nvPr>
            <p:ph type="sldNum" sz="quarter" idx="5"/>
          </p:nvPr>
        </p:nvSpPr>
        <p:spPr/>
        <p:txBody>
          <a:bodyPr/>
          <a:lstStyle/>
          <a:p>
            <a:fld id="{349B9F7F-DA71-4CB1-A07F-6F139051DF97}" type="slidenum">
              <a:rPr lang="en-US" smtClean="0"/>
              <a:pPr/>
              <a:t>103</a:t>
            </a:fld>
            <a:endParaRPr lang="en-US"/>
          </a:p>
        </p:txBody>
      </p:sp>
    </p:spTree>
    <p:extLst>
      <p:ext uri="{BB962C8B-B14F-4D97-AF65-F5344CB8AC3E}">
        <p14:creationId xmlns:p14="http://schemas.microsoft.com/office/powerpoint/2010/main" val="395928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Clinton on the deplorables.</a:t>
            </a:r>
          </a:p>
        </p:txBody>
      </p:sp>
      <p:sp>
        <p:nvSpPr>
          <p:cNvPr id="4" name="Slide Number Placeholder 3"/>
          <p:cNvSpPr>
            <a:spLocks noGrp="1"/>
          </p:cNvSpPr>
          <p:nvPr>
            <p:ph type="sldNum" sz="quarter" idx="5"/>
          </p:nvPr>
        </p:nvSpPr>
        <p:spPr/>
        <p:txBody>
          <a:bodyPr/>
          <a:lstStyle/>
          <a:p>
            <a:fld id="{349B9F7F-DA71-4CB1-A07F-6F139051DF97}" type="slidenum">
              <a:rPr lang="en-US" smtClean="0"/>
              <a:pPr/>
              <a:t>105</a:t>
            </a:fld>
            <a:endParaRPr lang="en-US"/>
          </a:p>
        </p:txBody>
      </p:sp>
    </p:spTree>
    <p:extLst>
      <p:ext uri="{BB962C8B-B14F-4D97-AF65-F5344CB8AC3E}">
        <p14:creationId xmlns:p14="http://schemas.microsoft.com/office/powerpoint/2010/main" val="7177381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Theodore Roszak, “… treats quantities as objective knowledge and qualities as a matter of subjective preference.” Aeschliman, p. 50. </a:t>
            </a:r>
          </a:p>
        </p:txBody>
      </p:sp>
      <p:sp>
        <p:nvSpPr>
          <p:cNvPr id="4" name="Slide Number Placeholder 3"/>
          <p:cNvSpPr>
            <a:spLocks noGrp="1"/>
          </p:cNvSpPr>
          <p:nvPr>
            <p:ph type="sldNum" sz="quarter" idx="5"/>
          </p:nvPr>
        </p:nvSpPr>
        <p:spPr/>
        <p:txBody>
          <a:bodyPr/>
          <a:lstStyle/>
          <a:p>
            <a:fld id="{349B9F7F-DA71-4CB1-A07F-6F139051DF97}" type="slidenum">
              <a:rPr lang="en-US" smtClean="0"/>
              <a:pPr/>
              <a:t>107</a:t>
            </a:fld>
            <a:endParaRPr lang="en-US"/>
          </a:p>
        </p:txBody>
      </p:sp>
    </p:spTree>
    <p:extLst>
      <p:ext uri="{BB962C8B-B14F-4D97-AF65-F5344CB8AC3E}">
        <p14:creationId xmlns:p14="http://schemas.microsoft.com/office/powerpoint/2010/main" val="28647856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Aeschliman, p. 31 for the Kierkegaard note.</a:t>
            </a:r>
          </a:p>
        </p:txBody>
      </p:sp>
      <p:sp>
        <p:nvSpPr>
          <p:cNvPr id="4" name="Slide Number Placeholder 3"/>
          <p:cNvSpPr>
            <a:spLocks noGrp="1"/>
          </p:cNvSpPr>
          <p:nvPr>
            <p:ph type="sldNum" sz="quarter" idx="5"/>
          </p:nvPr>
        </p:nvSpPr>
        <p:spPr/>
        <p:txBody>
          <a:bodyPr/>
          <a:lstStyle/>
          <a:p>
            <a:fld id="{349B9F7F-DA71-4CB1-A07F-6F139051DF97}" type="slidenum">
              <a:rPr lang="en-US" smtClean="0"/>
              <a:pPr/>
              <a:t>109</a:t>
            </a:fld>
            <a:endParaRPr lang="en-US"/>
          </a:p>
        </p:txBody>
      </p:sp>
    </p:spTree>
    <p:extLst>
      <p:ext uri="{BB962C8B-B14F-4D97-AF65-F5344CB8AC3E}">
        <p14:creationId xmlns:p14="http://schemas.microsoft.com/office/powerpoint/2010/main" val="40363414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Anthony Cashmore, “The Lucretian swerve: The biological basis of human behavior and the criminal justice system.” </a:t>
            </a:r>
            <a:r>
              <a:rPr lang="en-US" sz="1200" i="1" dirty="0"/>
              <a:t>Proceedings of the National Academy of Sciences</a:t>
            </a:r>
            <a:r>
              <a:rPr lang="en-US" sz="1200" dirty="0"/>
              <a:t>. January 12, 2010. www.pnas.org/cgi/doi/10.1073/pnas0915161107. See also Ward, 171. Two-tiered justice based on personal preferences.</a:t>
            </a:r>
          </a:p>
        </p:txBody>
      </p:sp>
      <p:sp>
        <p:nvSpPr>
          <p:cNvPr id="4" name="Slide Number Placeholder 3"/>
          <p:cNvSpPr>
            <a:spLocks noGrp="1"/>
          </p:cNvSpPr>
          <p:nvPr>
            <p:ph type="sldNum" sz="quarter" idx="5"/>
          </p:nvPr>
        </p:nvSpPr>
        <p:spPr/>
        <p:txBody>
          <a:bodyPr/>
          <a:lstStyle/>
          <a:p>
            <a:fld id="{349B9F7F-DA71-4CB1-A07F-6F139051DF97}" type="slidenum">
              <a:rPr lang="en-US" smtClean="0"/>
              <a:pPr/>
              <a:t>110</a:t>
            </a:fld>
            <a:endParaRPr lang="en-US"/>
          </a:p>
        </p:txBody>
      </p:sp>
    </p:spTree>
    <p:extLst>
      <p:ext uri="{BB962C8B-B14F-4D97-AF65-F5344CB8AC3E}">
        <p14:creationId xmlns:p14="http://schemas.microsoft.com/office/powerpoint/2010/main" val="23927265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C. John Collins, “A Peculiar Clarify,” </a:t>
            </a:r>
            <a:r>
              <a:rPr lang="en-US" i="1" dirty="0"/>
              <a:t>The Magician’s Twin</a:t>
            </a:r>
            <a:r>
              <a:rPr lang="en-US" dirty="0"/>
              <a:t>, 95.</a:t>
            </a:r>
          </a:p>
        </p:txBody>
      </p:sp>
      <p:sp>
        <p:nvSpPr>
          <p:cNvPr id="4" name="Slide Number Placeholder 3"/>
          <p:cNvSpPr>
            <a:spLocks noGrp="1"/>
          </p:cNvSpPr>
          <p:nvPr>
            <p:ph type="sldNum" sz="quarter" idx="5"/>
          </p:nvPr>
        </p:nvSpPr>
        <p:spPr/>
        <p:txBody>
          <a:bodyPr/>
          <a:lstStyle/>
          <a:p>
            <a:fld id="{349B9F7F-DA71-4CB1-A07F-6F139051DF97}" type="slidenum">
              <a:rPr lang="en-US" smtClean="0"/>
              <a:pPr/>
              <a:t>111</a:t>
            </a:fld>
            <a:endParaRPr lang="en-US"/>
          </a:p>
        </p:txBody>
      </p:sp>
    </p:spTree>
    <p:extLst>
      <p:ext uri="{BB962C8B-B14F-4D97-AF65-F5344CB8AC3E}">
        <p14:creationId xmlns:p14="http://schemas.microsoft.com/office/powerpoint/2010/main" val="28618105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Times New Roman" panose="02020603050405020304" pitchFamily="18" charset="0"/>
              </a:rPr>
              <a:t>THS</a:t>
            </a:r>
            <a:r>
              <a:rPr lang="en-US" sz="1800" dirty="0">
                <a:effectLst/>
                <a:latin typeface="Times New Roman" panose="02020603050405020304" pitchFamily="18" charset="0"/>
                <a:ea typeface="Times New Roman" panose="02020603050405020304" pitchFamily="18" charset="0"/>
              </a:rPr>
              <a:t>, Chapter 12: “Wet and Windy Night,” p</a:t>
            </a:r>
            <a:r>
              <a:rPr lang="en-US" dirty="0"/>
              <a:t>age 255. Start here on January 15, 2023.</a:t>
            </a:r>
          </a:p>
        </p:txBody>
      </p:sp>
      <p:sp>
        <p:nvSpPr>
          <p:cNvPr id="4" name="Slide Number Placeholder 3"/>
          <p:cNvSpPr>
            <a:spLocks noGrp="1"/>
          </p:cNvSpPr>
          <p:nvPr>
            <p:ph type="sldNum" sz="quarter" idx="5"/>
          </p:nvPr>
        </p:nvSpPr>
        <p:spPr/>
        <p:txBody>
          <a:bodyPr/>
          <a:lstStyle/>
          <a:p>
            <a:fld id="{349B9F7F-DA71-4CB1-A07F-6F139051DF97}" type="slidenum">
              <a:rPr lang="en-US" smtClean="0"/>
              <a:pPr/>
              <a:t>114</a:t>
            </a:fld>
            <a:endParaRPr lang="en-US"/>
          </a:p>
        </p:txBody>
      </p:sp>
    </p:spTree>
    <p:extLst>
      <p:ext uri="{BB962C8B-B14F-4D97-AF65-F5344CB8AC3E}">
        <p14:creationId xmlns:p14="http://schemas.microsoft.com/office/powerpoint/2010/main" val="39628186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Times New Roman" panose="02020603050405020304" pitchFamily="18" charset="0"/>
              </a:rPr>
              <a:t>That Hideous Strength</a:t>
            </a:r>
            <a:r>
              <a:rPr lang="en-US" sz="1800" dirty="0">
                <a:effectLst/>
                <a:latin typeface="Times New Roman" panose="02020603050405020304" pitchFamily="18" charset="0"/>
                <a:ea typeface="Times New Roman" panose="02020603050405020304" pitchFamily="18" charset="0"/>
              </a:rPr>
              <a:t>. New York: Macmillan, 1946, 87. They are writing an essay about getting rid of Cure Hardy to advance the cause of the N.I.C.E.</a:t>
            </a:r>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115</a:t>
            </a:fld>
            <a:endParaRPr lang="en-US"/>
          </a:p>
        </p:txBody>
      </p:sp>
    </p:spTree>
    <p:extLst>
      <p:ext uri="{BB962C8B-B14F-4D97-AF65-F5344CB8AC3E}">
        <p14:creationId xmlns:p14="http://schemas.microsoft.com/office/powerpoint/2010/main" val="16132590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Times New Roman" panose="02020603050405020304" pitchFamily="18" charset="0"/>
              </a:rPr>
              <a:t>That Hideous Strength</a:t>
            </a:r>
            <a:r>
              <a:rPr lang="en-US" sz="1800" dirty="0">
                <a:effectLst/>
                <a:latin typeface="Times New Roman" panose="02020603050405020304" pitchFamily="18" charset="0"/>
                <a:ea typeface="Times New Roman" panose="02020603050405020304" pitchFamily="18" charset="0"/>
              </a:rPr>
              <a:t>. New York: Macmillan, 1946, 87. They are writing an essay about getting rid of Cure Hardy to advance the cause of the N.I.C.E.</a:t>
            </a:r>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116</a:t>
            </a:fld>
            <a:endParaRPr lang="en-US"/>
          </a:p>
        </p:txBody>
      </p:sp>
    </p:spTree>
    <p:extLst>
      <p:ext uri="{BB962C8B-B14F-4D97-AF65-F5344CB8AC3E}">
        <p14:creationId xmlns:p14="http://schemas.microsoft.com/office/powerpoint/2010/main" val="16874678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Times New Roman" panose="02020603050405020304" pitchFamily="18" charset="0"/>
              </a:rPr>
              <a:t>That Hideous Strength</a:t>
            </a:r>
            <a:r>
              <a:rPr lang="en-US" sz="1800" dirty="0">
                <a:effectLst/>
                <a:latin typeface="Times New Roman" panose="02020603050405020304" pitchFamily="18" charset="0"/>
                <a:ea typeface="Times New Roman" panose="02020603050405020304" pitchFamily="18" charset="0"/>
              </a:rPr>
              <a:t>. New York: Macmillan, 1946, 87. They are writing an essay about getting rid of Cure Hardy to advance the cause of the N.I.C.E.</a:t>
            </a:r>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117</a:t>
            </a:fld>
            <a:endParaRPr lang="en-US"/>
          </a:p>
        </p:txBody>
      </p:sp>
    </p:spTree>
    <p:extLst>
      <p:ext uri="{BB962C8B-B14F-4D97-AF65-F5344CB8AC3E}">
        <p14:creationId xmlns:p14="http://schemas.microsoft.com/office/powerpoint/2010/main" val="49258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9B9F7F-DA71-4CB1-A07F-6F139051DF97}" type="slidenum">
              <a:rPr lang="en-US" smtClean="0"/>
              <a:pPr/>
              <a:t>20</a:t>
            </a:fld>
            <a:endParaRPr lang="en-US"/>
          </a:p>
        </p:txBody>
      </p:sp>
    </p:spTree>
    <p:extLst>
      <p:ext uri="{BB962C8B-B14F-4D97-AF65-F5344CB8AC3E}">
        <p14:creationId xmlns:p14="http://schemas.microsoft.com/office/powerpoint/2010/main" val="31447189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Times New Roman" panose="02020603050405020304" pitchFamily="18" charset="0"/>
              </a:rPr>
              <a:t>That Hideous Strength</a:t>
            </a:r>
            <a:r>
              <a:rPr lang="en-US" sz="1800" dirty="0">
                <a:effectLst/>
                <a:latin typeface="Times New Roman" panose="02020603050405020304" pitchFamily="18" charset="0"/>
                <a:ea typeface="Times New Roman" panose="02020603050405020304" pitchFamily="18" charset="0"/>
              </a:rPr>
              <a:t>. New York: Macmillan, 1946, 87.</a:t>
            </a:r>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119</a:t>
            </a:fld>
            <a:endParaRPr lang="en-US"/>
          </a:p>
        </p:txBody>
      </p:sp>
    </p:spTree>
    <p:extLst>
      <p:ext uri="{BB962C8B-B14F-4D97-AF65-F5344CB8AC3E}">
        <p14:creationId xmlns:p14="http://schemas.microsoft.com/office/powerpoint/2010/main" val="9383806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Times New Roman" panose="02020603050405020304" pitchFamily="18" charset="0"/>
              </a:rPr>
              <a:t>That Hideous Strength</a:t>
            </a:r>
            <a:r>
              <a:rPr lang="en-US" sz="1800" dirty="0">
                <a:effectLst/>
                <a:latin typeface="Times New Roman" panose="02020603050405020304" pitchFamily="18" charset="0"/>
                <a:ea typeface="Times New Roman" panose="02020603050405020304" pitchFamily="18" charset="0"/>
              </a:rPr>
              <a:t>. New York: Macmillan, 1946, 87.</a:t>
            </a:r>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120</a:t>
            </a:fld>
            <a:endParaRPr lang="en-US"/>
          </a:p>
        </p:txBody>
      </p:sp>
    </p:spTree>
    <p:extLst>
      <p:ext uri="{BB962C8B-B14F-4D97-AF65-F5344CB8AC3E}">
        <p14:creationId xmlns:p14="http://schemas.microsoft.com/office/powerpoint/2010/main" val="12082353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25 in Ward, p. 200. Kreeft calls it reductionism.</a:t>
            </a:r>
          </a:p>
        </p:txBody>
      </p:sp>
      <p:sp>
        <p:nvSpPr>
          <p:cNvPr id="4" name="Slide Number Placeholder 3"/>
          <p:cNvSpPr>
            <a:spLocks noGrp="1"/>
          </p:cNvSpPr>
          <p:nvPr>
            <p:ph type="sldNum" sz="quarter" idx="5"/>
          </p:nvPr>
        </p:nvSpPr>
        <p:spPr/>
        <p:txBody>
          <a:bodyPr/>
          <a:lstStyle/>
          <a:p>
            <a:fld id="{349B9F7F-DA71-4CB1-A07F-6F139051DF97}" type="slidenum">
              <a:rPr lang="en-US" smtClean="0"/>
              <a:pPr/>
              <a:t>122</a:t>
            </a:fld>
            <a:endParaRPr lang="en-US"/>
          </a:p>
        </p:txBody>
      </p:sp>
    </p:spTree>
    <p:extLst>
      <p:ext uri="{BB962C8B-B14F-4D97-AF65-F5344CB8AC3E}">
        <p14:creationId xmlns:p14="http://schemas.microsoft.com/office/powerpoint/2010/main" val="26394632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26 in Ward, p. 201.</a:t>
            </a:r>
          </a:p>
        </p:txBody>
      </p:sp>
      <p:sp>
        <p:nvSpPr>
          <p:cNvPr id="4" name="Slide Number Placeholder 3"/>
          <p:cNvSpPr>
            <a:spLocks noGrp="1"/>
          </p:cNvSpPr>
          <p:nvPr>
            <p:ph type="sldNum" sz="quarter" idx="5"/>
          </p:nvPr>
        </p:nvSpPr>
        <p:spPr/>
        <p:txBody>
          <a:bodyPr/>
          <a:lstStyle/>
          <a:p>
            <a:fld id="{349B9F7F-DA71-4CB1-A07F-6F139051DF97}" type="slidenum">
              <a:rPr lang="en-US" smtClean="0"/>
              <a:pPr/>
              <a:t>123</a:t>
            </a:fld>
            <a:endParaRPr lang="en-US"/>
          </a:p>
        </p:txBody>
      </p:sp>
    </p:spTree>
    <p:extLst>
      <p:ext uri="{BB962C8B-B14F-4D97-AF65-F5344CB8AC3E}">
        <p14:creationId xmlns:p14="http://schemas.microsoft.com/office/powerpoint/2010/main" val="19995759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14 and 27 in Ward, p. 200. </a:t>
            </a:r>
            <a:r>
              <a:rPr lang="en-US" sz="1200" dirty="0"/>
              <a:t>Page 76: “from science herself might come the cure.”</a:t>
            </a:r>
          </a:p>
        </p:txBody>
      </p:sp>
      <p:sp>
        <p:nvSpPr>
          <p:cNvPr id="4" name="Slide Number Placeholder 3"/>
          <p:cNvSpPr>
            <a:spLocks noGrp="1"/>
          </p:cNvSpPr>
          <p:nvPr>
            <p:ph type="sldNum" sz="quarter" idx="5"/>
          </p:nvPr>
        </p:nvSpPr>
        <p:spPr/>
        <p:txBody>
          <a:bodyPr/>
          <a:lstStyle/>
          <a:p>
            <a:fld id="{349B9F7F-DA71-4CB1-A07F-6F139051DF97}" type="slidenum">
              <a:rPr lang="en-US" smtClean="0"/>
              <a:pPr/>
              <a:t>124</a:t>
            </a:fld>
            <a:endParaRPr lang="en-US"/>
          </a:p>
        </p:txBody>
      </p:sp>
    </p:spTree>
    <p:extLst>
      <p:ext uri="{BB962C8B-B14F-4D97-AF65-F5344CB8AC3E}">
        <p14:creationId xmlns:p14="http://schemas.microsoft.com/office/powerpoint/2010/main" val="10535311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accusation of racism for every disagreement, the use of “anti-abortion” instead of “pro-life” or vice versa, etc.</a:t>
            </a:r>
          </a:p>
        </p:txBody>
      </p:sp>
      <p:sp>
        <p:nvSpPr>
          <p:cNvPr id="4" name="Slide Number Placeholder 3"/>
          <p:cNvSpPr>
            <a:spLocks noGrp="1"/>
          </p:cNvSpPr>
          <p:nvPr>
            <p:ph type="sldNum" sz="quarter" idx="5"/>
          </p:nvPr>
        </p:nvSpPr>
        <p:spPr/>
        <p:txBody>
          <a:bodyPr/>
          <a:lstStyle/>
          <a:p>
            <a:fld id="{349B9F7F-DA71-4CB1-A07F-6F139051DF97}" type="slidenum">
              <a:rPr lang="en-US" smtClean="0"/>
              <a:pPr/>
              <a:t>125</a:t>
            </a:fld>
            <a:endParaRPr lang="en-US"/>
          </a:p>
        </p:txBody>
      </p:sp>
    </p:spTree>
    <p:extLst>
      <p:ext uri="{BB962C8B-B14F-4D97-AF65-F5344CB8AC3E}">
        <p14:creationId xmlns:p14="http://schemas.microsoft.com/office/powerpoint/2010/main" val="21483677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Kreeft, </a:t>
            </a:r>
            <a:r>
              <a:rPr lang="en-US" i="1" dirty="0"/>
              <a:t>C. S. Lewis for the Third Millennium</a:t>
            </a:r>
            <a:r>
              <a:rPr lang="en-US" dirty="0"/>
              <a:t>, p. 136. Abolition, p. 76.</a:t>
            </a:r>
          </a:p>
        </p:txBody>
      </p:sp>
      <p:sp>
        <p:nvSpPr>
          <p:cNvPr id="4" name="Slide Number Placeholder 3"/>
          <p:cNvSpPr>
            <a:spLocks noGrp="1"/>
          </p:cNvSpPr>
          <p:nvPr>
            <p:ph type="sldNum" sz="quarter" idx="5"/>
          </p:nvPr>
        </p:nvSpPr>
        <p:spPr/>
        <p:txBody>
          <a:bodyPr/>
          <a:lstStyle/>
          <a:p>
            <a:fld id="{349B9F7F-DA71-4CB1-A07F-6F139051DF97}" type="slidenum">
              <a:rPr lang="en-US" smtClean="0"/>
              <a:pPr/>
              <a:t>126</a:t>
            </a:fld>
            <a:endParaRPr lang="en-US"/>
          </a:p>
        </p:txBody>
      </p:sp>
    </p:spTree>
    <p:extLst>
      <p:ext uri="{BB962C8B-B14F-4D97-AF65-F5344CB8AC3E}">
        <p14:creationId xmlns:p14="http://schemas.microsoft.com/office/powerpoint/2010/main" val="41224384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24 in Ward, p. 200. Page 77: “</a:t>
            </a:r>
            <a:r>
              <a:rPr lang="en-US" sz="1800" dirty="0">
                <a:effectLst/>
                <a:latin typeface="Times New Roman" panose="02020603050405020304" pitchFamily="18" charset="0"/>
                <a:ea typeface="Times New Roman" panose="02020603050405020304" pitchFamily="18" charset="0"/>
              </a:rPr>
              <a:t>For magic and applied science alike the problem is how to subdue reality to the wishes of men.”</a:t>
            </a:r>
            <a:endParaRPr lang="en-US" dirty="0"/>
          </a:p>
        </p:txBody>
      </p:sp>
      <p:sp>
        <p:nvSpPr>
          <p:cNvPr id="4" name="Slide Number Placeholder 3"/>
          <p:cNvSpPr>
            <a:spLocks noGrp="1"/>
          </p:cNvSpPr>
          <p:nvPr>
            <p:ph type="sldNum" sz="quarter" idx="5"/>
          </p:nvPr>
        </p:nvSpPr>
        <p:spPr/>
        <p:txBody>
          <a:bodyPr/>
          <a:lstStyle/>
          <a:p>
            <a:fld id="{349B9F7F-DA71-4CB1-A07F-6F139051DF97}" type="slidenum">
              <a:rPr lang="en-US" smtClean="0"/>
              <a:pPr/>
              <a:t>127</a:t>
            </a:fld>
            <a:endParaRPr lang="en-US"/>
          </a:p>
        </p:txBody>
      </p:sp>
    </p:spTree>
    <p:extLst>
      <p:ext uri="{BB962C8B-B14F-4D97-AF65-F5344CB8AC3E}">
        <p14:creationId xmlns:p14="http://schemas.microsoft.com/office/powerpoint/2010/main" val="37353305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28 and 29 in Ward, p. 201.</a:t>
            </a:r>
          </a:p>
        </p:txBody>
      </p:sp>
      <p:sp>
        <p:nvSpPr>
          <p:cNvPr id="4" name="Slide Number Placeholder 3"/>
          <p:cNvSpPr>
            <a:spLocks noGrp="1"/>
          </p:cNvSpPr>
          <p:nvPr>
            <p:ph type="sldNum" sz="quarter" idx="5"/>
          </p:nvPr>
        </p:nvSpPr>
        <p:spPr/>
        <p:txBody>
          <a:bodyPr/>
          <a:lstStyle/>
          <a:p>
            <a:fld id="{349B9F7F-DA71-4CB1-A07F-6F139051DF97}" type="slidenum">
              <a:rPr lang="en-US" smtClean="0"/>
              <a:pPr/>
              <a:t>129</a:t>
            </a:fld>
            <a:endParaRPr lang="en-US"/>
          </a:p>
        </p:txBody>
      </p:sp>
    </p:spTree>
    <p:extLst>
      <p:ext uri="{BB962C8B-B14F-4D97-AF65-F5344CB8AC3E}">
        <p14:creationId xmlns:p14="http://schemas.microsoft.com/office/powerpoint/2010/main" val="2270937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9 and 30 in Ward, p. 201.</a:t>
            </a:r>
          </a:p>
        </p:txBody>
      </p:sp>
      <p:sp>
        <p:nvSpPr>
          <p:cNvPr id="4" name="Slide Number Placeholder 3"/>
          <p:cNvSpPr>
            <a:spLocks noGrp="1"/>
          </p:cNvSpPr>
          <p:nvPr>
            <p:ph type="sldNum" sz="quarter" idx="5"/>
          </p:nvPr>
        </p:nvSpPr>
        <p:spPr/>
        <p:txBody>
          <a:bodyPr/>
          <a:lstStyle/>
          <a:p>
            <a:fld id="{349B9F7F-DA71-4CB1-A07F-6F139051DF97}" type="slidenum">
              <a:rPr lang="en-US" smtClean="0"/>
              <a:pPr/>
              <a:t>130</a:t>
            </a:fld>
            <a:endParaRPr lang="en-US"/>
          </a:p>
        </p:txBody>
      </p:sp>
    </p:spTree>
    <p:extLst>
      <p:ext uri="{BB962C8B-B14F-4D97-AF65-F5344CB8AC3E}">
        <p14:creationId xmlns:p14="http://schemas.microsoft.com/office/powerpoint/2010/main" val="18820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Lewis’s copy, kept at the Wade Center in Wheaton, Illinois. This was the last slide viewed </a:t>
            </a:r>
            <a:r>
              <a:rPr lang="en-US"/>
              <a:t>and discussed on </a:t>
            </a:r>
            <a:r>
              <a:rPr lang="en-US" dirty="0"/>
              <a:t>9/11/2022.</a:t>
            </a:r>
          </a:p>
        </p:txBody>
      </p:sp>
      <p:sp>
        <p:nvSpPr>
          <p:cNvPr id="4" name="Slide Number Placeholder 3"/>
          <p:cNvSpPr>
            <a:spLocks noGrp="1"/>
          </p:cNvSpPr>
          <p:nvPr>
            <p:ph type="sldNum" sz="quarter" idx="5"/>
          </p:nvPr>
        </p:nvSpPr>
        <p:spPr/>
        <p:txBody>
          <a:bodyPr/>
          <a:lstStyle/>
          <a:p>
            <a:fld id="{349B9F7F-DA71-4CB1-A07F-6F139051DF97}" type="slidenum">
              <a:rPr lang="en-US" smtClean="0"/>
              <a:pPr/>
              <a:t>22</a:t>
            </a:fld>
            <a:endParaRPr lang="en-US"/>
          </a:p>
        </p:txBody>
      </p:sp>
    </p:spTree>
    <p:extLst>
      <p:ext uri="{BB962C8B-B14F-4D97-AF65-F5344CB8AC3E}">
        <p14:creationId xmlns:p14="http://schemas.microsoft.com/office/powerpoint/2010/main" val="10435713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Ward’s Questions 31, 32, and 33 on p. 201.</a:t>
            </a:r>
          </a:p>
        </p:txBody>
      </p:sp>
      <p:sp>
        <p:nvSpPr>
          <p:cNvPr id="4" name="Slide Number Placeholder 3"/>
          <p:cNvSpPr>
            <a:spLocks noGrp="1"/>
          </p:cNvSpPr>
          <p:nvPr>
            <p:ph type="sldNum" sz="quarter" idx="5"/>
          </p:nvPr>
        </p:nvSpPr>
        <p:spPr/>
        <p:txBody>
          <a:bodyPr/>
          <a:lstStyle/>
          <a:p>
            <a:fld id="{349B9F7F-DA71-4CB1-A07F-6F139051DF97}" type="slidenum">
              <a:rPr lang="en-US" smtClean="0"/>
              <a:pPr/>
              <a:t>131</a:t>
            </a:fld>
            <a:endParaRPr lang="en-US"/>
          </a:p>
        </p:txBody>
      </p:sp>
    </p:spTree>
    <p:extLst>
      <p:ext uri="{BB962C8B-B14F-4D97-AF65-F5344CB8AC3E}">
        <p14:creationId xmlns:p14="http://schemas.microsoft.com/office/powerpoint/2010/main" val="18112174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 S. Lewis for the Third Millennium</a:t>
            </a:r>
            <a:r>
              <a:rPr lang="en-US" dirty="0"/>
              <a:t>, 68f.</a:t>
            </a:r>
          </a:p>
        </p:txBody>
      </p:sp>
      <p:sp>
        <p:nvSpPr>
          <p:cNvPr id="4" name="Slide Number Placeholder 3"/>
          <p:cNvSpPr>
            <a:spLocks noGrp="1"/>
          </p:cNvSpPr>
          <p:nvPr>
            <p:ph type="sldNum" sz="quarter" idx="5"/>
          </p:nvPr>
        </p:nvSpPr>
        <p:spPr/>
        <p:txBody>
          <a:bodyPr/>
          <a:lstStyle/>
          <a:p>
            <a:fld id="{349B9F7F-DA71-4CB1-A07F-6F139051DF97}" type="slidenum">
              <a:rPr lang="en-US" smtClean="0"/>
              <a:pPr/>
              <a:t>133</a:t>
            </a:fld>
            <a:endParaRPr lang="en-US"/>
          </a:p>
        </p:txBody>
      </p:sp>
    </p:spTree>
    <p:extLst>
      <p:ext uri="{BB962C8B-B14F-4D97-AF65-F5344CB8AC3E}">
        <p14:creationId xmlns:p14="http://schemas.microsoft.com/office/powerpoint/2010/main" val="34724588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Historicism: Aragorn … “Good and evil have not changed since yesteryear, nor are they one thing among Elves and Dwarves and another among Men. It is a man’s part to discern them, as much in the Golden Wood as in his own house.” </a:t>
            </a:r>
            <a:r>
              <a:rPr lang="en-US" i="1" dirty="0"/>
              <a:t>The Lord of the Rings</a:t>
            </a:r>
            <a:r>
              <a:rPr lang="en-US" dirty="0"/>
              <a:t>.</a:t>
            </a:r>
          </a:p>
        </p:txBody>
      </p:sp>
      <p:sp>
        <p:nvSpPr>
          <p:cNvPr id="4" name="Slide Number Placeholder 3"/>
          <p:cNvSpPr>
            <a:spLocks noGrp="1"/>
          </p:cNvSpPr>
          <p:nvPr>
            <p:ph type="sldNum" sz="quarter" idx="5"/>
          </p:nvPr>
        </p:nvSpPr>
        <p:spPr/>
        <p:txBody>
          <a:bodyPr/>
          <a:lstStyle/>
          <a:p>
            <a:fld id="{349B9F7F-DA71-4CB1-A07F-6F139051DF97}" type="slidenum">
              <a:rPr lang="en-US" smtClean="0"/>
              <a:pPr/>
              <a:t>135</a:t>
            </a:fld>
            <a:endParaRPr lang="en-US"/>
          </a:p>
        </p:txBody>
      </p:sp>
    </p:spTree>
    <p:extLst>
      <p:ext uri="{BB962C8B-B14F-4D97-AF65-F5344CB8AC3E}">
        <p14:creationId xmlns:p14="http://schemas.microsoft.com/office/powerpoint/2010/main" val="322243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Michael Ward’s third chapter. Lewis chooses the word “chest” instead of “heart,” because the latter could easily be confused with emotionalism (Ward, 73f.).</a:t>
            </a:r>
          </a:p>
        </p:txBody>
      </p:sp>
      <p:sp>
        <p:nvSpPr>
          <p:cNvPr id="4" name="Slide Number Placeholder 3"/>
          <p:cNvSpPr>
            <a:spLocks noGrp="1"/>
          </p:cNvSpPr>
          <p:nvPr>
            <p:ph type="sldNum" sz="quarter" idx="5"/>
          </p:nvPr>
        </p:nvSpPr>
        <p:spPr/>
        <p:txBody>
          <a:bodyPr/>
          <a:lstStyle/>
          <a:p>
            <a:fld id="{349B9F7F-DA71-4CB1-A07F-6F139051DF97}" type="slidenum">
              <a:rPr lang="en-US" smtClean="0"/>
              <a:pPr/>
              <a:t>23</a:t>
            </a:fld>
            <a:endParaRPr lang="en-US"/>
          </a:p>
        </p:txBody>
      </p:sp>
    </p:spTree>
    <p:extLst>
      <p:ext uri="{BB962C8B-B14F-4D97-AF65-F5344CB8AC3E}">
        <p14:creationId xmlns:p14="http://schemas.microsoft.com/office/powerpoint/2010/main" val="10437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B83D3A-A167-47CF-A488-C00FDFACF651}"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312340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B83D3A-A167-47CF-A488-C00FDFACF651}"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279175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71B83D3A-A167-47CF-A488-C00FDFACF651}"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112411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71B83D3A-A167-47CF-A488-C00FDFACF651}" type="datetimeFigureOut">
              <a:rPr lang="en-US" smtClean="0"/>
              <a:pPr/>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2948055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83D3A-A167-47CF-A488-C00FDFACF651}"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341923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83D3A-A167-47CF-A488-C00FDFACF651}"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1879782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B83D3A-A167-47CF-A488-C00FDFACF651}"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B7D-6421-465E-BED0-B595996B5674}" type="slidenum">
              <a:rPr lang="en-US" smtClean="0"/>
              <a:pPr/>
              <a:t>‹#›</a:t>
            </a:fld>
            <a:endParaRPr lang="en-US"/>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25830124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B83D3A-A167-47CF-A488-C00FDFACF651}"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316681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B83D3A-A167-47CF-A488-C00FDFACF651}"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401323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B83D3A-A167-47CF-A488-C00FDFACF651}"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95415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B83D3A-A167-47CF-A488-C00FDFACF651}" type="datetimeFigureOut">
              <a:rPr lang="en-US" smtClean="0"/>
              <a:pPr/>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325918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B83D3A-A167-47CF-A488-C00FDFACF651}" type="datetimeFigureOut">
              <a:rPr lang="en-US" smtClean="0"/>
              <a:pPr/>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349119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83D3A-A167-47CF-A488-C00FDFACF651}" type="datetimeFigureOut">
              <a:rPr lang="en-US" smtClean="0"/>
              <a:pPr/>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399708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B83D3A-A167-47CF-A488-C00FDFACF651}"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253817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71B83D3A-A167-47CF-A488-C00FDFACF651}" type="datetimeFigureOut">
              <a:rPr lang="en-US" smtClean="0"/>
              <a:pPr/>
              <a:t>1/13/2023</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6E069B7D-6421-465E-BED0-B595996B5674}" type="slidenum">
              <a:rPr lang="en-US" smtClean="0"/>
              <a:pPr/>
              <a:t>‹#›</a:t>
            </a:fld>
            <a:endParaRPr lang="en-US"/>
          </a:p>
        </p:txBody>
      </p:sp>
    </p:spTree>
    <p:extLst>
      <p:ext uri="{BB962C8B-B14F-4D97-AF65-F5344CB8AC3E}">
        <p14:creationId xmlns:p14="http://schemas.microsoft.com/office/powerpoint/2010/main" val="85456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71B83D3A-A167-47CF-A488-C00FDFACF651}" type="datetimeFigureOut">
              <a:rPr lang="en-US" smtClean="0"/>
              <a:pPr/>
              <a:t>1/13/2023</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6E069B7D-6421-465E-BED0-B595996B5674}" type="slidenum">
              <a:rPr lang="en-US" smtClean="0"/>
              <a:pPr/>
              <a:t>‹#›</a:t>
            </a:fld>
            <a:endParaRPr lang="en-US"/>
          </a:p>
        </p:txBody>
      </p:sp>
    </p:spTree>
    <p:extLst>
      <p:ext uri="{BB962C8B-B14F-4D97-AF65-F5344CB8AC3E}">
        <p14:creationId xmlns:p14="http://schemas.microsoft.com/office/powerpoint/2010/main" val="2296002001"/>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501" y="639097"/>
            <a:ext cx="3721151" cy="3781101"/>
          </a:xfrm>
        </p:spPr>
        <p:txBody>
          <a:bodyPr>
            <a:normAutofit/>
          </a:bodyPr>
          <a:lstStyle/>
          <a:p>
            <a:r>
              <a:rPr lang="en-US"/>
              <a:t>The Abolition of Man</a:t>
            </a:r>
            <a:endParaRPr lang="en-US" i="1"/>
          </a:p>
        </p:txBody>
      </p:sp>
      <p:sp>
        <p:nvSpPr>
          <p:cNvPr id="3" name="Subtitle 2"/>
          <p:cNvSpPr>
            <a:spLocks noGrp="1"/>
          </p:cNvSpPr>
          <p:nvPr>
            <p:ph type="subTitle" idx="1"/>
          </p:nvPr>
        </p:nvSpPr>
        <p:spPr>
          <a:xfrm>
            <a:off x="607500" y="5280847"/>
            <a:ext cx="3721152" cy="785656"/>
          </a:xfrm>
        </p:spPr>
        <p:txBody>
          <a:bodyPr>
            <a:normAutofit fontScale="92500" lnSpcReduction="20000"/>
          </a:bodyPr>
          <a:lstStyle/>
          <a:p>
            <a:pPr algn="ctr"/>
            <a:r>
              <a:rPr lang="en-US" sz="2800" dirty="0"/>
              <a:t>C. S. Lewis on Objective Values</a:t>
            </a:r>
          </a:p>
        </p:txBody>
      </p:sp>
      <p:pic>
        <p:nvPicPr>
          <p:cNvPr id="3074" name="Picture 2" descr="The Abolition of Man by C. S. Lewis (Abolition-of-Man)">
            <a:extLst>
              <a:ext uri="{FF2B5EF4-FFF2-40B4-BE49-F238E27FC236}">
                <a16:creationId xmlns:a16="http://schemas.microsoft.com/office/drawing/2014/main" id="{BDFFF4A5-29F2-5575-8BE2-935844A112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6" r="-1" b="3562"/>
          <a:stretch/>
        </p:blipFill>
        <p:spPr bwMode="auto">
          <a:xfrm>
            <a:off x="4575687" y="10"/>
            <a:ext cx="4568313"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50E6-87FA-E842-4A5B-D4A0071C504D}"/>
              </a:ext>
            </a:extLst>
          </p:cNvPr>
          <p:cNvSpPr>
            <a:spLocks noGrp="1"/>
          </p:cNvSpPr>
          <p:nvPr>
            <p:ph type="title"/>
          </p:nvPr>
        </p:nvSpPr>
        <p:spPr/>
        <p:txBody>
          <a:bodyPr/>
          <a:lstStyle/>
          <a:p>
            <a:pPr algn="ctr"/>
            <a:r>
              <a:rPr lang="en-US" sz="4000" dirty="0"/>
              <a:t>Ward’s Chapter 6: Legacy (6 pages)</a:t>
            </a:r>
            <a:endParaRPr lang="en-US" dirty="0"/>
          </a:p>
        </p:txBody>
      </p:sp>
      <p:sp>
        <p:nvSpPr>
          <p:cNvPr id="3" name="Content Placeholder 2">
            <a:extLst>
              <a:ext uri="{FF2B5EF4-FFF2-40B4-BE49-F238E27FC236}">
                <a16:creationId xmlns:a16="http://schemas.microsoft.com/office/drawing/2014/main" id="{A7261537-42CE-1DEF-45B3-B3F352C2D744}"/>
              </a:ext>
            </a:extLst>
          </p:cNvPr>
          <p:cNvSpPr>
            <a:spLocks noGrp="1"/>
          </p:cNvSpPr>
          <p:nvPr>
            <p:ph idx="1"/>
          </p:nvPr>
        </p:nvSpPr>
        <p:spPr/>
        <p:txBody>
          <a:bodyPr>
            <a:normAutofit lnSpcReduction="10000"/>
          </a:bodyPr>
          <a:lstStyle/>
          <a:p>
            <a:r>
              <a:rPr lang="en-US" sz="2800" i="1" dirty="0"/>
              <a:t>Abolition</a:t>
            </a:r>
            <a:r>
              <a:rPr lang="en-US" sz="2800" dirty="0"/>
              <a:t>’s significant influence on philosopher John Lucas, English professor Paul </a:t>
            </a:r>
            <a:r>
              <a:rPr lang="en-US" sz="2800" dirty="0" err="1"/>
              <a:t>Piehler</a:t>
            </a:r>
            <a:r>
              <a:rPr lang="en-US" sz="2800" dirty="0"/>
              <a:t>, philosopher &amp; political commentator George Grant, polymath Michael Polanyi, philosopher Elizabeth Anscombe, </a:t>
            </a:r>
            <a:r>
              <a:rPr lang="en-US" sz="2800"/>
              <a:t>and philosopher Alasdair </a:t>
            </a:r>
            <a:r>
              <a:rPr lang="en-US" sz="2800" dirty="0" err="1"/>
              <a:t>MacIntyre</a:t>
            </a:r>
            <a:r>
              <a:rPr lang="en-US" sz="2800" dirty="0"/>
              <a:t> (</a:t>
            </a:r>
            <a:r>
              <a:rPr lang="en-US" sz="2800" i="1" dirty="0"/>
              <a:t>After Virtue</a:t>
            </a:r>
            <a:r>
              <a:rPr lang="en-US" sz="2800" dirty="0"/>
              <a:t>).</a:t>
            </a:r>
          </a:p>
          <a:p>
            <a:r>
              <a:rPr lang="en-US" sz="2800" dirty="0"/>
              <a:t>And its influence on Virtue Ethics</a:t>
            </a:r>
          </a:p>
        </p:txBody>
      </p:sp>
    </p:spTree>
    <p:extLst>
      <p:ext uri="{BB962C8B-B14F-4D97-AF65-F5344CB8AC3E}">
        <p14:creationId xmlns:p14="http://schemas.microsoft.com/office/powerpoint/2010/main" val="16493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304800" y="2489200"/>
            <a:ext cx="8534400" cy="3530600"/>
          </a:xfrm>
        </p:spPr>
        <p:txBody>
          <a:bodyPr>
            <a:noAutofit/>
          </a:bodyPr>
          <a:lstStyle/>
          <a:p>
            <a:r>
              <a:rPr lang="en-US" sz="2400" dirty="0"/>
              <a:t>“</a:t>
            </a:r>
            <a:r>
              <a:rPr lang="en-US" sz="2400" dirty="0">
                <a:effectLst/>
                <a:ea typeface="Times New Roman" panose="02020603050405020304" pitchFamily="18" charset="0"/>
              </a:rPr>
              <a:t>Man’s conquest of Nature, if the dreams of some scientific planners are realized, means the rule of a few hundreds of men over billions upon billions of men. There neither is nor can be any simple increase of power on Man’s side. Each new power won </a:t>
            </a:r>
            <a:r>
              <a:rPr lang="en-US" sz="2400" i="1" dirty="0">
                <a:effectLst/>
                <a:ea typeface="Times New Roman" panose="02020603050405020304" pitchFamily="18" charset="0"/>
              </a:rPr>
              <a:t>by </a:t>
            </a:r>
            <a:r>
              <a:rPr lang="en-US" sz="2400" dirty="0">
                <a:effectLst/>
                <a:ea typeface="Times New Roman" panose="02020603050405020304" pitchFamily="18" charset="0"/>
              </a:rPr>
              <a:t>man is a power </a:t>
            </a:r>
            <a:r>
              <a:rPr lang="en-US" sz="2400" i="1" dirty="0">
                <a:effectLst/>
                <a:ea typeface="Times New Roman" panose="02020603050405020304" pitchFamily="18" charset="0"/>
              </a:rPr>
              <a:t>over </a:t>
            </a:r>
            <a:r>
              <a:rPr lang="en-US" sz="2400" dirty="0">
                <a:effectLst/>
                <a:ea typeface="Times New Roman" panose="02020603050405020304" pitchFamily="18" charset="0"/>
              </a:rPr>
              <a:t>man as well. Each advance leaves him weaker as well as stronger. In every victory, besides being the general who triumphs, he is also the prisoner who follows the triumphal car” (58).</a:t>
            </a:r>
          </a:p>
          <a:p>
            <a:r>
              <a:rPr lang="en-US" sz="2400" dirty="0"/>
              <a:t>The result is totalitarianism.</a:t>
            </a:r>
          </a:p>
        </p:txBody>
      </p:sp>
    </p:spTree>
    <p:extLst>
      <p:ext uri="{BB962C8B-B14F-4D97-AF65-F5344CB8AC3E}">
        <p14:creationId xmlns:p14="http://schemas.microsoft.com/office/powerpoint/2010/main" val="136293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09996" y="2590800"/>
            <a:ext cx="7524003" cy="3636510"/>
          </a:xfrm>
        </p:spPr>
        <p:txBody>
          <a:bodyPr>
            <a:noAutofit/>
          </a:bodyPr>
          <a:lstStyle/>
          <a:p>
            <a:r>
              <a:rPr lang="en-US" sz="2800" dirty="0"/>
              <a:t>“</a:t>
            </a:r>
            <a:r>
              <a:rPr lang="en-US" sz="2800" dirty="0">
                <a:effectLst/>
                <a:ea typeface="Times New Roman" panose="02020603050405020304" pitchFamily="18" charset="0"/>
              </a:rPr>
              <a:t>Hitherto the plans of educationalists have achieved very little of what they attempted …” (59f.) Is this true in the USA today?</a:t>
            </a:r>
          </a:p>
          <a:p>
            <a:r>
              <a:rPr lang="en-US" sz="2800" dirty="0"/>
              <a:t>“</a:t>
            </a:r>
            <a:r>
              <a:rPr lang="en-US" sz="2800" dirty="0">
                <a:effectLst/>
                <a:ea typeface="Times New Roman" panose="02020603050405020304" pitchFamily="18" charset="0"/>
              </a:rPr>
              <a:t>But the man-molders of the new age will be armed with the powers of an omnicompetent state …” Does this sound familiar?</a:t>
            </a:r>
            <a:endParaRPr lang="en-US" sz="2800" dirty="0"/>
          </a:p>
        </p:txBody>
      </p:sp>
    </p:spTree>
    <p:extLst>
      <p:ext uri="{BB962C8B-B14F-4D97-AF65-F5344CB8AC3E}">
        <p14:creationId xmlns:p14="http://schemas.microsoft.com/office/powerpoint/2010/main" val="36226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09997" y="2222286"/>
            <a:ext cx="7953003" cy="4330913"/>
          </a:xfrm>
        </p:spPr>
        <p:txBody>
          <a:bodyPr>
            <a:normAutofit/>
          </a:bodyPr>
          <a:lstStyle/>
          <a:p>
            <a:r>
              <a:rPr lang="en-US" sz="2400" dirty="0"/>
              <a:t>“</a:t>
            </a:r>
            <a:r>
              <a:rPr lang="en-US" sz="2400" dirty="0">
                <a:effectLst/>
                <a:ea typeface="Times New Roman" panose="02020603050405020304" pitchFamily="18" charset="0"/>
              </a:rPr>
              <a:t>Values are now mere phenomena. Judgments of value are to be produced in the pupil as part of the conditioning. Whatever </a:t>
            </a:r>
            <a:r>
              <a:rPr lang="en-US" sz="2400" i="1" dirty="0">
                <a:effectLst/>
                <a:ea typeface="Times New Roman" panose="02020603050405020304" pitchFamily="18" charset="0"/>
              </a:rPr>
              <a:t>Tao</a:t>
            </a:r>
            <a:r>
              <a:rPr lang="en-US" sz="2400" dirty="0">
                <a:effectLst/>
                <a:ea typeface="Times New Roman" panose="02020603050405020304" pitchFamily="18" charset="0"/>
              </a:rPr>
              <a:t> there is will be the product, not the motive, of education” (61).</a:t>
            </a:r>
          </a:p>
          <a:p>
            <a:r>
              <a:rPr lang="en-US" sz="2400" dirty="0"/>
              <a:t>Hence, values are subjective, determined by the Conditioners, a minority of people with the power of the State at their disposal.</a:t>
            </a:r>
          </a:p>
          <a:p>
            <a:r>
              <a:rPr lang="en-US" sz="2400" dirty="0"/>
              <a:t>The old liberalism didn’t care what others thought. The new liberalism uses the power of the State to demand conformity to its dictates.</a:t>
            </a:r>
          </a:p>
        </p:txBody>
      </p:sp>
    </p:spTree>
    <p:extLst>
      <p:ext uri="{BB962C8B-B14F-4D97-AF65-F5344CB8AC3E}">
        <p14:creationId xmlns:p14="http://schemas.microsoft.com/office/powerpoint/2010/main" val="100399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1BC3-8ADE-43EE-A31C-0F16F883025C}"/>
              </a:ext>
            </a:extLst>
          </p:cNvPr>
          <p:cNvSpPr>
            <a:spLocks noGrp="1"/>
          </p:cNvSpPr>
          <p:nvPr>
            <p:ph type="title"/>
          </p:nvPr>
        </p:nvSpPr>
        <p:spPr/>
        <p:txBody>
          <a:bodyPr/>
          <a:lstStyle/>
          <a:p>
            <a:r>
              <a:rPr lang="en-US" sz="3600" dirty="0"/>
              <a:t>Conditioning/Propaganda in </a:t>
            </a:r>
            <a:r>
              <a:rPr lang="en-US" sz="3600" i="1" dirty="0"/>
              <a:t>THS</a:t>
            </a:r>
          </a:p>
        </p:txBody>
      </p:sp>
      <p:sp>
        <p:nvSpPr>
          <p:cNvPr id="4" name="Rectangle 1">
            <a:extLst>
              <a:ext uri="{FF2B5EF4-FFF2-40B4-BE49-F238E27FC236}">
                <a16:creationId xmlns:a16="http://schemas.microsoft.com/office/drawing/2014/main" id="{79731147-ADA0-4DE5-9B1B-CD45AD54C2C5}"/>
              </a:ext>
            </a:extLst>
          </p:cNvPr>
          <p:cNvSpPr>
            <a:spLocks noGrp="1" noChangeArrowheads="1"/>
          </p:cNvSpPr>
          <p:nvPr>
            <p:ph idx="1"/>
          </p:nvPr>
        </p:nvSpPr>
        <p:spPr bwMode="auto">
          <a:xfrm>
            <a:off x="533398" y="2362200"/>
            <a:ext cx="807719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“Why you fool, it’s the educated reader who </a:t>
            </a:r>
            <a:r>
              <a:rPr kumimoji="0" lang="en-US" altLang="en-US" sz="2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can </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 gulled. All our difficulty comes with the others. When did you meet a workman who believes the papers? He takes it for granted that they’re all propaganda and skips the leading articles. He buys his paper for the football results and the little paragraphs about girls falling out of windows and corpses found in Mayfair flats. He is our problem. We have to recondition him. But the educated public, the people who read the highbrow weeklies, don’t need reconditioning. They’re all right already. They’ll believe anything.”</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03660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381000" y="2514600"/>
            <a:ext cx="8305800" cy="3636510"/>
          </a:xfrm>
        </p:spPr>
        <p:txBody>
          <a:bodyPr>
            <a:noAutofit/>
          </a:bodyPr>
          <a:lstStyle/>
          <a:p>
            <a:r>
              <a:rPr lang="en-US" sz="2600" dirty="0"/>
              <a:t>“</a:t>
            </a:r>
            <a:r>
              <a:rPr lang="en-US" sz="2600" dirty="0">
                <a:effectLst/>
                <a:ea typeface="Times New Roman" panose="02020603050405020304" pitchFamily="18" charset="0"/>
              </a:rPr>
              <a:t>They are, if you like, men who have sacrificed their own share in traditional humanity in order to devote themselves to the task of deciding what ‘Humanity’ shall henceforth mean” (63).</a:t>
            </a:r>
          </a:p>
          <a:p>
            <a:r>
              <a:rPr lang="en-US" sz="2600" i="1" dirty="0"/>
              <a:t>Sic </a:t>
            </a:r>
            <a:r>
              <a:rPr lang="en-US" sz="2600" i="1" dirty="0" err="1"/>
              <a:t>volo</a:t>
            </a:r>
            <a:r>
              <a:rPr lang="en-US" sz="2600" i="1" dirty="0"/>
              <a:t>, sic </a:t>
            </a:r>
            <a:r>
              <a:rPr lang="en-US" sz="2600" i="1" dirty="0" err="1"/>
              <a:t>jubeo</a:t>
            </a:r>
            <a:r>
              <a:rPr lang="en-US" sz="2600" dirty="0"/>
              <a:t> = “as I will, so I command” (Juvenal). So, whatever I choose is right; I did it because I could.</a:t>
            </a:r>
          </a:p>
          <a:p>
            <a:r>
              <a:rPr lang="en-US" sz="2600" dirty="0"/>
              <a:t>“When all that says ‘it is good’ has been debunked, what says ‘I want’ remains” (65).</a:t>
            </a:r>
          </a:p>
        </p:txBody>
      </p:sp>
    </p:spTree>
    <p:extLst>
      <p:ext uri="{BB962C8B-B14F-4D97-AF65-F5344CB8AC3E}">
        <p14:creationId xmlns:p14="http://schemas.microsoft.com/office/powerpoint/2010/main" val="247206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p:txBody>
          <a:bodyPr>
            <a:normAutofit/>
          </a:bodyPr>
          <a:lstStyle/>
          <a:p>
            <a:pPr marL="0" indent="0">
              <a:buNone/>
            </a:pPr>
            <a:r>
              <a:rPr lang="en-US" sz="2800" dirty="0"/>
              <a:t>“</a:t>
            </a:r>
            <a:r>
              <a:rPr lang="en-US" sz="2800" dirty="0">
                <a:effectLst/>
                <a:ea typeface="Times New Roman" panose="02020603050405020304" pitchFamily="18" charset="0"/>
              </a:rPr>
              <a:t>I am very doubtful whether history shows us one example of a man who, having stepped outside traditional morality and attained power, has used that power benevolently. I am inclined to think that the Conditioners will hate the conditioned” (66).</a:t>
            </a:r>
            <a:endParaRPr lang="en-US" sz="2800" dirty="0"/>
          </a:p>
        </p:txBody>
      </p:sp>
    </p:spTree>
    <p:extLst>
      <p:ext uri="{BB962C8B-B14F-4D97-AF65-F5344CB8AC3E}">
        <p14:creationId xmlns:p14="http://schemas.microsoft.com/office/powerpoint/2010/main" val="3264400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9321-5C60-8BBF-5961-1B050C635342}"/>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09E4084B-A3AA-D758-D4F8-2A6055E059B5}"/>
              </a:ext>
            </a:extLst>
          </p:cNvPr>
          <p:cNvSpPr>
            <a:spLocks noGrp="1"/>
          </p:cNvSpPr>
          <p:nvPr>
            <p:ph idx="1"/>
          </p:nvPr>
        </p:nvSpPr>
        <p:spPr/>
        <p:txBody>
          <a:bodyPr>
            <a:normAutofit fontScale="92500" lnSpcReduction="10000"/>
          </a:bodyPr>
          <a:lstStyle/>
          <a:p>
            <a:pPr marL="0" indent="0">
              <a:buNone/>
            </a:pPr>
            <a:r>
              <a:rPr lang="en-US" sz="2800" dirty="0"/>
              <a:t>It is good to criticize the past, but we also need to let the past criticize us. Lewis knew that people in each historical period have prejudices of which they are unaware. For example, if we should tear down statues because of the sins of those people who are recognized by the statues, what statues should remain? Who has such a personal record that they can’t be criticized?</a:t>
            </a:r>
          </a:p>
        </p:txBody>
      </p:sp>
    </p:spTree>
    <p:extLst>
      <p:ext uri="{BB962C8B-B14F-4D97-AF65-F5344CB8AC3E}">
        <p14:creationId xmlns:p14="http://schemas.microsoft.com/office/powerpoint/2010/main" val="12003950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457200" y="2222287"/>
            <a:ext cx="8686799" cy="3636510"/>
          </a:xfrm>
        </p:spPr>
        <p:txBody>
          <a:bodyPr>
            <a:noAutofit/>
          </a:bodyPr>
          <a:lstStyle/>
          <a:p>
            <a:r>
              <a:rPr lang="en-US" sz="2400" dirty="0"/>
              <a:t>Definition of “nature” and “the natural” (68f.)</a:t>
            </a:r>
          </a:p>
          <a:p>
            <a:r>
              <a:rPr lang="en-US" sz="2400" dirty="0"/>
              <a:t>The opposite of “the Natural” is the Artificial, the Civil, the Human, the Spiritual, the Supernatural.</a:t>
            </a:r>
          </a:p>
          <a:p>
            <a:r>
              <a:rPr lang="en-US" sz="2400" dirty="0"/>
              <a:t>Nature is the spatial and temporal, the world of quantity rather than the world of quality, what knows no values versus what perceives values (69).</a:t>
            </a:r>
          </a:p>
          <a:p>
            <a:r>
              <a:rPr lang="en-US" sz="2400" dirty="0"/>
              <a:t>Rebecca West: “Perhaps the sin against the Holy Ghost is to deal with people as though they were things.”</a:t>
            </a:r>
          </a:p>
        </p:txBody>
      </p:sp>
    </p:spTree>
    <p:extLst>
      <p:ext uri="{BB962C8B-B14F-4D97-AF65-F5344CB8AC3E}">
        <p14:creationId xmlns:p14="http://schemas.microsoft.com/office/powerpoint/2010/main" val="1557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457200" y="2489200"/>
            <a:ext cx="8153400" cy="3530600"/>
          </a:xfrm>
        </p:spPr>
        <p:txBody>
          <a:bodyPr>
            <a:noAutofit/>
          </a:bodyPr>
          <a:lstStyle/>
          <a:p>
            <a:r>
              <a:rPr lang="en-US" sz="2600" dirty="0"/>
              <a:t>“The stars lost their divinity as astronomy developed, and the Dying God has no place in chemical agriculture” (70).</a:t>
            </a:r>
          </a:p>
          <a:p>
            <a:pPr marR="0"/>
            <a:r>
              <a:rPr lang="en-US" sz="2600" dirty="0"/>
              <a:t>“In our world,” said Eustace, “a star is a huge ball of flaming gas.”</a:t>
            </a:r>
          </a:p>
          <a:p>
            <a:pPr marR="0"/>
            <a:r>
              <a:rPr lang="en-US" sz="2600" dirty="0"/>
              <a:t>“Even in your world, my son, that is not what a star is but only what it is made of. And in this world you have already met a star, for I think you have been with </a:t>
            </a:r>
            <a:r>
              <a:rPr lang="en-US" sz="2600" dirty="0" err="1"/>
              <a:t>Coriakin</a:t>
            </a:r>
            <a:r>
              <a:rPr lang="en-US" sz="2600" dirty="0"/>
              <a:t>.” (</a:t>
            </a:r>
            <a:r>
              <a:rPr lang="en-US" sz="2600" i="1" dirty="0"/>
              <a:t>VDT</a:t>
            </a:r>
            <a:r>
              <a:rPr lang="en-US" sz="2600" dirty="0"/>
              <a:t>)</a:t>
            </a:r>
          </a:p>
        </p:txBody>
      </p:sp>
    </p:spTree>
    <p:extLst>
      <p:ext uri="{BB962C8B-B14F-4D97-AF65-F5344CB8AC3E}">
        <p14:creationId xmlns:p14="http://schemas.microsoft.com/office/powerpoint/2010/main" val="19987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a:xfrm>
            <a:off x="607500" y="447188"/>
            <a:ext cx="7928998" cy="970450"/>
          </a:xfrm>
        </p:spPr>
        <p:txBody>
          <a:bodyPr vert="horz" lIns="91440" tIns="45720" rIns="91440" bIns="45720" rtlCol="0" anchor="b">
            <a:normAutofit/>
          </a:bodyPr>
          <a:lstStyle/>
          <a:p>
            <a:r>
              <a:rPr lang="en-US">
                <a:cs typeface="+mj-cs"/>
              </a:rPr>
              <a:t>3. The Abolition of Man</a:t>
            </a:r>
          </a:p>
        </p:txBody>
      </p:sp>
      <p:pic>
        <p:nvPicPr>
          <p:cNvPr id="2050" name="Picture 2" descr="Influence and reception of Søren Kierkegaard - Wikipedia">
            <a:extLst>
              <a:ext uri="{FF2B5EF4-FFF2-40B4-BE49-F238E27FC236}">
                <a16:creationId xmlns:a16="http://schemas.microsoft.com/office/drawing/2014/main" id="{39FC5C55-AA8C-6A1A-72CE-C153AB3D39C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3840" b="-2"/>
          <a:stretch/>
        </p:blipFill>
        <p:spPr bwMode="auto">
          <a:xfrm>
            <a:off x="720328" y="2413000"/>
            <a:ext cx="2184797" cy="362836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DF01BF-4AD0-4D10-8CC7-B5A83943334E}"/>
              </a:ext>
            </a:extLst>
          </p:cNvPr>
          <p:cNvSpPr>
            <a:spLocks noGrp="1"/>
          </p:cNvSpPr>
          <p:nvPr>
            <p:ph sz="half" idx="1"/>
          </p:nvPr>
        </p:nvSpPr>
        <p:spPr>
          <a:xfrm>
            <a:off x="3248024" y="2413000"/>
            <a:ext cx="5289550" cy="3632200"/>
          </a:xfrm>
        </p:spPr>
        <p:txBody>
          <a:bodyPr vert="horz" lIns="91440" tIns="45720" rIns="91440" bIns="45720" rtlCol="0" anchor="ctr">
            <a:normAutofit/>
          </a:bodyPr>
          <a:lstStyle/>
          <a:p>
            <a:pPr marL="0" indent="0">
              <a:buNone/>
            </a:pPr>
            <a:r>
              <a:rPr lang="en-US" sz="2800" dirty="0"/>
              <a:t>Kierkegaard was happy to let science deal with plants and animals and stars, but “to handle the spirit of man in such a fashion is blasphemy.”</a:t>
            </a:r>
          </a:p>
        </p:txBody>
      </p:sp>
    </p:spTree>
    <p:extLst>
      <p:ext uri="{BB962C8B-B14F-4D97-AF65-F5344CB8AC3E}">
        <p14:creationId xmlns:p14="http://schemas.microsoft.com/office/powerpoint/2010/main" val="8584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Peter </a:t>
            </a:r>
            <a:r>
              <a:rPr lang="en-US" dirty="0" err="1"/>
              <a:t>Kreeft</a:t>
            </a:r>
            <a:r>
              <a:rPr lang="en-US" dirty="0"/>
              <a:t> on Philosophy</a:t>
            </a:r>
          </a:p>
        </p:txBody>
      </p:sp>
      <p:sp>
        <p:nvSpPr>
          <p:cNvPr id="3" name="Content Placeholder 2"/>
          <p:cNvSpPr>
            <a:spLocks noGrp="1"/>
          </p:cNvSpPr>
          <p:nvPr>
            <p:ph idx="1"/>
          </p:nvPr>
        </p:nvSpPr>
        <p:spPr>
          <a:xfrm>
            <a:off x="495298" y="2362200"/>
            <a:ext cx="8153400" cy="3916363"/>
          </a:xfrm>
        </p:spPr>
        <p:txBody>
          <a:bodyPr>
            <a:noAutofit/>
          </a:bodyPr>
          <a:lstStyle/>
          <a:p>
            <a:r>
              <a:rPr lang="en-US" sz="2800" dirty="0"/>
              <a:t>Philosophers are that breed of people who go down deeper, stay down longer, and come up drier than any other group.</a:t>
            </a:r>
          </a:p>
          <a:p>
            <a:r>
              <a:rPr lang="en-US" sz="2800" dirty="0"/>
              <a:t>C. S. Lewis, writing to his father on August 14, 1925:</a:t>
            </a:r>
          </a:p>
          <a:p>
            <a:r>
              <a:rPr lang="en-US" sz="2800" dirty="0"/>
              <a:t>“I have come to think that if I had the mind, I have not the brain and nerves for a life of pure philosophy….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64382" y="2489200"/>
            <a:ext cx="7289018" cy="3530600"/>
          </a:xfrm>
        </p:spPr>
        <p:txBody>
          <a:bodyPr>
            <a:noAutofit/>
          </a:bodyPr>
          <a:lstStyle/>
          <a:p>
            <a:pPr marL="0" indent="0">
              <a:buNone/>
            </a:pPr>
            <a:r>
              <a:rPr lang="en-US" sz="2400" dirty="0"/>
              <a:t>In 2010, Anthony Cashmore published an article about human behavior and the criminal justice system. His points:</a:t>
            </a:r>
          </a:p>
          <a:p>
            <a:r>
              <a:rPr lang="en-US" sz="2400" dirty="0"/>
              <a:t>There is no such thing as free will.</a:t>
            </a:r>
          </a:p>
          <a:p>
            <a:r>
              <a:rPr lang="en-US" sz="2400" dirty="0"/>
              <a:t>“individuals cannot logically be held responsible for their behavior”</a:t>
            </a:r>
          </a:p>
          <a:p>
            <a:r>
              <a:rPr lang="en-US" sz="2400" dirty="0"/>
              <a:t>“as living systems, we are nothing more than a bag of chemicals”</a:t>
            </a:r>
          </a:p>
          <a:p>
            <a:pPr marL="0" indent="0">
              <a:buNone/>
            </a:pPr>
            <a:r>
              <a:rPr lang="en-US" sz="2400" dirty="0"/>
              <a:t>He wanted to minimize retributive punishment.</a:t>
            </a:r>
          </a:p>
        </p:txBody>
      </p:sp>
    </p:spTree>
    <p:extLst>
      <p:ext uri="{BB962C8B-B14F-4D97-AF65-F5344CB8AC3E}">
        <p14:creationId xmlns:p14="http://schemas.microsoft.com/office/powerpoint/2010/main" val="21783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9E99-2E2D-8EE0-3320-2CDCCDA48625}"/>
              </a:ext>
            </a:extLst>
          </p:cNvPr>
          <p:cNvSpPr>
            <a:spLocks noGrp="1"/>
          </p:cNvSpPr>
          <p:nvPr>
            <p:ph type="title"/>
          </p:nvPr>
        </p:nvSpPr>
        <p:spPr/>
        <p:txBody>
          <a:bodyPr/>
          <a:lstStyle/>
          <a:p>
            <a:r>
              <a:rPr lang="en-US" dirty="0"/>
              <a:t>C. John Collins</a:t>
            </a:r>
          </a:p>
        </p:txBody>
      </p:sp>
      <p:sp>
        <p:nvSpPr>
          <p:cNvPr id="3" name="Content Placeholder 2">
            <a:extLst>
              <a:ext uri="{FF2B5EF4-FFF2-40B4-BE49-F238E27FC236}">
                <a16:creationId xmlns:a16="http://schemas.microsoft.com/office/drawing/2014/main" id="{618A8144-32E1-3D8E-8393-0F6EDAA2444F}"/>
              </a:ext>
            </a:extLst>
          </p:cNvPr>
          <p:cNvSpPr>
            <a:spLocks noGrp="1"/>
          </p:cNvSpPr>
          <p:nvPr>
            <p:ph idx="1"/>
          </p:nvPr>
        </p:nvSpPr>
        <p:spPr>
          <a:xfrm>
            <a:off x="304800" y="2514600"/>
            <a:ext cx="8381999" cy="3636510"/>
          </a:xfrm>
        </p:spPr>
        <p:txBody>
          <a:bodyPr>
            <a:noAutofit/>
          </a:bodyPr>
          <a:lstStyle/>
          <a:p>
            <a:r>
              <a:rPr lang="en-US" sz="2600" dirty="0"/>
              <a:t>What would Lewis say?</a:t>
            </a:r>
          </a:p>
          <a:p>
            <a:r>
              <a:rPr lang="en-US" sz="2600" dirty="0"/>
              <a:t>“Lewis would surely point out that Cashmore, in declaring our thoughts to be merely a biological phenomenon, has undercut anyone’s right to believe such a claim.”</a:t>
            </a:r>
          </a:p>
          <a:p>
            <a:r>
              <a:rPr lang="en-US" sz="2600" dirty="0"/>
              <a:t>That is, …</a:t>
            </a:r>
          </a:p>
          <a:p>
            <a:r>
              <a:rPr lang="en-US" sz="2600" dirty="0"/>
              <a:t>Cashmore’s thoughts are also merely a biological phenomenon and therefore no more valid than anyone else’s opinion or claim.</a:t>
            </a:r>
          </a:p>
        </p:txBody>
      </p:sp>
    </p:spTree>
    <p:extLst>
      <p:ext uri="{BB962C8B-B14F-4D97-AF65-F5344CB8AC3E}">
        <p14:creationId xmlns:p14="http://schemas.microsoft.com/office/powerpoint/2010/main" val="420662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FD71-37E8-454B-9168-4F58FFE18F38}"/>
              </a:ext>
            </a:extLst>
          </p:cNvPr>
          <p:cNvSpPr>
            <a:spLocks noGrp="1"/>
          </p:cNvSpPr>
          <p:nvPr>
            <p:ph type="title"/>
          </p:nvPr>
        </p:nvSpPr>
        <p:spPr/>
        <p:txBody>
          <a:bodyPr/>
          <a:lstStyle/>
          <a:p>
            <a:r>
              <a:rPr lang="en-US" dirty="0"/>
              <a:t>Eugenics in </a:t>
            </a:r>
            <a:r>
              <a:rPr lang="en-US" i="1" dirty="0"/>
              <a:t>Abolition</a:t>
            </a:r>
            <a:r>
              <a:rPr lang="en-US" dirty="0"/>
              <a:t>, Part 3</a:t>
            </a:r>
          </a:p>
        </p:txBody>
      </p:sp>
      <p:sp>
        <p:nvSpPr>
          <p:cNvPr id="3" name="Content Placeholder 2">
            <a:extLst>
              <a:ext uri="{FF2B5EF4-FFF2-40B4-BE49-F238E27FC236}">
                <a16:creationId xmlns:a16="http://schemas.microsoft.com/office/drawing/2014/main" id="{A96AC883-D3F6-48F7-8125-3DCD021127C9}"/>
              </a:ext>
            </a:extLst>
          </p:cNvPr>
          <p:cNvSpPr>
            <a:spLocks noGrp="1"/>
          </p:cNvSpPr>
          <p:nvPr>
            <p:ph idx="1"/>
          </p:nvPr>
        </p:nvSpPr>
        <p:spPr/>
        <p:txBody>
          <a:bodyPr>
            <a:normAutofit/>
          </a:bodyPr>
          <a:lstStyle/>
          <a:p>
            <a:pPr marL="0" indent="0">
              <a:buNone/>
            </a:pPr>
            <a:r>
              <a:rPr lang="en-US" sz="2800" dirty="0"/>
              <a:t>“S</a:t>
            </a:r>
            <a:r>
              <a:rPr lang="en-US" sz="2800" dirty="0">
                <a:effectLst/>
                <a:ea typeface="Times New Roman" panose="02020603050405020304" pitchFamily="18" charset="0"/>
              </a:rPr>
              <a:t>omething has to be overcome before we can cut up a dead man or a live animal in a dissecting room” (70).</a:t>
            </a:r>
            <a:endParaRPr lang="en-US" sz="2800" dirty="0"/>
          </a:p>
        </p:txBody>
      </p:sp>
    </p:spTree>
    <p:extLst>
      <p:ext uri="{BB962C8B-B14F-4D97-AF65-F5344CB8AC3E}">
        <p14:creationId xmlns:p14="http://schemas.microsoft.com/office/powerpoint/2010/main" val="13329138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D01B-458F-40B6-8D7D-1BFF321CF354}"/>
              </a:ext>
            </a:extLst>
          </p:cNvPr>
          <p:cNvSpPr>
            <a:spLocks noGrp="1"/>
          </p:cNvSpPr>
          <p:nvPr>
            <p:ph type="title"/>
          </p:nvPr>
        </p:nvSpPr>
        <p:spPr/>
        <p:txBody>
          <a:bodyPr/>
          <a:lstStyle/>
          <a:p>
            <a:r>
              <a:rPr lang="en-US" dirty="0"/>
              <a:t>Mere Physical Properties</a:t>
            </a:r>
          </a:p>
        </p:txBody>
      </p:sp>
      <p:sp>
        <p:nvSpPr>
          <p:cNvPr id="3" name="Content Placeholder 2">
            <a:extLst>
              <a:ext uri="{FF2B5EF4-FFF2-40B4-BE49-F238E27FC236}">
                <a16:creationId xmlns:a16="http://schemas.microsoft.com/office/drawing/2014/main" id="{10333B94-629D-4600-8F08-AA96A842F33F}"/>
              </a:ext>
            </a:extLst>
          </p:cNvPr>
          <p:cNvSpPr>
            <a:spLocks noGrp="1"/>
          </p:cNvSpPr>
          <p:nvPr>
            <p:ph idx="1"/>
          </p:nvPr>
        </p:nvSpPr>
        <p:spPr/>
        <p:txBody>
          <a:bodyPr>
            <a:normAutofit/>
          </a:bodyPr>
          <a:lstStyle/>
          <a:p>
            <a:pPr marL="0" indent="0">
              <a:buNone/>
            </a:pPr>
            <a:r>
              <a:rPr lang="en-US" sz="2800" dirty="0">
                <a:latin typeface="Trebuchet MS" panose="020B0603020202020204" pitchFamily="34" charset="0"/>
              </a:rPr>
              <a:t>“… </a:t>
            </a:r>
            <a:r>
              <a:rPr lang="en-US" sz="2800" dirty="0">
                <a:effectLst/>
                <a:latin typeface="Trebuchet MS" panose="020B0603020202020204" pitchFamily="34" charset="0"/>
                <a:ea typeface="Times New Roman" panose="02020603050405020304" pitchFamily="18" charset="0"/>
              </a:rPr>
              <a:t>the mere trousered ape who has never been able to conceive the Atlantic as anything more than so many million tons of cold salt water” (“Men Without Chests,” 9).</a:t>
            </a:r>
            <a:endParaRPr lang="en-US" sz="2800" dirty="0">
              <a:latin typeface="Trebuchet MS" panose="020B0603020202020204" pitchFamily="34" charset="0"/>
            </a:endParaRPr>
          </a:p>
        </p:txBody>
      </p:sp>
    </p:spTree>
    <p:extLst>
      <p:ext uri="{BB962C8B-B14F-4D97-AF65-F5344CB8AC3E}">
        <p14:creationId xmlns:p14="http://schemas.microsoft.com/office/powerpoint/2010/main" val="25446617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F9D6-DC0F-40B4-8869-70A2F70DD482}"/>
              </a:ext>
            </a:extLst>
          </p:cNvPr>
          <p:cNvSpPr>
            <a:spLocks noGrp="1"/>
          </p:cNvSpPr>
          <p:nvPr>
            <p:ph type="title"/>
          </p:nvPr>
        </p:nvSpPr>
        <p:spPr/>
        <p:txBody>
          <a:bodyPr/>
          <a:lstStyle/>
          <a:p>
            <a:r>
              <a:rPr lang="en-US" sz="2800" dirty="0"/>
              <a:t>Professor Augustus Frost to Mark </a:t>
            </a:r>
            <a:r>
              <a:rPr lang="en-US" sz="2800" dirty="0" err="1"/>
              <a:t>Studdock</a:t>
            </a:r>
            <a:endParaRPr lang="en-US" sz="2800" dirty="0"/>
          </a:p>
        </p:txBody>
      </p:sp>
      <p:sp>
        <p:nvSpPr>
          <p:cNvPr id="3" name="Content Placeholder 2">
            <a:extLst>
              <a:ext uri="{FF2B5EF4-FFF2-40B4-BE49-F238E27FC236}">
                <a16:creationId xmlns:a16="http://schemas.microsoft.com/office/drawing/2014/main" id="{475BA656-4A79-4FD6-9540-03D97217C803}"/>
              </a:ext>
            </a:extLst>
          </p:cNvPr>
          <p:cNvSpPr>
            <a:spLocks noGrp="1"/>
          </p:cNvSpPr>
          <p:nvPr>
            <p:ph idx="1"/>
          </p:nvPr>
        </p:nvSpPr>
        <p:spPr>
          <a:xfrm>
            <a:off x="809996" y="2438400"/>
            <a:ext cx="7524003" cy="3636510"/>
          </a:xfrm>
        </p:spPr>
        <p:txBody>
          <a:bodyPr>
            <a:normAutofit lnSpcReduction="10000"/>
          </a:bodyPr>
          <a:lstStyle/>
          <a:p>
            <a:pPr marL="0" indent="0">
              <a:buNone/>
            </a:pPr>
            <a:r>
              <a:rPr lang="en-US" sz="2800" dirty="0">
                <a:effectLst/>
                <a:ea typeface="Times New Roman" panose="02020603050405020304" pitchFamily="18" charset="0"/>
              </a:rPr>
              <a:t>“Before going on,” said Frost, “I must ask you to be strictly objective. Resentment and fear are both chemical phenomena. Our reactions to one another are chemical phenomena. Social relations are chemical relations. You must observe these feelings in yourself in an objective manner. Do not let them distract your attention from the facts.”</a:t>
            </a:r>
          </a:p>
        </p:txBody>
      </p:sp>
    </p:spTree>
    <p:extLst>
      <p:ext uri="{BB962C8B-B14F-4D97-AF65-F5344CB8AC3E}">
        <p14:creationId xmlns:p14="http://schemas.microsoft.com/office/powerpoint/2010/main" val="24921693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292F-531F-4F74-9B1B-57BEDDF5AD56}"/>
              </a:ext>
            </a:extLst>
          </p:cNvPr>
          <p:cNvSpPr>
            <a:spLocks noGrp="1"/>
          </p:cNvSpPr>
          <p:nvPr>
            <p:ph type="title"/>
          </p:nvPr>
        </p:nvSpPr>
        <p:spPr/>
        <p:txBody>
          <a:bodyPr/>
          <a:lstStyle/>
          <a:p>
            <a:r>
              <a:rPr lang="en-US" sz="3600" i="1" dirty="0"/>
              <a:t>That Hideous Strength</a:t>
            </a:r>
            <a:r>
              <a:rPr lang="en-US" sz="3600" dirty="0"/>
              <a:t>: </a:t>
            </a:r>
            <a:r>
              <a:rPr lang="en-US" sz="3600" dirty="0" err="1"/>
              <a:t>Studdock</a:t>
            </a:r>
            <a:r>
              <a:rPr lang="en-US" sz="3600" dirty="0"/>
              <a:t> and </a:t>
            </a:r>
            <a:r>
              <a:rPr lang="en-US" sz="3600" dirty="0" err="1"/>
              <a:t>Cosser</a:t>
            </a:r>
            <a:r>
              <a:rPr lang="en-US" sz="3600" dirty="0"/>
              <a:t> at Cure Hardy</a:t>
            </a:r>
          </a:p>
        </p:txBody>
      </p:sp>
      <p:sp>
        <p:nvSpPr>
          <p:cNvPr id="3" name="Content Placeholder 2">
            <a:extLst>
              <a:ext uri="{FF2B5EF4-FFF2-40B4-BE49-F238E27FC236}">
                <a16:creationId xmlns:a16="http://schemas.microsoft.com/office/drawing/2014/main" id="{1B1A9180-FA61-46EF-9AEE-579262FED88A}"/>
              </a:ext>
            </a:extLst>
          </p:cNvPr>
          <p:cNvSpPr>
            <a:spLocks noGrp="1"/>
          </p:cNvSpPr>
          <p:nvPr>
            <p:ph idx="1"/>
          </p:nvPr>
        </p:nvSpPr>
        <p:spPr>
          <a:xfrm>
            <a:off x="778042" y="2438400"/>
            <a:ext cx="7524003" cy="3636510"/>
          </a:xfrm>
        </p:spPr>
        <p:txBody>
          <a:bodyPr>
            <a:noAutofit/>
          </a:bodyPr>
          <a:lstStyle/>
          <a:p>
            <a:pPr marL="0" indent="0">
              <a:buNone/>
            </a:pPr>
            <a:r>
              <a:rPr lang="en-US" sz="2800" dirty="0">
                <a:effectLst/>
                <a:latin typeface="+mj-lt"/>
                <a:ea typeface="Times New Roman" panose="02020603050405020304" pitchFamily="18" charset="0"/>
              </a:rPr>
              <a:t>	They walked about that village for two hours and saw with their own eyes all the abuses and anachronisms they came to destroy. They saw the recalcitrant and backward laborer and heard his views on the weather….</a:t>
            </a:r>
          </a:p>
        </p:txBody>
      </p:sp>
    </p:spTree>
    <p:extLst>
      <p:ext uri="{BB962C8B-B14F-4D97-AF65-F5344CB8AC3E}">
        <p14:creationId xmlns:p14="http://schemas.microsoft.com/office/powerpoint/2010/main" val="23741759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292F-531F-4F74-9B1B-57BEDDF5AD56}"/>
              </a:ext>
            </a:extLst>
          </p:cNvPr>
          <p:cNvSpPr>
            <a:spLocks noGrp="1"/>
          </p:cNvSpPr>
          <p:nvPr>
            <p:ph type="title"/>
          </p:nvPr>
        </p:nvSpPr>
        <p:spPr/>
        <p:txBody>
          <a:bodyPr/>
          <a:lstStyle/>
          <a:p>
            <a:r>
              <a:rPr lang="en-US" sz="3600" i="1" dirty="0"/>
              <a:t>That Hideous Strength</a:t>
            </a:r>
            <a:r>
              <a:rPr lang="en-US" sz="3600" dirty="0"/>
              <a:t>: </a:t>
            </a:r>
            <a:r>
              <a:rPr lang="en-US" sz="3600" dirty="0" err="1"/>
              <a:t>Studdock</a:t>
            </a:r>
            <a:r>
              <a:rPr lang="en-US" sz="3600" dirty="0"/>
              <a:t> and </a:t>
            </a:r>
            <a:r>
              <a:rPr lang="en-US" sz="3600" dirty="0" err="1"/>
              <a:t>Cosser</a:t>
            </a:r>
            <a:r>
              <a:rPr lang="en-US" sz="3600" dirty="0"/>
              <a:t> at Cure Hardy</a:t>
            </a:r>
          </a:p>
        </p:txBody>
      </p:sp>
      <p:sp>
        <p:nvSpPr>
          <p:cNvPr id="3" name="Content Placeholder 2">
            <a:extLst>
              <a:ext uri="{FF2B5EF4-FFF2-40B4-BE49-F238E27FC236}">
                <a16:creationId xmlns:a16="http://schemas.microsoft.com/office/drawing/2014/main" id="{1B1A9180-FA61-46EF-9AEE-579262FED88A}"/>
              </a:ext>
            </a:extLst>
          </p:cNvPr>
          <p:cNvSpPr>
            <a:spLocks noGrp="1"/>
          </p:cNvSpPr>
          <p:nvPr>
            <p:ph idx="1"/>
          </p:nvPr>
        </p:nvSpPr>
        <p:spPr>
          <a:xfrm>
            <a:off x="778042" y="2438400"/>
            <a:ext cx="7524003" cy="3636510"/>
          </a:xfrm>
        </p:spPr>
        <p:txBody>
          <a:bodyPr>
            <a:noAutofit/>
          </a:bodyPr>
          <a:lstStyle/>
          <a:p>
            <a:pPr marL="0" indent="0">
              <a:buNone/>
            </a:pPr>
            <a:r>
              <a:rPr lang="en-US" sz="2800" dirty="0">
                <a:effectLst/>
                <a:latin typeface="+mj-lt"/>
                <a:ea typeface="Times New Roman" panose="02020603050405020304" pitchFamily="18" charset="0"/>
              </a:rPr>
              <a:t>… They met the wastefully supported pauper in the person of an old man shuffling across the courtyard of the almshouses to fill a kettle, and the elderly </a:t>
            </a:r>
            <a:r>
              <a:rPr lang="en-US" sz="2800" i="1" dirty="0">
                <a:effectLst/>
                <a:latin typeface="+mj-lt"/>
                <a:ea typeface="Times New Roman" panose="02020603050405020304" pitchFamily="18" charset="0"/>
              </a:rPr>
              <a:t>rentier</a:t>
            </a:r>
            <a:r>
              <a:rPr lang="en-US" sz="2800" dirty="0">
                <a:effectLst/>
                <a:latin typeface="+mj-lt"/>
                <a:ea typeface="Times New Roman" panose="02020603050405020304" pitchFamily="18" charset="0"/>
              </a:rPr>
              <a:t> (to make matters worse, she had a fat old dog with her) in earnest conversation with the postman….</a:t>
            </a:r>
          </a:p>
        </p:txBody>
      </p:sp>
    </p:spTree>
    <p:extLst>
      <p:ext uri="{BB962C8B-B14F-4D97-AF65-F5344CB8AC3E}">
        <p14:creationId xmlns:p14="http://schemas.microsoft.com/office/powerpoint/2010/main" val="11314068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292F-531F-4F74-9B1B-57BEDDF5AD56}"/>
              </a:ext>
            </a:extLst>
          </p:cNvPr>
          <p:cNvSpPr>
            <a:spLocks noGrp="1"/>
          </p:cNvSpPr>
          <p:nvPr>
            <p:ph type="title"/>
          </p:nvPr>
        </p:nvSpPr>
        <p:spPr/>
        <p:txBody>
          <a:bodyPr/>
          <a:lstStyle/>
          <a:p>
            <a:r>
              <a:rPr lang="en-US" sz="3600" i="1" dirty="0"/>
              <a:t>That Hideous Strength</a:t>
            </a:r>
            <a:r>
              <a:rPr lang="en-US" sz="3600" dirty="0"/>
              <a:t>: </a:t>
            </a:r>
            <a:r>
              <a:rPr lang="en-US" sz="3600" dirty="0" err="1"/>
              <a:t>Studdock</a:t>
            </a:r>
            <a:r>
              <a:rPr lang="en-US" sz="3600" dirty="0"/>
              <a:t> and </a:t>
            </a:r>
            <a:r>
              <a:rPr lang="en-US" sz="3600" dirty="0" err="1"/>
              <a:t>Cosser</a:t>
            </a:r>
            <a:r>
              <a:rPr lang="en-US" sz="3600" dirty="0"/>
              <a:t> at Cure Hardy</a:t>
            </a:r>
          </a:p>
        </p:txBody>
      </p:sp>
      <p:sp>
        <p:nvSpPr>
          <p:cNvPr id="3" name="Content Placeholder 2">
            <a:extLst>
              <a:ext uri="{FF2B5EF4-FFF2-40B4-BE49-F238E27FC236}">
                <a16:creationId xmlns:a16="http://schemas.microsoft.com/office/drawing/2014/main" id="{1B1A9180-FA61-46EF-9AEE-579262FED88A}"/>
              </a:ext>
            </a:extLst>
          </p:cNvPr>
          <p:cNvSpPr>
            <a:spLocks noGrp="1"/>
          </p:cNvSpPr>
          <p:nvPr>
            <p:ph idx="1"/>
          </p:nvPr>
        </p:nvSpPr>
        <p:spPr>
          <a:xfrm>
            <a:off x="809997" y="2514600"/>
            <a:ext cx="7524003" cy="3636510"/>
          </a:xfrm>
        </p:spPr>
        <p:txBody>
          <a:bodyPr>
            <a:normAutofit lnSpcReduction="10000"/>
          </a:bodyPr>
          <a:lstStyle/>
          <a:p>
            <a:pPr marL="0" indent="0">
              <a:buNone/>
            </a:pPr>
            <a:r>
              <a:rPr lang="en-US" sz="2800" dirty="0">
                <a:effectLst/>
                <a:latin typeface="+mj-lt"/>
                <a:ea typeface="Times New Roman" panose="02020603050405020304" pitchFamily="18" charset="0"/>
              </a:rPr>
              <a:t>… It made Mark feel as he were on a holiday, for it was only on holidays that he had ever wandered about an English village. For that reason he felt pleasure in it. It did not quite escape him that the face of the backward laborer was rather more interesting than </a:t>
            </a:r>
            <a:r>
              <a:rPr lang="en-US" sz="2800" dirty="0" err="1">
                <a:effectLst/>
                <a:latin typeface="+mj-lt"/>
                <a:ea typeface="Times New Roman" panose="02020603050405020304" pitchFamily="18" charset="0"/>
              </a:rPr>
              <a:t>Cosser’s</a:t>
            </a:r>
            <a:r>
              <a:rPr lang="en-US" sz="2800" dirty="0">
                <a:effectLst/>
                <a:latin typeface="+mj-lt"/>
                <a:ea typeface="Times New Roman" panose="02020603050405020304" pitchFamily="18" charset="0"/>
              </a:rPr>
              <a:t> and his voice a great deal more pleasing to the ear.</a:t>
            </a:r>
          </a:p>
        </p:txBody>
      </p:sp>
    </p:spTree>
    <p:extLst>
      <p:ext uri="{BB962C8B-B14F-4D97-AF65-F5344CB8AC3E}">
        <p14:creationId xmlns:p14="http://schemas.microsoft.com/office/powerpoint/2010/main" val="41775066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7024-BE4B-46A8-B65C-AB40735C66CE}"/>
              </a:ext>
            </a:extLst>
          </p:cNvPr>
          <p:cNvSpPr>
            <a:spLocks noGrp="1"/>
          </p:cNvSpPr>
          <p:nvPr>
            <p:ph type="title"/>
          </p:nvPr>
        </p:nvSpPr>
        <p:spPr/>
        <p:txBody>
          <a:bodyPr/>
          <a:lstStyle/>
          <a:p>
            <a:r>
              <a:rPr lang="en-US" dirty="0"/>
              <a:t>The Gradual Incline</a:t>
            </a:r>
          </a:p>
        </p:txBody>
      </p:sp>
      <p:sp>
        <p:nvSpPr>
          <p:cNvPr id="3" name="Content Placeholder 2">
            <a:extLst>
              <a:ext uri="{FF2B5EF4-FFF2-40B4-BE49-F238E27FC236}">
                <a16:creationId xmlns:a16="http://schemas.microsoft.com/office/drawing/2014/main" id="{A526A35E-334D-4DFB-97C3-4214EF94206D}"/>
              </a:ext>
            </a:extLst>
          </p:cNvPr>
          <p:cNvSpPr>
            <a:spLocks noGrp="1"/>
          </p:cNvSpPr>
          <p:nvPr>
            <p:ph idx="1"/>
          </p:nvPr>
        </p:nvSpPr>
        <p:spPr>
          <a:xfrm>
            <a:off x="809997" y="2514600"/>
            <a:ext cx="7524003" cy="3636510"/>
          </a:xfrm>
        </p:spPr>
        <p:txBody>
          <a:bodyPr>
            <a:normAutofit lnSpcReduction="10000"/>
          </a:bodyPr>
          <a:lstStyle/>
          <a:p>
            <a:r>
              <a:rPr lang="en-US" sz="2800" dirty="0"/>
              <a:t>When asked to write a story about a disturbance before it happened . ..</a:t>
            </a:r>
          </a:p>
          <a:p>
            <a:r>
              <a:rPr lang="en-US" sz="2800" dirty="0"/>
              <a:t>“This was the first thing Mark had been asked to do which he himself, before he did it, clearly knew to be criminal” (Chapter 6, 130).</a:t>
            </a:r>
          </a:p>
          <a:p>
            <a:r>
              <a:rPr lang="en-US" sz="2800" dirty="0"/>
              <a:t>Has our society seen media figures defend violence?</a:t>
            </a:r>
          </a:p>
        </p:txBody>
      </p:sp>
    </p:spTree>
    <p:extLst>
      <p:ext uri="{BB962C8B-B14F-4D97-AF65-F5344CB8AC3E}">
        <p14:creationId xmlns:p14="http://schemas.microsoft.com/office/powerpoint/2010/main" val="232770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292F-531F-4F74-9B1B-57BEDDF5AD56}"/>
              </a:ext>
            </a:extLst>
          </p:cNvPr>
          <p:cNvSpPr>
            <a:spLocks noGrp="1"/>
          </p:cNvSpPr>
          <p:nvPr>
            <p:ph type="title"/>
          </p:nvPr>
        </p:nvSpPr>
        <p:spPr/>
        <p:txBody>
          <a:bodyPr/>
          <a:lstStyle/>
          <a:p>
            <a:r>
              <a:rPr lang="en-US" sz="3600" i="1" dirty="0"/>
              <a:t>That Hideous Strength</a:t>
            </a:r>
            <a:r>
              <a:rPr lang="en-US" sz="3600" dirty="0"/>
              <a:t>: </a:t>
            </a:r>
            <a:r>
              <a:rPr lang="en-US" sz="3600" dirty="0" err="1"/>
              <a:t>Studdock</a:t>
            </a:r>
            <a:r>
              <a:rPr lang="en-US" sz="3600" dirty="0"/>
              <a:t> and </a:t>
            </a:r>
            <a:r>
              <a:rPr lang="en-US" sz="3600" dirty="0" err="1"/>
              <a:t>Cosser</a:t>
            </a:r>
            <a:r>
              <a:rPr lang="en-US" sz="3600" dirty="0"/>
              <a:t> at Cure Hardy</a:t>
            </a:r>
          </a:p>
        </p:txBody>
      </p:sp>
      <p:sp>
        <p:nvSpPr>
          <p:cNvPr id="3" name="Content Placeholder 2">
            <a:extLst>
              <a:ext uri="{FF2B5EF4-FFF2-40B4-BE49-F238E27FC236}">
                <a16:creationId xmlns:a16="http://schemas.microsoft.com/office/drawing/2014/main" id="{1B1A9180-FA61-46EF-9AEE-579262FED88A}"/>
              </a:ext>
            </a:extLst>
          </p:cNvPr>
          <p:cNvSpPr>
            <a:spLocks noGrp="1"/>
          </p:cNvSpPr>
          <p:nvPr>
            <p:ph idx="1"/>
          </p:nvPr>
        </p:nvSpPr>
        <p:spPr>
          <a:xfrm>
            <a:off x="809997" y="2222286"/>
            <a:ext cx="7648203" cy="4188525"/>
          </a:xfrm>
        </p:spPr>
        <p:txBody>
          <a:bodyPr>
            <a:normAutofit/>
          </a:bodyPr>
          <a:lstStyle/>
          <a:p>
            <a:pPr marL="0" indent="0">
              <a:buNone/>
            </a:pPr>
            <a:r>
              <a:rPr lang="en-US" sz="2400" dirty="0">
                <a:effectLst/>
                <a:latin typeface="+mj-lt"/>
                <a:ea typeface="Times New Roman" panose="02020603050405020304" pitchFamily="18" charset="0"/>
              </a:rPr>
              <a:t>The resemblance between the elderly </a:t>
            </a:r>
            <a:r>
              <a:rPr lang="en-US" sz="2400" i="1" dirty="0">
                <a:effectLst/>
                <a:latin typeface="+mj-lt"/>
                <a:ea typeface="Times New Roman" panose="02020603050405020304" pitchFamily="18" charset="0"/>
              </a:rPr>
              <a:t>rentier </a:t>
            </a:r>
            <a:r>
              <a:rPr lang="en-US" sz="2400" dirty="0">
                <a:effectLst/>
                <a:latin typeface="+mj-lt"/>
                <a:ea typeface="Times New Roman" panose="02020603050405020304" pitchFamily="18" charset="0"/>
              </a:rPr>
              <a:t>and Aunt Gilly (When had he last thought of </a:t>
            </a:r>
            <a:r>
              <a:rPr lang="en-US" sz="2400" i="1" dirty="0">
                <a:effectLst/>
                <a:latin typeface="+mj-lt"/>
                <a:ea typeface="Times New Roman" panose="02020603050405020304" pitchFamily="18" charset="0"/>
              </a:rPr>
              <a:t>her</a:t>
            </a:r>
            <a:r>
              <a:rPr lang="en-US" sz="2400" dirty="0">
                <a:effectLst/>
                <a:latin typeface="+mj-lt"/>
                <a:ea typeface="Times New Roman" panose="02020603050405020304" pitchFamily="18" charset="0"/>
              </a:rPr>
              <a:t>? Good Lord, that took one back.) did make him understand how it was possible to like that kind of person. All this did not in the least influence his sociological convictions. Even if he had been free from </a:t>
            </a:r>
            <a:r>
              <a:rPr lang="en-US" sz="2400" dirty="0" err="1">
                <a:effectLst/>
                <a:latin typeface="+mj-lt"/>
                <a:ea typeface="Times New Roman" panose="02020603050405020304" pitchFamily="18" charset="0"/>
              </a:rPr>
              <a:t>Belbury</a:t>
            </a:r>
            <a:r>
              <a:rPr lang="en-US" sz="2400" dirty="0">
                <a:effectLst/>
                <a:latin typeface="+mj-lt"/>
                <a:ea typeface="Times New Roman" panose="02020603050405020304" pitchFamily="18" charset="0"/>
              </a:rPr>
              <a:t> and wholly unambitious, it could not have done so, for his education had had the curious effect of making things that he read and wrote more real to him than things he saw.</a:t>
            </a:r>
          </a:p>
        </p:txBody>
      </p:sp>
    </p:spTree>
    <p:extLst>
      <p:ext uri="{BB962C8B-B14F-4D97-AF65-F5344CB8AC3E}">
        <p14:creationId xmlns:p14="http://schemas.microsoft.com/office/powerpoint/2010/main" val="390075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Peter </a:t>
            </a:r>
            <a:r>
              <a:rPr lang="en-US" dirty="0" err="1"/>
              <a:t>Kreeft</a:t>
            </a:r>
            <a:r>
              <a:rPr lang="en-US" dirty="0"/>
              <a:t> on Philosophy</a:t>
            </a:r>
          </a:p>
        </p:txBody>
      </p:sp>
      <p:sp>
        <p:nvSpPr>
          <p:cNvPr id="3" name="Content Placeholder 2"/>
          <p:cNvSpPr>
            <a:spLocks noGrp="1"/>
          </p:cNvSpPr>
          <p:nvPr>
            <p:ph idx="1"/>
          </p:nvPr>
        </p:nvSpPr>
        <p:spPr>
          <a:xfrm>
            <a:off x="495298" y="2362200"/>
            <a:ext cx="8153400" cy="3916363"/>
          </a:xfrm>
        </p:spPr>
        <p:txBody>
          <a:bodyPr>
            <a:noAutofit/>
          </a:bodyPr>
          <a:lstStyle/>
          <a:p>
            <a:r>
              <a:rPr lang="en-US" sz="2800" dirty="0"/>
              <a:t>… A continued search among the abstract roots of things, a perpetual questioning of all that plain men take for granted, a chewing the cud for fifty years over inevitable ignorance and a constant frontier watch on the little tidy lighted conventional world of science and daily life—is this the best life for temperaments such as ours? Is it the way of health or even of sanity?” (</a:t>
            </a:r>
            <a:r>
              <a:rPr lang="en-US" sz="2800" i="1" dirty="0"/>
              <a:t>Collected Letters</a:t>
            </a:r>
            <a:r>
              <a:rPr lang="en-US" sz="2800" dirty="0"/>
              <a:t>, I, 648)</a:t>
            </a:r>
          </a:p>
        </p:txBody>
      </p:sp>
    </p:spTree>
    <p:extLst>
      <p:ext uri="{BB962C8B-B14F-4D97-AF65-F5344CB8AC3E}">
        <p14:creationId xmlns:p14="http://schemas.microsoft.com/office/powerpoint/2010/main" val="203765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292F-531F-4F74-9B1B-57BEDDF5AD56}"/>
              </a:ext>
            </a:extLst>
          </p:cNvPr>
          <p:cNvSpPr>
            <a:spLocks noGrp="1"/>
          </p:cNvSpPr>
          <p:nvPr>
            <p:ph type="title"/>
          </p:nvPr>
        </p:nvSpPr>
        <p:spPr/>
        <p:txBody>
          <a:bodyPr/>
          <a:lstStyle/>
          <a:p>
            <a:r>
              <a:rPr lang="en-US" sz="3600" i="1" dirty="0"/>
              <a:t>That Hideous Strength</a:t>
            </a:r>
            <a:r>
              <a:rPr lang="en-US" sz="3600" dirty="0"/>
              <a:t>: Studdock and </a:t>
            </a:r>
            <a:r>
              <a:rPr lang="en-US" sz="3600" dirty="0" err="1"/>
              <a:t>Cosser</a:t>
            </a:r>
            <a:r>
              <a:rPr lang="en-US" sz="3600" dirty="0"/>
              <a:t> at Cure Hardy</a:t>
            </a:r>
          </a:p>
        </p:txBody>
      </p:sp>
      <p:sp>
        <p:nvSpPr>
          <p:cNvPr id="3" name="Content Placeholder 2">
            <a:extLst>
              <a:ext uri="{FF2B5EF4-FFF2-40B4-BE49-F238E27FC236}">
                <a16:creationId xmlns:a16="http://schemas.microsoft.com/office/drawing/2014/main" id="{1B1A9180-FA61-46EF-9AEE-579262FED88A}"/>
              </a:ext>
            </a:extLst>
          </p:cNvPr>
          <p:cNvSpPr>
            <a:spLocks noGrp="1"/>
          </p:cNvSpPr>
          <p:nvPr>
            <p:ph idx="1"/>
          </p:nvPr>
        </p:nvSpPr>
        <p:spPr>
          <a:xfrm>
            <a:off x="809997" y="2222286"/>
            <a:ext cx="7648203" cy="4188525"/>
          </a:xfrm>
        </p:spPr>
        <p:txBody>
          <a:bodyPr>
            <a:normAutofit/>
          </a:bodyPr>
          <a:lstStyle/>
          <a:p>
            <a:pPr marL="0" indent="0">
              <a:buNone/>
            </a:pPr>
            <a:r>
              <a:rPr lang="en-US" sz="2400" dirty="0">
                <a:effectLst/>
                <a:latin typeface="+mj-lt"/>
                <a:ea typeface="Times New Roman" panose="02020603050405020304" pitchFamily="18" charset="0"/>
              </a:rPr>
              <a:t>Statistics about agricultural laborers were the substance; any real ditcher, ploughman, or farmer’s boy, was the shadow. Though he had never noticed it himself, he had a great reluctance, in his work, ever to use such words as “man” or “woman.” He preferred to write about “vocational groups,” “elements,” “classes” and “populations”: for, in his own way, he believed as firmly as any mystic in the superior reality of the things that are not seen.</a:t>
            </a:r>
          </a:p>
        </p:txBody>
      </p:sp>
    </p:spTree>
    <p:extLst>
      <p:ext uri="{BB962C8B-B14F-4D97-AF65-F5344CB8AC3E}">
        <p14:creationId xmlns:p14="http://schemas.microsoft.com/office/powerpoint/2010/main" val="14310473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09996" y="2590800"/>
            <a:ext cx="7524003" cy="3636510"/>
          </a:xfrm>
        </p:spPr>
        <p:txBody>
          <a:bodyPr>
            <a:noAutofit/>
          </a:bodyPr>
          <a:lstStyle/>
          <a:p>
            <a:r>
              <a:rPr lang="en-US" sz="2800" dirty="0"/>
              <a:t>Examples?</a:t>
            </a:r>
          </a:p>
          <a:p>
            <a:r>
              <a:rPr lang="en-US" sz="2800" dirty="0"/>
              <a:t>Most transgenderism, the abandonment of traditional marriage, the move to abolish the right to private property, atheism, two-tiered justice, the devaluing of life in the womb or in old age, and the use of fetal cells to produce a vaccine.</a:t>
            </a:r>
          </a:p>
          <a:p>
            <a:r>
              <a:rPr lang="en-US" sz="2800" dirty="0"/>
              <a:t>Getting rid of all traditional values.</a:t>
            </a:r>
          </a:p>
        </p:txBody>
      </p:sp>
    </p:spTree>
    <p:extLst>
      <p:ext uri="{BB962C8B-B14F-4D97-AF65-F5344CB8AC3E}">
        <p14:creationId xmlns:p14="http://schemas.microsoft.com/office/powerpoint/2010/main" val="375108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09996" y="2590800"/>
            <a:ext cx="7524003" cy="3636510"/>
          </a:xfrm>
        </p:spPr>
        <p:txBody>
          <a:bodyPr>
            <a:noAutofit/>
          </a:bodyPr>
          <a:lstStyle/>
          <a:p>
            <a:pPr marL="0" indent="0">
              <a:buNone/>
            </a:pPr>
            <a:r>
              <a:rPr lang="en-US" sz="2800" dirty="0"/>
              <a:t>P. 71, </a:t>
            </a:r>
            <a:r>
              <a:rPr lang="en-US" sz="2800" u="sng" dirty="0"/>
              <a:t>Question (W25)</a:t>
            </a:r>
            <a:r>
              <a:rPr lang="en-US" sz="2800" dirty="0"/>
              <a:t>: In Lewis’s view, it is not the greatest scientists but “little scientists and little unscientific followers of science” who are most sure that an object stripped of its qualitative properties and reduced to mere quantity is wholly real. Why are “qualitative properties” so important to him? Do you share his view?</a:t>
            </a:r>
          </a:p>
        </p:txBody>
      </p:sp>
    </p:spTree>
    <p:extLst>
      <p:ext uri="{BB962C8B-B14F-4D97-AF65-F5344CB8AC3E}">
        <p14:creationId xmlns:p14="http://schemas.microsoft.com/office/powerpoint/2010/main" val="160106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380998" y="2590800"/>
            <a:ext cx="8382000" cy="3636510"/>
          </a:xfrm>
        </p:spPr>
        <p:txBody>
          <a:bodyPr>
            <a:noAutofit/>
          </a:bodyPr>
          <a:lstStyle/>
          <a:p>
            <a:pPr>
              <a:buFont typeface="Courier New" panose="02070309020205020404" pitchFamily="49" charset="0"/>
              <a:buChar char="o"/>
            </a:pPr>
            <a:r>
              <a:rPr lang="en-US" sz="2800" dirty="0"/>
              <a:t>P. 72, </a:t>
            </a:r>
            <a:r>
              <a:rPr lang="en-US" sz="2800" u="sng" dirty="0"/>
              <a:t>Question (W26)</a:t>
            </a:r>
            <a:r>
              <a:rPr lang="en-US" sz="2800" dirty="0"/>
              <a:t>: “If man chooses to treat himself as raw material, raw material he will be.” Do you see evidence of this approach to humanity either in your own attitudes and actions or in the attitudes and actions of other people? Specify.</a:t>
            </a:r>
          </a:p>
        </p:txBody>
      </p:sp>
    </p:spTree>
    <p:extLst>
      <p:ext uri="{BB962C8B-B14F-4D97-AF65-F5344CB8AC3E}">
        <p14:creationId xmlns:p14="http://schemas.microsoft.com/office/powerpoint/2010/main" val="34144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152400" y="2222286"/>
            <a:ext cx="8534399" cy="4407113"/>
          </a:xfrm>
        </p:spPr>
        <p:txBody>
          <a:bodyPr>
            <a:noAutofit/>
          </a:bodyPr>
          <a:lstStyle/>
          <a:p>
            <a:r>
              <a:rPr lang="en-US" sz="2400" dirty="0"/>
              <a:t>P. 73: In Lewis’s view, subjectivism undermines “the very idea of a rule which is not tyranny or an obedience which is not slavery.” </a:t>
            </a:r>
            <a:r>
              <a:rPr lang="en-US" sz="2400" u="sng" dirty="0"/>
              <a:t>Questions (W14)</a:t>
            </a:r>
            <a:r>
              <a:rPr lang="en-US" sz="2400" dirty="0"/>
              <a:t>: Why does he say this? Do you agree? Is subjectivism compatible with democracy?</a:t>
            </a:r>
          </a:p>
          <a:p>
            <a:r>
              <a:rPr lang="en-US" sz="2400" dirty="0"/>
              <a:t>P. 73: “many a mild-eyed scientist in pince-nez …” An echo of Professor Frost in </a:t>
            </a:r>
            <a:r>
              <a:rPr lang="en-US" sz="2400" i="1" dirty="0"/>
              <a:t>THS</a:t>
            </a:r>
            <a:r>
              <a:rPr lang="en-US" sz="2400" dirty="0"/>
              <a:t>.</a:t>
            </a:r>
          </a:p>
          <a:p>
            <a:r>
              <a:rPr lang="en-US" sz="2400" dirty="0"/>
              <a:t>P. 75: Lewis denies that this lecture is an attack on science. </a:t>
            </a:r>
            <a:r>
              <a:rPr lang="en-US" sz="2400" u="sng" dirty="0"/>
              <a:t>Question (W27)</a:t>
            </a:r>
            <a:r>
              <a:rPr lang="en-US" sz="2400" dirty="0"/>
              <a:t>: “Nothing I can say will prevent some people from describing this lecture as an attack on science.” Is </a:t>
            </a:r>
            <a:r>
              <a:rPr lang="en-US" sz="2400" i="1" dirty="0"/>
              <a:t>The Abolition of Man </a:t>
            </a:r>
            <a:r>
              <a:rPr lang="en-US" sz="2400" dirty="0"/>
              <a:t>an attack on science?</a:t>
            </a:r>
          </a:p>
        </p:txBody>
      </p:sp>
    </p:spTree>
    <p:extLst>
      <p:ext uri="{BB962C8B-B14F-4D97-AF65-F5344CB8AC3E}">
        <p14:creationId xmlns:p14="http://schemas.microsoft.com/office/powerpoint/2010/main" val="350522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4D7ED69-86A3-E062-80AB-1E8623C30337}"/>
              </a:ext>
            </a:extLst>
          </p:cNvPr>
          <p:cNvSpPr>
            <a:spLocks noGrp="1"/>
          </p:cNvSpPr>
          <p:nvPr>
            <p:ph type="title"/>
          </p:nvPr>
        </p:nvSpPr>
        <p:spPr>
          <a:xfrm>
            <a:off x="607500" y="447188"/>
            <a:ext cx="7928998" cy="970450"/>
          </a:xfrm>
        </p:spPr>
        <p:txBody>
          <a:bodyPr vert="horz" lIns="91440" tIns="45720" rIns="91440" bIns="45720" rtlCol="0" anchor="b">
            <a:normAutofit/>
          </a:bodyPr>
          <a:lstStyle/>
          <a:p>
            <a:r>
              <a:rPr lang="en-US">
                <a:cs typeface="+mj-cs"/>
              </a:rPr>
              <a:t>Language</a:t>
            </a:r>
          </a:p>
        </p:txBody>
      </p:sp>
      <p:sp>
        <p:nvSpPr>
          <p:cNvPr id="3" name="Content Placeholder 2">
            <a:extLst>
              <a:ext uri="{FF2B5EF4-FFF2-40B4-BE49-F238E27FC236}">
                <a16:creationId xmlns:a16="http://schemas.microsoft.com/office/drawing/2014/main" id="{F44EDE65-0E27-82B3-6ADE-A55FBE7DFDCC}"/>
              </a:ext>
            </a:extLst>
          </p:cNvPr>
          <p:cNvSpPr>
            <a:spLocks noGrp="1"/>
          </p:cNvSpPr>
          <p:nvPr>
            <p:ph sz="half" idx="1"/>
          </p:nvPr>
        </p:nvSpPr>
        <p:spPr>
          <a:xfrm>
            <a:off x="381000" y="2413000"/>
            <a:ext cx="5632449" cy="3632200"/>
          </a:xfrm>
        </p:spPr>
        <p:txBody>
          <a:bodyPr vert="horz" lIns="91440" tIns="45720" rIns="91440" bIns="45720" rtlCol="0" anchor="ctr">
            <a:noAutofit/>
          </a:bodyPr>
          <a:lstStyle/>
          <a:p>
            <a:r>
              <a:rPr lang="en-US" sz="2200" dirty="0"/>
              <a:t>Rowan Williams, “… for Lewis, the abuse of language is one of the things which would tell you immediately that you couldn’t trust someone …”</a:t>
            </a:r>
          </a:p>
          <a:p>
            <a:r>
              <a:rPr lang="en-US" sz="2200" dirty="0"/>
              <a:t>Lewis: “Once we killed bad men: now we liquidate unsocial elements” (74).</a:t>
            </a:r>
          </a:p>
          <a:p>
            <a:r>
              <a:rPr lang="en-US" sz="2200" dirty="0"/>
              <a:t>What examples of the abuse of language do you see in our world today?</a:t>
            </a:r>
          </a:p>
        </p:txBody>
      </p:sp>
      <p:pic>
        <p:nvPicPr>
          <p:cNvPr id="5" name="Content Placeholder 4">
            <a:extLst>
              <a:ext uri="{FF2B5EF4-FFF2-40B4-BE49-F238E27FC236}">
                <a16:creationId xmlns:a16="http://schemas.microsoft.com/office/drawing/2014/main" id="{A4B3124C-2D82-5026-A71A-62C55E565477}"/>
              </a:ext>
            </a:extLst>
          </p:cNvPr>
          <p:cNvPicPr>
            <a:picLocks noGrp="1" noChangeAspect="1"/>
          </p:cNvPicPr>
          <p:nvPr>
            <p:ph sz="half" idx="2"/>
          </p:nvPr>
        </p:nvPicPr>
        <p:blipFill rotWithShape="1">
          <a:blip r:embed="rId3"/>
          <a:srcRect l="13197" r="26530"/>
          <a:stretch/>
        </p:blipFill>
        <p:spPr>
          <a:xfrm>
            <a:off x="6349603" y="2413000"/>
            <a:ext cx="2186895" cy="3628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2576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FB15-6E43-CD8B-D3E8-CB94BBB699D8}"/>
              </a:ext>
            </a:extLst>
          </p:cNvPr>
          <p:cNvSpPr>
            <a:spLocks noGrp="1"/>
          </p:cNvSpPr>
          <p:nvPr>
            <p:ph type="title"/>
          </p:nvPr>
        </p:nvSpPr>
        <p:spPr/>
        <p:txBody>
          <a:bodyPr/>
          <a:lstStyle/>
          <a:p>
            <a:r>
              <a:rPr lang="en-US" dirty="0"/>
              <a:t>But first, classify four things (Kreeft).</a:t>
            </a:r>
          </a:p>
        </p:txBody>
      </p:sp>
      <p:sp>
        <p:nvSpPr>
          <p:cNvPr id="3" name="Content Placeholder 2">
            <a:extLst>
              <a:ext uri="{FF2B5EF4-FFF2-40B4-BE49-F238E27FC236}">
                <a16:creationId xmlns:a16="http://schemas.microsoft.com/office/drawing/2014/main" id="{039EDF29-9758-276A-520C-290822BF6B0A}"/>
              </a:ext>
            </a:extLst>
          </p:cNvPr>
          <p:cNvSpPr>
            <a:spLocks noGrp="1"/>
          </p:cNvSpPr>
          <p:nvPr>
            <p:ph idx="1"/>
          </p:nvPr>
        </p:nvSpPr>
        <p:spPr/>
        <p:txBody>
          <a:bodyPr>
            <a:normAutofit fontScale="92500"/>
          </a:bodyPr>
          <a:lstStyle/>
          <a:p>
            <a:r>
              <a:rPr lang="en-US" sz="2800" dirty="0"/>
              <a:t>Put them in two categories.</a:t>
            </a:r>
          </a:p>
          <a:p>
            <a:r>
              <a:rPr lang="en-US" sz="2800" dirty="0"/>
              <a:t>Religion, science, magic, and technology</a:t>
            </a:r>
          </a:p>
          <a:p>
            <a:r>
              <a:rPr lang="en-US" sz="2800" dirty="0"/>
              <a:t>Lewis puts religion and science together, while most would put religion and magic together.</a:t>
            </a:r>
          </a:p>
          <a:p>
            <a:r>
              <a:rPr lang="en-US" sz="2800" u="sng" dirty="0"/>
              <a:t>The issue</a:t>
            </a:r>
            <a:r>
              <a:rPr lang="en-US" sz="2800" dirty="0"/>
              <a:t>: conforming the mind to objective reality rather than the other way around.</a:t>
            </a:r>
          </a:p>
        </p:txBody>
      </p:sp>
    </p:spTree>
    <p:extLst>
      <p:ext uri="{BB962C8B-B14F-4D97-AF65-F5344CB8AC3E}">
        <p14:creationId xmlns:p14="http://schemas.microsoft.com/office/powerpoint/2010/main" val="117773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457200" y="2222286"/>
            <a:ext cx="8229599" cy="4254713"/>
          </a:xfrm>
        </p:spPr>
        <p:txBody>
          <a:bodyPr>
            <a:noAutofit/>
          </a:bodyPr>
          <a:lstStyle/>
          <a:p>
            <a:r>
              <a:rPr lang="en-US" sz="2300" u="sng" dirty="0"/>
              <a:t>Question (W24)</a:t>
            </a:r>
            <a:r>
              <a:rPr lang="en-US" sz="2300" dirty="0"/>
              <a:t>: “There is something which unites magic and applied science” (77). Why does Lewis say this? Do you agree?</a:t>
            </a:r>
          </a:p>
          <a:p>
            <a:r>
              <a:rPr lang="en-US" sz="2300" dirty="0"/>
              <a:t>Lewis: “The serious magical endeavor and the serious scientific endeavor are twins: one was sickly and died, the other strong and throve. But they were twins. They were born of the same impulse” (76).</a:t>
            </a:r>
          </a:p>
          <a:p>
            <a:r>
              <a:rPr lang="en-US" sz="2300" dirty="0"/>
              <a:t>A “Magician’s bargain” or the “Magician’s twin” (76), since both tried to control nature, to subdue reality to the wishes of men (77). Faustus wants gold, guns, and girls.</a:t>
            </a:r>
          </a:p>
        </p:txBody>
      </p:sp>
    </p:spTree>
    <p:extLst>
      <p:ext uri="{BB962C8B-B14F-4D97-AF65-F5344CB8AC3E}">
        <p14:creationId xmlns:p14="http://schemas.microsoft.com/office/powerpoint/2010/main" val="12580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p:txBody>
          <a:bodyPr>
            <a:normAutofit/>
          </a:bodyPr>
          <a:lstStyle/>
          <a:p>
            <a:r>
              <a:rPr lang="en-US" sz="2800" dirty="0"/>
              <a:t>That is, Faustus wants wealth, power, and unbridled lust.</a:t>
            </a:r>
          </a:p>
          <a:p>
            <a:r>
              <a:rPr lang="en-US" sz="2800" dirty="0"/>
              <a:t>“</a:t>
            </a:r>
            <a:r>
              <a:rPr lang="en-US" sz="2800" dirty="0">
                <a:effectLst/>
                <a:ea typeface="Times New Roman" panose="02020603050405020304" pitchFamily="18" charset="0"/>
              </a:rPr>
              <a:t>The whole point of seeing through something is to see something through it” (81).</a:t>
            </a:r>
            <a:endParaRPr lang="en-US" sz="2800" dirty="0"/>
          </a:p>
        </p:txBody>
      </p:sp>
    </p:spTree>
    <p:extLst>
      <p:ext uri="{BB962C8B-B14F-4D97-AF65-F5344CB8AC3E}">
        <p14:creationId xmlns:p14="http://schemas.microsoft.com/office/powerpoint/2010/main" val="20832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p:txBody>
          <a:bodyPr>
            <a:noAutofit/>
          </a:bodyPr>
          <a:lstStyle/>
          <a:p>
            <a:r>
              <a:rPr lang="en-US" sz="2800" u="sng" dirty="0"/>
              <a:t>Question (W28)</a:t>
            </a:r>
            <a:r>
              <a:rPr lang="en-US" sz="2800" dirty="0"/>
              <a:t>: What does Lewis mean by “regenerate science” (79)?</a:t>
            </a:r>
          </a:p>
          <a:p>
            <a:r>
              <a:rPr lang="en-US" sz="2800" u="sng" dirty="0"/>
              <a:t>Question (W29)</a:t>
            </a:r>
            <a:r>
              <a:rPr lang="en-US" sz="2800" dirty="0"/>
              <a:t>: “Dulce et decorum </a:t>
            </a:r>
            <a:r>
              <a:rPr lang="en-US" sz="2800" dirty="0" err="1"/>
              <a:t>est</a:t>
            </a:r>
            <a:r>
              <a:rPr lang="en-US" sz="2800" dirty="0"/>
              <a:t> … Nazi rulers … Quislings … men of Vichy.” How much does the war-time context affect Lewis’s argument? Does this weaken or strengthen it?</a:t>
            </a:r>
          </a:p>
        </p:txBody>
      </p:sp>
    </p:spTree>
    <p:extLst>
      <p:ext uri="{BB962C8B-B14F-4D97-AF65-F5344CB8AC3E}">
        <p14:creationId xmlns:p14="http://schemas.microsoft.com/office/powerpoint/2010/main" val="25231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vs. Opinion, an exercise</a:t>
            </a:r>
          </a:p>
        </p:txBody>
      </p:sp>
      <p:sp>
        <p:nvSpPr>
          <p:cNvPr id="3" name="Content Placeholder 2"/>
          <p:cNvSpPr>
            <a:spLocks noGrp="1"/>
          </p:cNvSpPr>
          <p:nvPr>
            <p:ph idx="1"/>
          </p:nvPr>
        </p:nvSpPr>
        <p:spPr>
          <a:xfrm>
            <a:off x="533400" y="2438400"/>
            <a:ext cx="8153400" cy="3687763"/>
          </a:xfrm>
        </p:spPr>
        <p:txBody>
          <a:bodyPr>
            <a:normAutofit/>
          </a:bodyPr>
          <a:lstStyle/>
          <a:p>
            <a:pPr>
              <a:buFont typeface="+mj-lt"/>
              <a:buAutoNum type="arabicPeriod"/>
            </a:pPr>
            <a:r>
              <a:rPr lang="en-US" sz="2800" dirty="0"/>
              <a:t>Mozart was born in Salzburg.</a:t>
            </a:r>
          </a:p>
          <a:p>
            <a:pPr>
              <a:buFont typeface="+mj-lt"/>
              <a:buAutoNum type="arabicPeriod"/>
            </a:pPr>
            <a:r>
              <a:rPr lang="en-US" sz="2800" dirty="0"/>
              <a:t>Mozart wrote beautiful music.</a:t>
            </a:r>
          </a:p>
          <a:p>
            <a:pPr>
              <a:buFont typeface="+mj-lt"/>
              <a:buAutoNum type="arabicPeriod"/>
            </a:pPr>
            <a:r>
              <a:rPr lang="en-US" sz="2800" dirty="0"/>
              <a:t>John Paul II was the Pope for over 20 years.</a:t>
            </a:r>
          </a:p>
          <a:p>
            <a:pPr>
              <a:buFont typeface="+mj-lt"/>
              <a:buAutoNum type="arabicPeriod"/>
            </a:pPr>
            <a:r>
              <a:rPr lang="en-US" sz="2800" dirty="0"/>
              <a:t>John Paul II was a good Pope.</a:t>
            </a:r>
          </a:p>
          <a:p>
            <a:pPr>
              <a:buFont typeface="+mj-lt"/>
              <a:buAutoNum type="arabicPeriod"/>
            </a:pPr>
            <a:r>
              <a:rPr lang="en-US" sz="2800" dirty="0"/>
              <a:t>Bell-bottoms were popular in the 1970s.</a:t>
            </a:r>
          </a:p>
          <a:p>
            <a:pPr>
              <a:buFont typeface="+mj-lt"/>
              <a:buAutoNum type="arabicPeriod"/>
            </a:pPr>
            <a:r>
              <a:rPr lang="en-US" sz="2800" dirty="0"/>
              <a:t>Bell-bottoms are strange.</a:t>
            </a:r>
          </a:p>
        </p:txBody>
      </p:sp>
    </p:spTree>
    <p:extLst>
      <p:ext uri="{BB962C8B-B14F-4D97-AF65-F5344CB8AC3E}">
        <p14:creationId xmlns:p14="http://schemas.microsoft.com/office/powerpoint/2010/main" val="10125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9D4E-CAB9-4152-B9A5-8D77605F9E52}"/>
              </a:ext>
            </a:extLst>
          </p:cNvPr>
          <p:cNvSpPr>
            <a:spLocks noGrp="1"/>
          </p:cNvSpPr>
          <p:nvPr>
            <p:ph type="title"/>
          </p:nvPr>
        </p:nvSpPr>
        <p:spPr/>
        <p:txBody>
          <a:bodyPr/>
          <a:lstStyle/>
          <a:p>
            <a:r>
              <a:rPr lang="en-US" sz="3600" dirty="0"/>
              <a:t>Appendix: Illustrations of the </a:t>
            </a:r>
            <a:r>
              <a:rPr lang="en-US" sz="3600" i="1" dirty="0"/>
              <a:t>Tao</a:t>
            </a:r>
          </a:p>
        </p:txBody>
      </p:sp>
      <p:sp>
        <p:nvSpPr>
          <p:cNvPr id="3" name="Content Placeholder 2">
            <a:extLst>
              <a:ext uri="{FF2B5EF4-FFF2-40B4-BE49-F238E27FC236}">
                <a16:creationId xmlns:a16="http://schemas.microsoft.com/office/drawing/2014/main" id="{DD42DAEE-2BD5-41E5-9C79-F43C9D3F31F0}"/>
              </a:ext>
            </a:extLst>
          </p:cNvPr>
          <p:cNvSpPr>
            <a:spLocks noGrp="1"/>
          </p:cNvSpPr>
          <p:nvPr>
            <p:ph idx="1"/>
          </p:nvPr>
        </p:nvSpPr>
        <p:spPr>
          <a:xfrm>
            <a:off x="381000" y="2222286"/>
            <a:ext cx="8381999" cy="4026113"/>
          </a:xfrm>
        </p:spPr>
        <p:txBody>
          <a:bodyPr>
            <a:normAutofit fontScale="92500"/>
          </a:bodyPr>
          <a:lstStyle/>
          <a:p>
            <a:endParaRPr lang="en-US" sz="2800" dirty="0"/>
          </a:p>
          <a:p>
            <a:r>
              <a:rPr lang="en-US" sz="2800" u="sng" dirty="0"/>
              <a:t>Question (W30)</a:t>
            </a:r>
            <a:r>
              <a:rPr lang="en-US" sz="2800" dirty="0"/>
              <a:t>: Is the </a:t>
            </a:r>
            <a:r>
              <a:rPr lang="en-US" sz="2800" i="1" dirty="0"/>
              <a:t>Tao</a:t>
            </a:r>
            <a:r>
              <a:rPr lang="en-US" sz="2800" dirty="0"/>
              <a:t> best understood as objective goodness in general or as moral laws in particular (e.g., those outlined in the appendix)?</a:t>
            </a:r>
          </a:p>
          <a:p>
            <a:r>
              <a:rPr lang="en-US" sz="2800" u="sng" dirty="0"/>
              <a:t>Question (W9)</a:t>
            </a:r>
            <a:r>
              <a:rPr lang="en-US" sz="2800" dirty="0"/>
              <a:t>: Does Lewis ignore or downplay the differences between moral traditions?</a:t>
            </a:r>
          </a:p>
          <a:p>
            <a:r>
              <a:rPr lang="en-US" sz="2800" u="sng" dirty="0"/>
              <a:t>Question (W9)</a:t>
            </a:r>
            <a:r>
              <a:rPr lang="en-US" sz="2800" dirty="0"/>
              <a:t>: If so, does it matter?</a:t>
            </a:r>
          </a:p>
        </p:txBody>
      </p:sp>
    </p:spTree>
    <p:extLst>
      <p:ext uri="{BB962C8B-B14F-4D97-AF65-F5344CB8AC3E}">
        <p14:creationId xmlns:p14="http://schemas.microsoft.com/office/powerpoint/2010/main" val="413952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9D4E-CAB9-4152-B9A5-8D77605F9E52}"/>
              </a:ext>
            </a:extLst>
          </p:cNvPr>
          <p:cNvSpPr>
            <a:spLocks noGrp="1"/>
          </p:cNvSpPr>
          <p:nvPr>
            <p:ph type="title"/>
          </p:nvPr>
        </p:nvSpPr>
        <p:spPr/>
        <p:txBody>
          <a:bodyPr/>
          <a:lstStyle/>
          <a:p>
            <a:r>
              <a:rPr lang="en-US" sz="3600" dirty="0"/>
              <a:t>Appendix: Illustrations of the </a:t>
            </a:r>
            <a:r>
              <a:rPr lang="en-US" sz="3600" i="1" dirty="0"/>
              <a:t>Tao</a:t>
            </a:r>
          </a:p>
        </p:txBody>
      </p:sp>
      <p:sp>
        <p:nvSpPr>
          <p:cNvPr id="3" name="Content Placeholder 2">
            <a:extLst>
              <a:ext uri="{FF2B5EF4-FFF2-40B4-BE49-F238E27FC236}">
                <a16:creationId xmlns:a16="http://schemas.microsoft.com/office/drawing/2014/main" id="{DD42DAEE-2BD5-41E5-9C79-F43C9D3F31F0}"/>
              </a:ext>
            </a:extLst>
          </p:cNvPr>
          <p:cNvSpPr>
            <a:spLocks noGrp="1"/>
          </p:cNvSpPr>
          <p:nvPr>
            <p:ph idx="1"/>
          </p:nvPr>
        </p:nvSpPr>
        <p:spPr>
          <a:xfrm>
            <a:off x="381001" y="2222286"/>
            <a:ext cx="8229600" cy="4188525"/>
          </a:xfrm>
        </p:spPr>
        <p:txBody>
          <a:bodyPr>
            <a:normAutofit fontScale="85000" lnSpcReduction="10000"/>
          </a:bodyPr>
          <a:lstStyle/>
          <a:p>
            <a:r>
              <a:rPr lang="en-US" sz="2800" u="sng" dirty="0"/>
              <a:t>Question (W31)</a:t>
            </a:r>
            <a:r>
              <a:rPr lang="en-US" sz="2800" dirty="0"/>
              <a:t>: Many of the traditions Lewis cites in the appendix are theistic. Does this undermine his claim that he is not making an “indirect argument for Theism”?</a:t>
            </a:r>
          </a:p>
          <a:p>
            <a:r>
              <a:rPr lang="en-US" sz="2800" u="sng" dirty="0"/>
              <a:t>Question (W32)</a:t>
            </a:r>
            <a:r>
              <a:rPr lang="en-US" sz="2800" dirty="0"/>
              <a:t>: If the different duties listed in the appendix were to conflict in a given situation (e.g., the laws of general and special beneficence), how would you decide what to do?</a:t>
            </a:r>
          </a:p>
          <a:p>
            <a:r>
              <a:rPr lang="en-US" sz="2800" u="sng" dirty="0"/>
              <a:t>Question (W33)</a:t>
            </a:r>
            <a:r>
              <a:rPr lang="en-US" sz="2800" dirty="0"/>
              <a:t>: Why do you think Lewis finishes his appendix with the quotation from John’s Gospel?</a:t>
            </a:r>
          </a:p>
        </p:txBody>
      </p:sp>
    </p:spTree>
    <p:extLst>
      <p:ext uri="{BB962C8B-B14F-4D97-AF65-F5344CB8AC3E}">
        <p14:creationId xmlns:p14="http://schemas.microsoft.com/office/powerpoint/2010/main" val="221073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D766-1C58-12E2-B45A-420AA61A16F1}"/>
              </a:ext>
            </a:extLst>
          </p:cNvPr>
          <p:cNvSpPr>
            <a:spLocks noGrp="1"/>
          </p:cNvSpPr>
          <p:nvPr>
            <p:ph type="title"/>
          </p:nvPr>
        </p:nvSpPr>
        <p:spPr/>
        <p:txBody>
          <a:bodyPr/>
          <a:lstStyle/>
          <a:p>
            <a:r>
              <a:rPr lang="en-US" dirty="0"/>
              <a:t>For Further Reading</a:t>
            </a:r>
          </a:p>
        </p:txBody>
      </p:sp>
      <p:sp>
        <p:nvSpPr>
          <p:cNvPr id="3" name="Content Placeholder 2">
            <a:extLst>
              <a:ext uri="{FF2B5EF4-FFF2-40B4-BE49-F238E27FC236}">
                <a16:creationId xmlns:a16="http://schemas.microsoft.com/office/drawing/2014/main" id="{9354E78F-83EB-545F-E5DF-3CE285C0B76F}"/>
              </a:ext>
            </a:extLst>
          </p:cNvPr>
          <p:cNvSpPr>
            <a:spLocks noGrp="1"/>
          </p:cNvSpPr>
          <p:nvPr>
            <p:ph idx="1"/>
          </p:nvPr>
        </p:nvSpPr>
        <p:spPr>
          <a:xfrm>
            <a:off x="609600" y="2222286"/>
            <a:ext cx="8153399" cy="4188526"/>
          </a:xfrm>
        </p:spPr>
        <p:txBody>
          <a:bodyPr>
            <a:normAutofit lnSpcReduction="10000"/>
          </a:bodyPr>
          <a:lstStyle/>
          <a:p>
            <a:r>
              <a:rPr lang="en-US" sz="2800" dirty="0"/>
              <a:t>Michael Aeschliman, </a:t>
            </a:r>
            <a:r>
              <a:rPr lang="en-US" sz="2800" i="1" dirty="0"/>
              <a:t>The Restitution of Man: C. S. Lewis and the Case against Scientism</a:t>
            </a:r>
            <a:r>
              <a:rPr lang="en-US" sz="2800" dirty="0"/>
              <a:t>. Grand Rapids: Eerdmans, 1983.</a:t>
            </a:r>
          </a:p>
          <a:p>
            <a:r>
              <a:rPr lang="en-US" sz="2800" dirty="0"/>
              <a:t>John G. West, ed. </a:t>
            </a:r>
            <a:r>
              <a:rPr lang="en-US" sz="2800" i="1" dirty="0"/>
              <a:t>The Magician’s Twin: C. S. Lewis on Science, Scientism, and Society</a:t>
            </a:r>
            <a:r>
              <a:rPr lang="en-US" sz="2800" dirty="0"/>
              <a:t>. Seattle: Discovery Institute Press, 2012.</a:t>
            </a:r>
          </a:p>
          <a:p>
            <a:r>
              <a:rPr lang="en-US" sz="2800" dirty="0"/>
              <a:t>Peter Kreeft, </a:t>
            </a:r>
            <a:r>
              <a:rPr lang="en-US" sz="2800" i="1" dirty="0"/>
              <a:t>C. S. Lewis for the Third Millennium</a:t>
            </a:r>
            <a:r>
              <a:rPr lang="en-US" sz="2800" dirty="0"/>
              <a:t>. San Francisco: Ignatius Press, 1994.</a:t>
            </a:r>
          </a:p>
        </p:txBody>
      </p:sp>
    </p:spTree>
    <p:extLst>
      <p:ext uri="{BB962C8B-B14F-4D97-AF65-F5344CB8AC3E}">
        <p14:creationId xmlns:p14="http://schemas.microsoft.com/office/powerpoint/2010/main" val="8662642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FE4F5-9FE3-895F-EA51-65C92155A822}"/>
              </a:ext>
            </a:extLst>
          </p:cNvPr>
          <p:cNvSpPr>
            <a:spLocks noGrp="1"/>
          </p:cNvSpPr>
          <p:nvPr>
            <p:ph type="title"/>
          </p:nvPr>
        </p:nvSpPr>
        <p:spPr/>
        <p:txBody>
          <a:bodyPr/>
          <a:lstStyle/>
          <a:p>
            <a:r>
              <a:rPr lang="en-US" dirty="0"/>
              <a:t>The Goodness of Goodness and the Badness of Badness</a:t>
            </a:r>
          </a:p>
        </p:txBody>
      </p:sp>
      <p:sp>
        <p:nvSpPr>
          <p:cNvPr id="3" name="Content Placeholder 2">
            <a:extLst>
              <a:ext uri="{FF2B5EF4-FFF2-40B4-BE49-F238E27FC236}">
                <a16:creationId xmlns:a16="http://schemas.microsoft.com/office/drawing/2014/main" id="{87E75511-C955-4FE9-6D65-DBBA97B6E231}"/>
              </a:ext>
            </a:extLst>
          </p:cNvPr>
          <p:cNvSpPr>
            <a:spLocks noGrp="1"/>
          </p:cNvSpPr>
          <p:nvPr>
            <p:ph idx="1"/>
          </p:nvPr>
        </p:nvSpPr>
        <p:spPr/>
        <p:txBody>
          <a:bodyPr>
            <a:normAutofit fontScale="92500" lnSpcReduction="20000"/>
          </a:bodyPr>
          <a:lstStyle/>
          <a:p>
            <a:r>
              <a:rPr lang="en-US" sz="2800" dirty="0"/>
              <a:t>According to Peter Kreeft, Lewis refutes at least twenty moral heresies.</a:t>
            </a:r>
          </a:p>
          <a:p>
            <a:r>
              <a:rPr lang="en-US" sz="2800" dirty="0"/>
              <a:t>Subjectivism, Emotivism, Positivism, Cultural-relativism or conventionalism, Historicism, Utilitarianism, </a:t>
            </a:r>
            <a:r>
              <a:rPr lang="en-US" sz="2800" dirty="0" err="1"/>
              <a:t>Instinctualism</a:t>
            </a:r>
            <a:r>
              <a:rPr lang="en-US" sz="2800" dirty="0"/>
              <a:t>, Hedonism, Egotism, Pragmatism, Optimistic humanism, Cynicism, Pop-</a:t>
            </a:r>
            <a:r>
              <a:rPr lang="en-US" sz="2800" dirty="0" err="1"/>
              <a:t>psychobattle</a:t>
            </a:r>
            <a:r>
              <a:rPr lang="en-US" sz="2800" dirty="0"/>
              <a:t>, Moral </a:t>
            </a:r>
            <a:r>
              <a:rPr lang="en-US" sz="2800" dirty="0" err="1"/>
              <a:t>phlistinism</a:t>
            </a:r>
            <a:r>
              <a:rPr lang="en-US" sz="2800" dirty="0"/>
              <a:t>, Rationalism, Calvinism, Secularism, Pantheism, Moralism, and Nietzscheanism.</a:t>
            </a:r>
          </a:p>
        </p:txBody>
      </p:sp>
    </p:spTree>
    <p:extLst>
      <p:ext uri="{BB962C8B-B14F-4D97-AF65-F5344CB8AC3E}">
        <p14:creationId xmlns:p14="http://schemas.microsoft.com/office/powerpoint/2010/main" val="34657174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4249-9C61-C3AD-9D16-B9AF6897D786}"/>
              </a:ext>
            </a:extLst>
          </p:cNvPr>
          <p:cNvSpPr>
            <a:spLocks noGrp="1"/>
          </p:cNvSpPr>
          <p:nvPr>
            <p:ph type="title"/>
          </p:nvPr>
        </p:nvSpPr>
        <p:spPr/>
        <p:txBody>
          <a:bodyPr/>
          <a:lstStyle/>
          <a:p>
            <a:r>
              <a:rPr lang="en-US" dirty="0"/>
              <a:t>The Goodness of Goodness and the Badness of Badness</a:t>
            </a:r>
          </a:p>
        </p:txBody>
      </p:sp>
      <p:sp>
        <p:nvSpPr>
          <p:cNvPr id="3" name="Content Placeholder 2">
            <a:extLst>
              <a:ext uri="{FF2B5EF4-FFF2-40B4-BE49-F238E27FC236}">
                <a16:creationId xmlns:a16="http://schemas.microsoft.com/office/drawing/2014/main" id="{13A9D266-2740-F9A0-8614-9F159D051805}"/>
              </a:ext>
            </a:extLst>
          </p:cNvPr>
          <p:cNvSpPr>
            <a:spLocks noGrp="1"/>
          </p:cNvSpPr>
          <p:nvPr>
            <p:ph idx="1"/>
          </p:nvPr>
        </p:nvSpPr>
        <p:spPr/>
        <p:txBody>
          <a:bodyPr>
            <a:normAutofit fontScale="92500"/>
          </a:bodyPr>
          <a:lstStyle/>
          <a:p>
            <a:r>
              <a:rPr lang="en-US" sz="2800" dirty="0"/>
              <a:t>Subjectivism: the subjectivity of goodness and badness</a:t>
            </a:r>
          </a:p>
          <a:p>
            <a:r>
              <a:rPr lang="en-US" sz="2800" dirty="0"/>
              <a:t>Emotivism (one of subjectivism’s little brothers): the reduction of goodness and badness to emotions</a:t>
            </a:r>
          </a:p>
          <a:p>
            <a:r>
              <a:rPr lang="en-US" sz="2800" dirty="0"/>
              <a:t>Positivism (another of subjectivism’s little brothers): the idea that man posits values with his will, invents goodness and badness</a:t>
            </a:r>
          </a:p>
        </p:txBody>
      </p:sp>
    </p:spTree>
    <p:extLst>
      <p:ext uri="{BB962C8B-B14F-4D97-AF65-F5344CB8AC3E}">
        <p14:creationId xmlns:p14="http://schemas.microsoft.com/office/powerpoint/2010/main" val="12399337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4249-9C61-C3AD-9D16-B9AF6897D786}"/>
              </a:ext>
            </a:extLst>
          </p:cNvPr>
          <p:cNvSpPr>
            <a:spLocks noGrp="1"/>
          </p:cNvSpPr>
          <p:nvPr>
            <p:ph type="title"/>
          </p:nvPr>
        </p:nvSpPr>
        <p:spPr/>
        <p:txBody>
          <a:bodyPr/>
          <a:lstStyle/>
          <a:p>
            <a:r>
              <a:rPr lang="en-US" dirty="0"/>
              <a:t>The Goodness of Goodness and the Badness of Badness</a:t>
            </a:r>
          </a:p>
        </p:txBody>
      </p:sp>
      <p:sp>
        <p:nvSpPr>
          <p:cNvPr id="3" name="Content Placeholder 2">
            <a:extLst>
              <a:ext uri="{FF2B5EF4-FFF2-40B4-BE49-F238E27FC236}">
                <a16:creationId xmlns:a16="http://schemas.microsoft.com/office/drawing/2014/main" id="{13A9D266-2740-F9A0-8614-9F159D051805}"/>
              </a:ext>
            </a:extLst>
          </p:cNvPr>
          <p:cNvSpPr>
            <a:spLocks noGrp="1"/>
          </p:cNvSpPr>
          <p:nvPr>
            <p:ph idx="1"/>
          </p:nvPr>
        </p:nvSpPr>
        <p:spPr/>
        <p:txBody>
          <a:bodyPr>
            <a:normAutofit/>
          </a:bodyPr>
          <a:lstStyle/>
          <a:p>
            <a:r>
              <a:rPr lang="en-US" sz="2800" dirty="0"/>
              <a:t>Cultural-relativism or conventionalism: the relativity of goodness and badness to place, or culture</a:t>
            </a:r>
          </a:p>
          <a:p>
            <a:r>
              <a:rPr lang="en-US" sz="2800" dirty="0"/>
              <a:t>Historicism: the relativity of goodness and badness to time</a:t>
            </a:r>
          </a:p>
          <a:p>
            <a:r>
              <a:rPr lang="en-US" sz="2800" dirty="0"/>
              <a:t>Utilitarianism: the reduction of goodness to utility, or efficiency</a:t>
            </a:r>
          </a:p>
        </p:txBody>
      </p:sp>
    </p:spTree>
    <p:extLst>
      <p:ext uri="{BB962C8B-B14F-4D97-AF65-F5344CB8AC3E}">
        <p14:creationId xmlns:p14="http://schemas.microsoft.com/office/powerpoint/2010/main" val="8817540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4249-9C61-C3AD-9D16-B9AF6897D786}"/>
              </a:ext>
            </a:extLst>
          </p:cNvPr>
          <p:cNvSpPr>
            <a:spLocks noGrp="1"/>
          </p:cNvSpPr>
          <p:nvPr>
            <p:ph type="title"/>
          </p:nvPr>
        </p:nvSpPr>
        <p:spPr/>
        <p:txBody>
          <a:bodyPr/>
          <a:lstStyle/>
          <a:p>
            <a:r>
              <a:rPr lang="en-US" dirty="0"/>
              <a:t>The Goodness of Goodness and the Badness of Badness</a:t>
            </a:r>
          </a:p>
        </p:txBody>
      </p:sp>
      <p:sp>
        <p:nvSpPr>
          <p:cNvPr id="3" name="Content Placeholder 2">
            <a:extLst>
              <a:ext uri="{FF2B5EF4-FFF2-40B4-BE49-F238E27FC236}">
                <a16:creationId xmlns:a16="http://schemas.microsoft.com/office/drawing/2014/main" id="{13A9D266-2740-F9A0-8614-9F159D051805}"/>
              </a:ext>
            </a:extLst>
          </p:cNvPr>
          <p:cNvSpPr>
            <a:spLocks noGrp="1"/>
          </p:cNvSpPr>
          <p:nvPr>
            <p:ph idx="1"/>
          </p:nvPr>
        </p:nvSpPr>
        <p:spPr/>
        <p:txBody>
          <a:bodyPr>
            <a:normAutofit/>
          </a:bodyPr>
          <a:lstStyle/>
          <a:p>
            <a:r>
              <a:rPr lang="en-US" sz="2800" dirty="0" err="1"/>
              <a:t>Instinctualism</a:t>
            </a:r>
            <a:r>
              <a:rPr lang="en-US" sz="2800" dirty="0"/>
              <a:t>: the reduction of goodness to biological instinct</a:t>
            </a:r>
          </a:p>
          <a:p>
            <a:r>
              <a:rPr lang="en-US" sz="2800" dirty="0"/>
              <a:t>Hedonism: the reduction of goodness to pleasure</a:t>
            </a:r>
          </a:p>
          <a:p>
            <a:r>
              <a:rPr lang="en-US" sz="2800" dirty="0"/>
              <a:t>Egotism: the reduction of goodness to enlightened selfishness</a:t>
            </a:r>
          </a:p>
        </p:txBody>
      </p:sp>
    </p:spTree>
    <p:extLst>
      <p:ext uri="{BB962C8B-B14F-4D97-AF65-F5344CB8AC3E}">
        <p14:creationId xmlns:p14="http://schemas.microsoft.com/office/powerpoint/2010/main" val="34315646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4249-9C61-C3AD-9D16-B9AF6897D786}"/>
              </a:ext>
            </a:extLst>
          </p:cNvPr>
          <p:cNvSpPr>
            <a:spLocks noGrp="1"/>
          </p:cNvSpPr>
          <p:nvPr>
            <p:ph type="title"/>
          </p:nvPr>
        </p:nvSpPr>
        <p:spPr/>
        <p:txBody>
          <a:bodyPr/>
          <a:lstStyle/>
          <a:p>
            <a:r>
              <a:rPr lang="en-US" dirty="0"/>
              <a:t>The Goodness of Goodness and the Badness of Badness</a:t>
            </a:r>
          </a:p>
        </p:txBody>
      </p:sp>
      <p:sp>
        <p:nvSpPr>
          <p:cNvPr id="3" name="Content Placeholder 2">
            <a:extLst>
              <a:ext uri="{FF2B5EF4-FFF2-40B4-BE49-F238E27FC236}">
                <a16:creationId xmlns:a16="http://schemas.microsoft.com/office/drawing/2014/main" id="{13A9D266-2740-F9A0-8614-9F159D051805}"/>
              </a:ext>
            </a:extLst>
          </p:cNvPr>
          <p:cNvSpPr>
            <a:spLocks noGrp="1"/>
          </p:cNvSpPr>
          <p:nvPr>
            <p:ph idx="1"/>
          </p:nvPr>
        </p:nvSpPr>
        <p:spPr/>
        <p:txBody>
          <a:bodyPr>
            <a:normAutofit/>
          </a:bodyPr>
          <a:lstStyle/>
          <a:p>
            <a:r>
              <a:rPr lang="en-US" sz="2800" dirty="0"/>
              <a:t>Pragmatism: the weakness of goodness and the power of badness</a:t>
            </a:r>
          </a:p>
          <a:p>
            <a:r>
              <a:rPr lang="en-US" sz="2800" dirty="0"/>
              <a:t>Optimistic humanism: the denial of the existence of human badness</a:t>
            </a:r>
          </a:p>
          <a:p>
            <a:r>
              <a:rPr lang="en-US" sz="2800" dirty="0"/>
              <a:t>Cynicism: the denial of the existence of human goodness</a:t>
            </a:r>
          </a:p>
        </p:txBody>
      </p:sp>
    </p:spTree>
    <p:extLst>
      <p:ext uri="{BB962C8B-B14F-4D97-AF65-F5344CB8AC3E}">
        <p14:creationId xmlns:p14="http://schemas.microsoft.com/office/powerpoint/2010/main" val="17660659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4249-9C61-C3AD-9D16-B9AF6897D786}"/>
              </a:ext>
            </a:extLst>
          </p:cNvPr>
          <p:cNvSpPr>
            <a:spLocks noGrp="1"/>
          </p:cNvSpPr>
          <p:nvPr>
            <p:ph type="title"/>
          </p:nvPr>
        </p:nvSpPr>
        <p:spPr/>
        <p:txBody>
          <a:bodyPr/>
          <a:lstStyle/>
          <a:p>
            <a:r>
              <a:rPr lang="en-US" dirty="0"/>
              <a:t>The Goodness of Goodness and the Badness of Badness</a:t>
            </a:r>
          </a:p>
        </p:txBody>
      </p:sp>
      <p:sp>
        <p:nvSpPr>
          <p:cNvPr id="3" name="Content Placeholder 2">
            <a:extLst>
              <a:ext uri="{FF2B5EF4-FFF2-40B4-BE49-F238E27FC236}">
                <a16:creationId xmlns:a16="http://schemas.microsoft.com/office/drawing/2014/main" id="{13A9D266-2740-F9A0-8614-9F159D051805}"/>
              </a:ext>
            </a:extLst>
          </p:cNvPr>
          <p:cNvSpPr>
            <a:spLocks noGrp="1"/>
          </p:cNvSpPr>
          <p:nvPr>
            <p:ph idx="1"/>
          </p:nvPr>
        </p:nvSpPr>
        <p:spPr/>
        <p:txBody>
          <a:bodyPr>
            <a:normAutofit/>
          </a:bodyPr>
          <a:lstStyle/>
          <a:p>
            <a:r>
              <a:rPr lang="en-US" sz="2800" dirty="0"/>
              <a:t>Pop-</a:t>
            </a:r>
            <a:r>
              <a:rPr lang="en-US" sz="2800" dirty="0" err="1"/>
              <a:t>psychobattle</a:t>
            </a:r>
            <a:r>
              <a:rPr lang="en-US" sz="2800" dirty="0"/>
              <a:t>: the niceness of goodness and the nastiness of badness</a:t>
            </a:r>
          </a:p>
          <a:p>
            <a:r>
              <a:rPr lang="en-US" sz="2800" dirty="0"/>
              <a:t>Moral </a:t>
            </a:r>
            <a:r>
              <a:rPr lang="en-US" sz="2800" dirty="0" err="1"/>
              <a:t>phlistinism</a:t>
            </a:r>
            <a:r>
              <a:rPr lang="en-US" sz="2800" dirty="0"/>
              <a:t>: the dullness of goodness and the beauty of badness</a:t>
            </a:r>
          </a:p>
          <a:p>
            <a:r>
              <a:rPr lang="en-US" sz="2800" dirty="0"/>
              <a:t>Rationalism: the simplicity and plainness of goodness</a:t>
            </a:r>
          </a:p>
        </p:txBody>
      </p:sp>
    </p:spTree>
    <p:extLst>
      <p:ext uri="{BB962C8B-B14F-4D97-AF65-F5344CB8AC3E}">
        <p14:creationId xmlns:p14="http://schemas.microsoft.com/office/powerpoint/2010/main" val="9357997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4249-9C61-C3AD-9D16-B9AF6897D786}"/>
              </a:ext>
            </a:extLst>
          </p:cNvPr>
          <p:cNvSpPr>
            <a:spLocks noGrp="1"/>
          </p:cNvSpPr>
          <p:nvPr>
            <p:ph type="title"/>
          </p:nvPr>
        </p:nvSpPr>
        <p:spPr/>
        <p:txBody>
          <a:bodyPr/>
          <a:lstStyle/>
          <a:p>
            <a:r>
              <a:rPr lang="en-US" dirty="0"/>
              <a:t>The Goodness of Goodness and the Badness of Badness</a:t>
            </a:r>
          </a:p>
        </p:txBody>
      </p:sp>
      <p:sp>
        <p:nvSpPr>
          <p:cNvPr id="3" name="Content Placeholder 2">
            <a:extLst>
              <a:ext uri="{FF2B5EF4-FFF2-40B4-BE49-F238E27FC236}">
                <a16:creationId xmlns:a16="http://schemas.microsoft.com/office/drawing/2014/main" id="{13A9D266-2740-F9A0-8614-9F159D051805}"/>
              </a:ext>
            </a:extLst>
          </p:cNvPr>
          <p:cNvSpPr>
            <a:spLocks noGrp="1"/>
          </p:cNvSpPr>
          <p:nvPr>
            <p:ph idx="1"/>
          </p:nvPr>
        </p:nvSpPr>
        <p:spPr/>
        <p:txBody>
          <a:bodyPr>
            <a:normAutofit/>
          </a:bodyPr>
          <a:lstStyle/>
          <a:p>
            <a:r>
              <a:rPr lang="en-US" sz="2800" dirty="0"/>
              <a:t>Calvinism: the reduction of goodness to arbitrary divine decree</a:t>
            </a:r>
          </a:p>
          <a:p>
            <a:r>
              <a:rPr lang="en-US" sz="2800" dirty="0"/>
              <a:t>Secularism: the reduction of goodness to the merely horizontal (human)</a:t>
            </a:r>
          </a:p>
          <a:p>
            <a:r>
              <a:rPr lang="en-US" sz="2800" dirty="0"/>
              <a:t>Pantheism: the identity of goodness and badness</a:t>
            </a:r>
          </a:p>
        </p:txBody>
      </p:sp>
    </p:spTree>
    <p:extLst>
      <p:ext uri="{BB962C8B-B14F-4D97-AF65-F5344CB8AC3E}">
        <p14:creationId xmlns:p14="http://schemas.microsoft.com/office/powerpoint/2010/main" val="1189850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338636" y="1734857"/>
            <a:ext cx="2824112" cy="3388287"/>
          </a:xfrm>
        </p:spPr>
        <p:txBody>
          <a:bodyPr anchor="ctr">
            <a:normAutofit/>
          </a:bodyPr>
          <a:lstStyle/>
          <a:p>
            <a:r>
              <a:rPr lang="en-US" dirty="0"/>
              <a:t>Fact vs. Opinion, an exercise</a:t>
            </a:r>
          </a:p>
        </p:txBody>
      </p:sp>
      <p:sp>
        <p:nvSpPr>
          <p:cNvPr id="3" name="Content Placeholder 2"/>
          <p:cNvSpPr>
            <a:spLocks noGrp="1"/>
          </p:cNvSpPr>
          <p:nvPr>
            <p:ph idx="1"/>
          </p:nvPr>
        </p:nvSpPr>
        <p:spPr>
          <a:xfrm>
            <a:off x="4506051" y="609600"/>
            <a:ext cx="4299313" cy="5714999"/>
          </a:xfrm>
          <a:effectLst/>
        </p:spPr>
        <p:txBody>
          <a:bodyPr>
            <a:noAutofit/>
          </a:bodyPr>
          <a:lstStyle/>
          <a:p>
            <a:pPr marL="0" indent="0">
              <a:buNone/>
            </a:pPr>
            <a:r>
              <a:rPr lang="en-US" sz="3200" dirty="0"/>
              <a:t>All six statements are facts!</a:t>
            </a:r>
          </a:p>
          <a:p>
            <a:pPr marL="0" indent="0">
              <a:buNone/>
            </a:pPr>
            <a:r>
              <a:rPr lang="en-US" sz="3200" dirty="0"/>
              <a:t>Michael Aeschliman: “Modern scientistic doctrine holds all fact to be objective and all value to be subjective.”</a:t>
            </a:r>
          </a:p>
        </p:txBody>
      </p:sp>
    </p:spTree>
    <p:extLst>
      <p:ext uri="{BB962C8B-B14F-4D97-AF65-F5344CB8AC3E}">
        <p14:creationId xmlns:p14="http://schemas.microsoft.com/office/powerpoint/2010/main" val="177895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4249-9C61-C3AD-9D16-B9AF6897D786}"/>
              </a:ext>
            </a:extLst>
          </p:cNvPr>
          <p:cNvSpPr>
            <a:spLocks noGrp="1"/>
          </p:cNvSpPr>
          <p:nvPr>
            <p:ph type="title"/>
          </p:nvPr>
        </p:nvSpPr>
        <p:spPr/>
        <p:txBody>
          <a:bodyPr/>
          <a:lstStyle/>
          <a:p>
            <a:r>
              <a:rPr lang="en-US" dirty="0"/>
              <a:t>The Goodness of Goodness and the Badness of Badness</a:t>
            </a:r>
          </a:p>
        </p:txBody>
      </p:sp>
      <p:sp>
        <p:nvSpPr>
          <p:cNvPr id="3" name="Content Placeholder 2">
            <a:extLst>
              <a:ext uri="{FF2B5EF4-FFF2-40B4-BE49-F238E27FC236}">
                <a16:creationId xmlns:a16="http://schemas.microsoft.com/office/drawing/2014/main" id="{13A9D266-2740-F9A0-8614-9F159D051805}"/>
              </a:ext>
            </a:extLst>
          </p:cNvPr>
          <p:cNvSpPr>
            <a:spLocks noGrp="1"/>
          </p:cNvSpPr>
          <p:nvPr>
            <p:ph idx="1"/>
          </p:nvPr>
        </p:nvSpPr>
        <p:spPr/>
        <p:txBody>
          <a:bodyPr>
            <a:normAutofit/>
          </a:bodyPr>
          <a:lstStyle/>
          <a:p>
            <a:r>
              <a:rPr lang="en-US" sz="2800" dirty="0"/>
              <a:t>Moralism: the idolization of moral goodness as ultimate</a:t>
            </a:r>
          </a:p>
          <a:p>
            <a:r>
              <a:rPr lang="en-US" sz="2800" dirty="0"/>
              <a:t>Nietzscheanism: the goodness of badness and the badness of goodness, the “transvaluation of all values”</a:t>
            </a:r>
          </a:p>
        </p:txBody>
      </p:sp>
    </p:spTree>
    <p:extLst>
      <p:ext uri="{BB962C8B-B14F-4D97-AF65-F5344CB8AC3E}">
        <p14:creationId xmlns:p14="http://schemas.microsoft.com/office/powerpoint/2010/main" val="68263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vs. Opinion</a:t>
            </a:r>
          </a:p>
        </p:txBody>
      </p:sp>
      <p:sp>
        <p:nvSpPr>
          <p:cNvPr id="3" name="Content Placeholder 2"/>
          <p:cNvSpPr>
            <a:spLocks noGrp="1"/>
          </p:cNvSpPr>
          <p:nvPr>
            <p:ph idx="1"/>
          </p:nvPr>
        </p:nvSpPr>
        <p:spPr>
          <a:xfrm>
            <a:off x="495298" y="2474462"/>
            <a:ext cx="8153400" cy="3916363"/>
          </a:xfrm>
        </p:spPr>
        <p:txBody>
          <a:bodyPr>
            <a:noAutofit/>
          </a:bodyPr>
          <a:lstStyle/>
          <a:p>
            <a:r>
              <a:rPr lang="en-US" sz="2600" dirty="0"/>
              <a:t>Mozart’s music is beautiful whether we happen to like it or not.</a:t>
            </a:r>
          </a:p>
          <a:p>
            <a:r>
              <a:rPr lang="en-US" sz="2600" dirty="0"/>
              <a:t>John Paul II was indeed a good pope, whether you are Catholic or not.</a:t>
            </a:r>
          </a:p>
          <a:p>
            <a:r>
              <a:rPr lang="en-US" sz="2600" dirty="0"/>
              <a:t>No matter what you think, bell-bottoms are not cool.</a:t>
            </a:r>
          </a:p>
          <a:p>
            <a:r>
              <a:rPr lang="en-US" sz="2600" u="sng" dirty="0"/>
              <a:t>Summary</a:t>
            </a:r>
            <a:r>
              <a:rPr lang="en-US" sz="2600" dirty="0"/>
              <a:t>: All the odd numbered statements are more obviously facts (about beauty and goodness), but all the even numbered statements are also objectively true.</a:t>
            </a:r>
          </a:p>
        </p:txBody>
      </p:sp>
    </p:spTree>
    <p:extLst>
      <p:ext uri="{BB962C8B-B14F-4D97-AF65-F5344CB8AC3E}">
        <p14:creationId xmlns:p14="http://schemas.microsoft.com/office/powerpoint/2010/main" val="256046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Students in 2015</a:t>
            </a:r>
          </a:p>
        </p:txBody>
      </p:sp>
      <p:sp>
        <p:nvSpPr>
          <p:cNvPr id="3" name="Content Placeholder 2"/>
          <p:cNvSpPr>
            <a:spLocks noGrp="1"/>
          </p:cNvSpPr>
          <p:nvPr>
            <p:ph sz="half" idx="1"/>
          </p:nvPr>
        </p:nvSpPr>
        <p:spPr>
          <a:xfrm>
            <a:off x="809997" y="2514600"/>
            <a:ext cx="3670723" cy="3638763"/>
          </a:xfrm>
        </p:spPr>
        <p:txBody>
          <a:bodyPr>
            <a:noAutofit/>
          </a:bodyPr>
          <a:lstStyle/>
          <a:p>
            <a:r>
              <a:rPr lang="en-US" sz="2000" u="sng" dirty="0"/>
              <a:t>Reality</a:t>
            </a:r>
            <a:r>
              <a:rPr lang="en-US" sz="2000" dirty="0"/>
              <a:t>: All six are facts.</a:t>
            </a:r>
          </a:p>
          <a:p>
            <a:r>
              <a:rPr lang="en-US" sz="2000" dirty="0"/>
              <a:t>Mozart was born in Salzburg.</a:t>
            </a:r>
          </a:p>
          <a:p>
            <a:r>
              <a:rPr lang="en-US" sz="2000" dirty="0"/>
              <a:t>Fact: 6. Opinion: 0.</a:t>
            </a:r>
          </a:p>
          <a:p>
            <a:r>
              <a:rPr lang="en-US" sz="2000" dirty="0"/>
              <a:t>Mozart wrote beautiful music.</a:t>
            </a:r>
          </a:p>
          <a:p>
            <a:r>
              <a:rPr lang="en-US" sz="2000" dirty="0"/>
              <a:t>Fact: 0. Opinion: 6.</a:t>
            </a:r>
          </a:p>
          <a:p>
            <a:r>
              <a:rPr lang="en-US" sz="2000" dirty="0"/>
              <a:t>John Paul II was the Pope for over 20 years.</a:t>
            </a:r>
          </a:p>
          <a:p>
            <a:r>
              <a:rPr lang="en-US" sz="2000" dirty="0"/>
              <a:t>Fact: 6. Opinion: 0.</a:t>
            </a:r>
          </a:p>
        </p:txBody>
      </p:sp>
      <p:sp>
        <p:nvSpPr>
          <p:cNvPr id="4" name="Content Placeholder 3">
            <a:extLst>
              <a:ext uri="{FF2B5EF4-FFF2-40B4-BE49-F238E27FC236}">
                <a16:creationId xmlns:a16="http://schemas.microsoft.com/office/drawing/2014/main" id="{CCC63405-E10C-46F9-AE87-99A9FBFDEA7B}"/>
              </a:ext>
            </a:extLst>
          </p:cNvPr>
          <p:cNvSpPr>
            <a:spLocks noGrp="1"/>
          </p:cNvSpPr>
          <p:nvPr>
            <p:ph sz="half" idx="2"/>
          </p:nvPr>
        </p:nvSpPr>
        <p:spPr/>
        <p:txBody>
          <a:bodyPr>
            <a:normAutofit/>
          </a:bodyPr>
          <a:lstStyle/>
          <a:p>
            <a:r>
              <a:rPr lang="en-US" sz="2000" dirty="0"/>
              <a:t>John Paul II was a good Pope.</a:t>
            </a:r>
          </a:p>
          <a:p>
            <a:r>
              <a:rPr lang="en-US" sz="2000" dirty="0"/>
              <a:t>Fact: 0. Opinion: 6.</a:t>
            </a:r>
          </a:p>
          <a:p>
            <a:r>
              <a:rPr lang="en-US" sz="2000" dirty="0"/>
              <a:t>Bell-bottoms were popular in the 1970s.</a:t>
            </a:r>
          </a:p>
          <a:p>
            <a:r>
              <a:rPr lang="en-US" sz="2000" dirty="0"/>
              <a:t>Fact: 4. Opinion: 2.</a:t>
            </a:r>
          </a:p>
          <a:p>
            <a:r>
              <a:rPr lang="en-US" sz="2000" dirty="0"/>
              <a:t>Bell-bottoms are strange.</a:t>
            </a:r>
          </a:p>
          <a:p>
            <a:r>
              <a:rPr lang="en-US" sz="2000" dirty="0"/>
              <a:t>Fact: 0. Opinion: 6.</a:t>
            </a:r>
          </a:p>
        </p:txBody>
      </p:sp>
    </p:spTree>
    <p:extLst>
      <p:ext uri="{BB962C8B-B14F-4D97-AF65-F5344CB8AC3E}">
        <p14:creationId xmlns:p14="http://schemas.microsoft.com/office/powerpoint/2010/main" val="377026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Students in 2018</a:t>
            </a:r>
          </a:p>
        </p:txBody>
      </p:sp>
      <p:sp>
        <p:nvSpPr>
          <p:cNvPr id="3" name="Content Placeholder 2"/>
          <p:cNvSpPr>
            <a:spLocks noGrp="1"/>
          </p:cNvSpPr>
          <p:nvPr>
            <p:ph sz="half" idx="1"/>
          </p:nvPr>
        </p:nvSpPr>
        <p:spPr>
          <a:xfrm>
            <a:off x="809997" y="2514600"/>
            <a:ext cx="3670723" cy="3638763"/>
          </a:xfrm>
        </p:spPr>
        <p:txBody>
          <a:bodyPr>
            <a:noAutofit/>
          </a:bodyPr>
          <a:lstStyle/>
          <a:p>
            <a:r>
              <a:rPr lang="en-US" sz="2000" u="sng" dirty="0"/>
              <a:t>Reality</a:t>
            </a:r>
            <a:r>
              <a:rPr lang="en-US" sz="2000" dirty="0"/>
              <a:t>: All six are facts.</a:t>
            </a:r>
          </a:p>
          <a:p>
            <a:r>
              <a:rPr lang="en-US" sz="2000" dirty="0"/>
              <a:t>Mozart was born in Salzburg.</a:t>
            </a:r>
          </a:p>
          <a:p>
            <a:r>
              <a:rPr lang="en-US" sz="2000" dirty="0"/>
              <a:t>Fact: 10. Opinion: 0.</a:t>
            </a:r>
          </a:p>
          <a:p>
            <a:r>
              <a:rPr lang="en-US" sz="2000" dirty="0"/>
              <a:t>Mozart wrote beautiful music.</a:t>
            </a:r>
          </a:p>
          <a:p>
            <a:r>
              <a:rPr lang="en-US" sz="2000" dirty="0"/>
              <a:t>Fact: 0. Opinion: 10.</a:t>
            </a:r>
          </a:p>
          <a:p>
            <a:r>
              <a:rPr lang="en-US" sz="2000" dirty="0"/>
              <a:t>John Paul II was the Pope for over 20 years.</a:t>
            </a:r>
          </a:p>
          <a:p>
            <a:r>
              <a:rPr lang="en-US" sz="2000" dirty="0"/>
              <a:t>Fact: 10. Opinion: 0.</a:t>
            </a:r>
          </a:p>
        </p:txBody>
      </p:sp>
      <p:sp>
        <p:nvSpPr>
          <p:cNvPr id="4" name="Content Placeholder 3">
            <a:extLst>
              <a:ext uri="{FF2B5EF4-FFF2-40B4-BE49-F238E27FC236}">
                <a16:creationId xmlns:a16="http://schemas.microsoft.com/office/drawing/2014/main" id="{4B962EC6-4F36-4A2A-B056-E25D1DC87288}"/>
              </a:ext>
            </a:extLst>
          </p:cNvPr>
          <p:cNvSpPr>
            <a:spLocks noGrp="1"/>
          </p:cNvSpPr>
          <p:nvPr>
            <p:ph sz="half" idx="2"/>
          </p:nvPr>
        </p:nvSpPr>
        <p:spPr/>
        <p:txBody>
          <a:bodyPr>
            <a:normAutofit/>
          </a:bodyPr>
          <a:lstStyle/>
          <a:p>
            <a:r>
              <a:rPr lang="en-US" sz="2000" dirty="0"/>
              <a:t>John Paul II was a good Pope.</a:t>
            </a:r>
          </a:p>
          <a:p>
            <a:r>
              <a:rPr lang="en-US" sz="2000" dirty="0"/>
              <a:t>Fact: 0. Opinion: 10.</a:t>
            </a:r>
          </a:p>
          <a:p>
            <a:r>
              <a:rPr lang="en-US" sz="2000" dirty="0"/>
              <a:t>Bell-bottoms were popular in the 1970s.</a:t>
            </a:r>
          </a:p>
          <a:p>
            <a:r>
              <a:rPr lang="en-US" sz="2000" dirty="0"/>
              <a:t>Fact: 9. Opinion: 1.</a:t>
            </a:r>
          </a:p>
          <a:p>
            <a:r>
              <a:rPr lang="en-US" sz="2000" dirty="0"/>
              <a:t>Bell-bottoms are strange.</a:t>
            </a:r>
          </a:p>
          <a:p>
            <a:r>
              <a:rPr lang="en-US" sz="2000" dirty="0"/>
              <a:t>Fact: 0. Opinion: 10.</a:t>
            </a:r>
          </a:p>
        </p:txBody>
      </p:sp>
    </p:spTree>
    <p:extLst>
      <p:ext uri="{BB962C8B-B14F-4D97-AF65-F5344CB8AC3E}">
        <p14:creationId xmlns:p14="http://schemas.microsoft.com/office/powerpoint/2010/main" val="261482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Faculty on Mozart</a:t>
            </a:r>
          </a:p>
        </p:txBody>
      </p:sp>
      <p:sp>
        <p:nvSpPr>
          <p:cNvPr id="3" name="Content Placeholder 2"/>
          <p:cNvSpPr>
            <a:spLocks noGrp="1"/>
          </p:cNvSpPr>
          <p:nvPr>
            <p:ph idx="1"/>
          </p:nvPr>
        </p:nvSpPr>
        <p:spPr>
          <a:xfrm>
            <a:off x="533400" y="2209800"/>
            <a:ext cx="8153400" cy="4373562"/>
          </a:xfrm>
        </p:spPr>
        <p:txBody>
          <a:bodyPr>
            <a:noAutofit/>
          </a:bodyPr>
          <a:lstStyle/>
          <a:p>
            <a:pPr marL="0" indent="0">
              <a:buNone/>
            </a:pPr>
            <a:r>
              <a:rPr lang="en-US" sz="2600" dirty="0"/>
              <a:t>Mozart (Beethoven, Bach etc.) - their music is beautiful because it is …</a:t>
            </a:r>
          </a:p>
          <a:p>
            <a:pPr marL="0" indent="0">
              <a:buNone/>
            </a:pPr>
            <a:r>
              <a:rPr lang="en-US" sz="2600" dirty="0"/>
              <a:t>1) … well-crafted, brilliant composition, innovative harmony, melody, form.</a:t>
            </a:r>
          </a:p>
          <a:p>
            <a:pPr marL="0" indent="0">
              <a:buNone/>
            </a:pPr>
            <a:r>
              <a:rPr lang="en-US" sz="2600" dirty="0"/>
              <a:t>2) Their patrons, court or church, of their employment expected the music to be of the highest quality.</a:t>
            </a:r>
          </a:p>
          <a:p>
            <a:pPr marL="0" indent="0">
              <a:buNone/>
            </a:pPr>
            <a:r>
              <a:rPr lang="en-US" sz="2600" dirty="0"/>
              <a:t>3) History counts on what other composers, musicians, teachers have written and said about his music.</a:t>
            </a:r>
          </a:p>
        </p:txBody>
      </p:sp>
    </p:spTree>
    <p:extLst>
      <p:ext uri="{BB962C8B-B14F-4D97-AF65-F5344CB8AC3E}">
        <p14:creationId xmlns:p14="http://schemas.microsoft.com/office/powerpoint/2010/main" val="33059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Faculty on Mozart</a:t>
            </a:r>
          </a:p>
        </p:txBody>
      </p:sp>
      <p:sp>
        <p:nvSpPr>
          <p:cNvPr id="3" name="Content Placeholder 2"/>
          <p:cNvSpPr>
            <a:spLocks noGrp="1"/>
          </p:cNvSpPr>
          <p:nvPr>
            <p:ph idx="1"/>
          </p:nvPr>
        </p:nvSpPr>
        <p:spPr>
          <a:xfrm>
            <a:off x="609600" y="2209800"/>
            <a:ext cx="8077200" cy="4373562"/>
          </a:xfrm>
        </p:spPr>
        <p:txBody>
          <a:bodyPr>
            <a:noAutofit/>
          </a:bodyPr>
          <a:lstStyle/>
          <a:p>
            <a:pPr marL="0" indent="0">
              <a:buNone/>
            </a:pPr>
            <a:r>
              <a:rPr lang="en-US" sz="2200" dirty="0"/>
              <a:t>Mozart (Beethoven, Bach etc.) - their music is beautiful because …</a:t>
            </a:r>
          </a:p>
          <a:p>
            <a:pPr marL="0" indent="0">
              <a:buNone/>
            </a:pPr>
            <a:r>
              <a:rPr lang="en-US" sz="2200" dirty="0"/>
              <a:t>1) the way I feel when I listen to his music.</a:t>
            </a:r>
          </a:p>
          <a:p>
            <a:pPr marL="0" indent="0">
              <a:buNone/>
            </a:pPr>
            <a:r>
              <a:rPr lang="en-US" sz="2200" dirty="0"/>
              <a:t>2) Analytically and theoretically, I can see the genius in his work (melody, form, harmony, rhythm).</a:t>
            </a:r>
          </a:p>
          <a:p>
            <a:pPr marL="0" indent="0">
              <a:buNone/>
            </a:pPr>
            <a:r>
              <a:rPr lang="en-US" sz="2200" dirty="0"/>
              <a:t>3) Studies have shown that listening to Mozart makes children smarter. Above all, Mozart, Bach, Beethoven, the Great Masters - their music is beautiful because God gave them each a gift and talent to put dots on a page that eventually turn into sound. Those sounds have given me and so many others pleasure like no other.</a:t>
            </a:r>
          </a:p>
        </p:txBody>
      </p:sp>
    </p:spTree>
    <p:extLst>
      <p:ext uri="{BB962C8B-B14F-4D97-AF65-F5344CB8AC3E}">
        <p14:creationId xmlns:p14="http://schemas.microsoft.com/office/powerpoint/2010/main" val="330296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4DB31-0EAB-727B-0EB1-59384C19F390}"/>
              </a:ext>
            </a:extLst>
          </p:cNvPr>
          <p:cNvSpPr>
            <a:spLocks noGrp="1"/>
          </p:cNvSpPr>
          <p:nvPr>
            <p:ph type="title"/>
          </p:nvPr>
        </p:nvSpPr>
        <p:spPr/>
        <p:txBody>
          <a:bodyPr/>
          <a:lstStyle/>
          <a:p>
            <a:r>
              <a:rPr lang="en-US" dirty="0"/>
              <a:t>Your Hosts</a:t>
            </a:r>
          </a:p>
        </p:txBody>
      </p:sp>
      <p:sp>
        <p:nvSpPr>
          <p:cNvPr id="3" name="Content Placeholder 2">
            <a:extLst>
              <a:ext uri="{FF2B5EF4-FFF2-40B4-BE49-F238E27FC236}">
                <a16:creationId xmlns:a16="http://schemas.microsoft.com/office/drawing/2014/main" id="{EA9F6655-3648-4840-11D8-FAC4D524F2C4}"/>
              </a:ext>
            </a:extLst>
          </p:cNvPr>
          <p:cNvSpPr>
            <a:spLocks noGrp="1"/>
          </p:cNvSpPr>
          <p:nvPr>
            <p:ph idx="1"/>
          </p:nvPr>
        </p:nvSpPr>
        <p:spPr/>
        <p:txBody>
          <a:bodyPr>
            <a:normAutofit/>
          </a:bodyPr>
          <a:lstStyle/>
          <a:p>
            <a:r>
              <a:rPr lang="en-US" sz="2800" dirty="0"/>
              <a:t>Dr. Rob Koons, Philosophy, The University of Texas, Austin, Texas</a:t>
            </a:r>
          </a:p>
          <a:p>
            <a:r>
              <a:rPr lang="en-US" sz="2800" dirty="0"/>
              <a:t>Josiah Peterson, M.A., Great Hearts Classical School in Phoenix, Arizona</a:t>
            </a:r>
          </a:p>
          <a:p>
            <a:r>
              <a:rPr lang="en-US" sz="2800" dirty="0"/>
              <a:t>Rev. Dr. Joel Heck, Redeemer Lutheran Church, Austin, Texas</a:t>
            </a:r>
          </a:p>
        </p:txBody>
      </p:sp>
    </p:spTree>
    <p:extLst>
      <p:ext uri="{BB962C8B-B14F-4D97-AF65-F5344CB8AC3E}">
        <p14:creationId xmlns:p14="http://schemas.microsoft.com/office/powerpoint/2010/main" val="318619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sz="6000" dirty="0"/>
              <a:t>Background</a:t>
            </a:r>
          </a:p>
        </p:txBody>
      </p:sp>
      <p:sp>
        <p:nvSpPr>
          <p:cNvPr id="20485" name="Rectangle 5"/>
          <p:cNvSpPr>
            <a:spLocks noGrp="1" noChangeArrowheads="1"/>
          </p:cNvSpPr>
          <p:nvPr>
            <p:ph idx="1"/>
          </p:nvPr>
        </p:nvSpPr>
        <p:spPr>
          <a:xfrm>
            <a:off x="533400" y="2438400"/>
            <a:ext cx="8153400" cy="4343400"/>
          </a:xfrm>
        </p:spPr>
        <p:txBody>
          <a:bodyPr>
            <a:normAutofit fontScale="62500" lnSpcReduction="20000"/>
          </a:bodyPr>
          <a:lstStyle/>
          <a:p>
            <a:pPr>
              <a:defRPr/>
            </a:pPr>
            <a:r>
              <a:rPr lang="en-US" sz="4400" dirty="0"/>
              <a:t>Alternate title: </a:t>
            </a:r>
            <a:r>
              <a:rPr lang="en-US" sz="4400" i="1" dirty="0"/>
              <a:t>or Reflections on education with special reference to the teaching of English in the upper forms of schools</a:t>
            </a:r>
            <a:r>
              <a:rPr lang="en-US" sz="4400" dirty="0"/>
              <a:t>.</a:t>
            </a:r>
          </a:p>
          <a:p>
            <a:pPr>
              <a:defRPr/>
            </a:pPr>
            <a:r>
              <a:rPr lang="en-US" sz="4400" dirty="0"/>
              <a:t>Written in 1943 as the Riddell Memorial Lectures and delivered on the evenings of February 24-26 at the University of Durham.</a:t>
            </a:r>
          </a:p>
          <a:p>
            <a:pPr>
              <a:defRPr/>
            </a:pPr>
            <a:r>
              <a:rPr lang="en-US" sz="4400" dirty="0"/>
              <a:t>Published by Oxford University Press in 1944.</a:t>
            </a:r>
          </a:p>
          <a:p>
            <a:pPr>
              <a:defRPr/>
            </a:pPr>
            <a:r>
              <a:rPr lang="en-US" sz="4400" dirty="0"/>
              <a:t>Rated the seventh most important work of non-fiction of the past century in a 2013 </a:t>
            </a:r>
            <a:r>
              <a:rPr lang="en-US" sz="4400" i="1" dirty="0"/>
              <a:t>National Review</a:t>
            </a:r>
            <a:r>
              <a:rPr lang="en-US" sz="4400" dirty="0"/>
              <a:t> poll (Winston Churchill #1; </a:t>
            </a:r>
            <a:r>
              <a:rPr lang="en-US" sz="4400" i="1" dirty="0"/>
              <a:t>Mere Christianity</a:t>
            </a:r>
            <a:r>
              <a:rPr lang="en-US" sz="4400" dirty="0"/>
              <a:t>, #26).</a:t>
            </a:r>
          </a:p>
        </p:txBody>
      </p:sp>
    </p:spTree>
    <p:extLst>
      <p:ext uri="{BB962C8B-B14F-4D97-AF65-F5344CB8AC3E}">
        <p14:creationId xmlns:p14="http://schemas.microsoft.com/office/powerpoint/2010/main" val="11358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906430" cy="709865"/>
          </a:xfrm>
        </p:spPr>
        <p:txBody>
          <a:bodyPr/>
          <a:lstStyle/>
          <a:p>
            <a:r>
              <a:rPr lang="en-US" sz="3200" dirty="0"/>
              <a:t>The Green Book by Gaius &amp; Titius</a:t>
            </a:r>
          </a:p>
        </p:txBody>
      </p:sp>
      <p:sp>
        <p:nvSpPr>
          <p:cNvPr id="3" name="Content Placeholder 2"/>
          <p:cNvSpPr>
            <a:spLocks noGrp="1"/>
          </p:cNvSpPr>
          <p:nvPr>
            <p:ph idx="1"/>
          </p:nvPr>
        </p:nvSpPr>
        <p:spPr>
          <a:xfrm>
            <a:off x="533400" y="2590800"/>
            <a:ext cx="8153400" cy="3535363"/>
          </a:xfrm>
        </p:spPr>
        <p:txBody>
          <a:bodyPr>
            <a:noAutofit/>
          </a:bodyPr>
          <a:lstStyle/>
          <a:p>
            <a:r>
              <a:rPr lang="en-US" sz="2800" i="1" dirty="0"/>
              <a:t>The Control of Language </a:t>
            </a:r>
            <a:r>
              <a:rPr lang="en-US" sz="2800" dirty="0"/>
              <a:t>(1939)</a:t>
            </a:r>
          </a:p>
          <a:p>
            <a:r>
              <a:rPr lang="en-US" sz="2800" dirty="0"/>
              <a:t>By Alec King and Martin </a:t>
            </a:r>
            <a:r>
              <a:rPr lang="en-US" sz="2800" dirty="0" err="1"/>
              <a:t>Ketley</a:t>
            </a:r>
            <a:r>
              <a:rPr lang="en-US" sz="2800" dirty="0"/>
              <a:t>, two English schoolmasters teaching in Australia</a:t>
            </a:r>
          </a:p>
          <a:p>
            <a:r>
              <a:rPr lang="en-US" sz="2800" dirty="0"/>
              <a:t>Its cover was green!</a:t>
            </a:r>
          </a:p>
          <a:p>
            <a:r>
              <a:rPr lang="en-US" sz="2800" dirty="0"/>
              <a:t>Lewis also refers to another book by Orbilius (E. G. </a:t>
            </a:r>
            <a:r>
              <a:rPr lang="en-US" sz="2800" dirty="0" err="1"/>
              <a:t>Biaggini</a:t>
            </a:r>
            <a:r>
              <a:rPr lang="en-US" sz="2800" dirty="0"/>
              <a:t>) entitled </a:t>
            </a:r>
            <a:r>
              <a:rPr lang="en-US" sz="2800" i="1" dirty="0"/>
              <a:t>The Reading and Writing of English </a:t>
            </a:r>
            <a:r>
              <a:rPr lang="en-US" sz="2800" dirty="0"/>
              <a:t>(Ward, 61)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08" y="609600"/>
            <a:ext cx="6343672" cy="709865"/>
          </a:xfrm>
        </p:spPr>
        <p:txBody>
          <a:bodyPr/>
          <a:lstStyle/>
          <a:p>
            <a:r>
              <a:rPr lang="en-US" dirty="0"/>
              <a:t>The Green Book</a:t>
            </a:r>
          </a:p>
        </p:txBody>
      </p:sp>
      <p:sp>
        <p:nvSpPr>
          <p:cNvPr id="3" name="Content Placeholder 2"/>
          <p:cNvSpPr>
            <a:spLocks noGrp="1"/>
          </p:cNvSpPr>
          <p:nvPr>
            <p:ph idx="1"/>
          </p:nvPr>
        </p:nvSpPr>
        <p:spPr/>
        <p:txBody>
          <a:bodyPr/>
          <a:lstStyle/>
          <a:p>
            <a:endParaRPr lang="en-US"/>
          </a:p>
        </p:txBody>
      </p:sp>
      <p:pic>
        <p:nvPicPr>
          <p:cNvPr id="4" name="Picture 4" descr="100_0169"/>
          <p:cNvPicPr>
            <a:picLocks noChangeAspect="1" noChangeArrowheads="1"/>
          </p:cNvPicPr>
          <p:nvPr/>
        </p:nvPicPr>
        <p:blipFill>
          <a:blip r:embed="rId3" cstate="print"/>
          <a:srcRect/>
          <a:stretch>
            <a:fillRect/>
          </a:stretch>
        </p:blipFill>
        <p:spPr bwMode="auto">
          <a:xfrm>
            <a:off x="1470385" y="1"/>
            <a:ext cx="5966631" cy="68579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516030" cy="709865"/>
          </a:xfrm>
        </p:spPr>
        <p:txBody>
          <a:bodyPr/>
          <a:lstStyle/>
          <a:p>
            <a:r>
              <a:rPr lang="en-US" sz="3200" dirty="0"/>
              <a:t>Three Parts of </a:t>
            </a:r>
            <a:r>
              <a:rPr lang="en-US" sz="3200" i="1" dirty="0"/>
              <a:t>The Abolition of Man</a:t>
            </a:r>
          </a:p>
        </p:txBody>
      </p:sp>
      <p:sp>
        <p:nvSpPr>
          <p:cNvPr id="3" name="Content Placeholder 2"/>
          <p:cNvSpPr>
            <a:spLocks noGrp="1"/>
          </p:cNvSpPr>
          <p:nvPr>
            <p:ph idx="1"/>
          </p:nvPr>
        </p:nvSpPr>
        <p:spPr>
          <a:xfrm>
            <a:off x="228600" y="2286000"/>
            <a:ext cx="8763000" cy="4267200"/>
          </a:xfrm>
        </p:spPr>
        <p:txBody>
          <a:bodyPr>
            <a:noAutofit/>
          </a:bodyPr>
          <a:lstStyle/>
          <a:p>
            <a:pPr lvl="1"/>
            <a:r>
              <a:rPr lang="en-US" sz="2000" dirty="0"/>
              <a:t>Part I. Men without Chests (a lament) against the subjectivist—the problem with thinking that all values are subjective (the negative chapter)</a:t>
            </a:r>
          </a:p>
          <a:p>
            <a:pPr lvl="1"/>
            <a:r>
              <a:rPr lang="en-US" sz="2000" dirty="0"/>
              <a:t>Part II. The Way (a challenge) against the innovator—the inconsistency in stepping outside the </a:t>
            </a:r>
            <a:r>
              <a:rPr lang="en-US" sz="2000" i="1" dirty="0"/>
              <a:t>Tao</a:t>
            </a:r>
            <a:r>
              <a:rPr lang="en-US" sz="2000" dirty="0"/>
              <a:t> and yet using the </a:t>
            </a:r>
            <a:r>
              <a:rPr lang="en-US" sz="2000" i="1" dirty="0"/>
              <a:t>Tao</a:t>
            </a:r>
            <a:r>
              <a:rPr lang="en-US" sz="2000" dirty="0"/>
              <a:t>; the need to integrate the head with the belly (the positive chapter)</a:t>
            </a:r>
          </a:p>
          <a:p>
            <a:pPr lvl="1"/>
            <a:r>
              <a:rPr lang="en-US" sz="2000" dirty="0"/>
              <a:t>Part III. The Abolition of Man (implications) against the conditioner—the problem with elevating subjective values (and losing trained emotions) above the </a:t>
            </a:r>
            <a:r>
              <a:rPr lang="en-US" sz="2000" i="1" dirty="0"/>
              <a:t>Tao </a:t>
            </a:r>
            <a:r>
              <a:rPr lang="en-US" sz="2000" dirty="0"/>
              <a:t>is that we ruin ourselves; the will to power (the prophetic chapter)</a:t>
            </a:r>
          </a:p>
        </p:txBody>
      </p:sp>
    </p:spTree>
    <p:extLst>
      <p:ext uri="{BB962C8B-B14F-4D97-AF65-F5344CB8AC3E}">
        <p14:creationId xmlns:p14="http://schemas.microsoft.com/office/powerpoint/2010/main" val="19603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That Hideous Strength</a:t>
            </a:r>
          </a:p>
        </p:txBody>
      </p:sp>
      <p:pic>
        <p:nvPicPr>
          <p:cNvPr id="2050" name="Picture 2" descr="http://ecx.images-amazon.com/images/I/51QCDAFDY4L._SL500_AA240_.jpg"/>
          <p:cNvPicPr>
            <a:picLocks noChangeAspect="1" noChangeArrowheads="1"/>
          </p:cNvPicPr>
          <p:nvPr/>
        </p:nvPicPr>
        <p:blipFill>
          <a:blip r:embed="rId3" cstate="print"/>
          <a:srcRect/>
          <a:stretch>
            <a:fillRect/>
          </a:stretch>
        </p:blipFill>
        <p:spPr bwMode="auto">
          <a:xfrm>
            <a:off x="2019300" y="1752600"/>
            <a:ext cx="5105400" cy="5105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Key Issues</a:t>
            </a:r>
          </a:p>
        </p:txBody>
      </p:sp>
      <p:sp>
        <p:nvSpPr>
          <p:cNvPr id="3" name="Content Placeholder 2"/>
          <p:cNvSpPr>
            <a:spLocks noGrp="1"/>
          </p:cNvSpPr>
          <p:nvPr>
            <p:ph idx="1"/>
          </p:nvPr>
        </p:nvSpPr>
        <p:spPr>
          <a:xfrm>
            <a:off x="533400" y="2362200"/>
            <a:ext cx="8153400" cy="3763963"/>
          </a:xfrm>
        </p:spPr>
        <p:txBody>
          <a:bodyPr>
            <a:normAutofit/>
          </a:bodyPr>
          <a:lstStyle/>
          <a:p>
            <a:r>
              <a:rPr lang="en-US" sz="2800" dirty="0"/>
              <a:t>The </a:t>
            </a:r>
            <a:r>
              <a:rPr lang="en-US" sz="2800" i="1" dirty="0"/>
              <a:t>Tao</a:t>
            </a:r>
          </a:p>
          <a:p>
            <a:r>
              <a:rPr lang="en-US" sz="2800" dirty="0"/>
              <a:t>Subjectivism (see “The Poison of Subjectivism”)</a:t>
            </a:r>
          </a:p>
          <a:p>
            <a:r>
              <a:rPr lang="en-US" sz="2800" dirty="0"/>
              <a:t>Scientism</a:t>
            </a:r>
          </a:p>
          <a:p>
            <a:r>
              <a:rPr lang="en-US" sz="2800" dirty="0"/>
              <a:t>The Abolition of Man</a:t>
            </a:r>
          </a:p>
          <a:p>
            <a:r>
              <a:rPr lang="en-US" sz="2800" dirty="0"/>
              <a:t>Men without Chests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Key Issues</a:t>
            </a:r>
          </a:p>
        </p:txBody>
      </p:sp>
      <p:sp>
        <p:nvSpPr>
          <p:cNvPr id="3" name="Content Placeholder 2"/>
          <p:cNvSpPr>
            <a:spLocks noGrp="1"/>
          </p:cNvSpPr>
          <p:nvPr>
            <p:ph idx="1"/>
          </p:nvPr>
        </p:nvSpPr>
        <p:spPr>
          <a:xfrm>
            <a:off x="533400" y="2362200"/>
            <a:ext cx="8153400" cy="3763963"/>
          </a:xfrm>
        </p:spPr>
        <p:txBody>
          <a:bodyPr>
            <a:normAutofit fontScale="92500" lnSpcReduction="10000"/>
          </a:bodyPr>
          <a:lstStyle/>
          <a:p>
            <a:pPr marL="0" indent="0">
              <a:buNone/>
            </a:pPr>
            <a:r>
              <a:rPr lang="en-US" sz="2800" u="sng" dirty="0"/>
              <a:t>The Tao</a:t>
            </a:r>
            <a:r>
              <a:rPr lang="en-US" sz="2800" dirty="0"/>
              <a:t>: </a:t>
            </a:r>
            <a:r>
              <a:rPr lang="en-US" sz="2800" i="1" dirty="0">
                <a:effectLst/>
                <a:ea typeface="Times New Roman" panose="02020603050405020304" pitchFamily="18" charset="0"/>
              </a:rPr>
              <a:t>The key idea of the Tao is that certain human responses and emotions are appropriate and others inappropriate to the way the Universe is. It is (Chapter 1, p. 18) “the doctrine of objective value, the belief that certain attitudes are really true, and others really false, to the kind of thing the universe is and the kind of things we are.” Lewis argued that the Tao is a common core of values to be found in the Ethical teachings of all major cultures throughout history.</a:t>
            </a:r>
          </a:p>
        </p:txBody>
      </p:sp>
      <p:sp>
        <p:nvSpPr>
          <p:cNvPr id="5" name="TextBox 4">
            <a:extLst>
              <a:ext uri="{FF2B5EF4-FFF2-40B4-BE49-F238E27FC236}">
                <a16:creationId xmlns:a16="http://schemas.microsoft.com/office/drawing/2014/main" id="{1162074A-0579-8AFD-F247-A18FF49FE4B3}"/>
              </a:ext>
            </a:extLst>
          </p:cNvPr>
          <p:cNvSpPr txBox="1"/>
          <p:nvPr/>
        </p:nvSpPr>
        <p:spPr>
          <a:xfrm>
            <a:off x="2289748" y="3240586"/>
            <a:ext cx="4579494" cy="369332"/>
          </a:xfrm>
          <a:prstGeom prst="rect">
            <a:avLst/>
          </a:prstGeom>
          <a:noFill/>
        </p:spPr>
        <p:txBody>
          <a:bodyPr wrap="square">
            <a:spAutoFit/>
          </a:bodyPr>
          <a:lstStyle/>
          <a:p>
            <a:r>
              <a:rPr lang="en-US" sz="1800" dirty="0">
                <a:solidFill>
                  <a:srgbClr val="000000"/>
                </a:solidFill>
                <a:effectLst/>
                <a:latin typeface="Times New Roman" panose="02020603050405020304" pitchFamily="18" charset="0"/>
                <a:ea typeface="MS Mincho" panose="02020609040205080304" pitchFamily="49" charset="-128"/>
              </a:rPr>
              <a:t>Mark8mywords#</a:t>
            </a:r>
            <a:endParaRPr lang="en-US" dirty="0"/>
          </a:p>
        </p:txBody>
      </p:sp>
    </p:spTree>
    <p:extLst>
      <p:ext uri="{BB962C8B-B14F-4D97-AF65-F5344CB8AC3E}">
        <p14:creationId xmlns:p14="http://schemas.microsoft.com/office/powerpoint/2010/main" val="386655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Key Issues</a:t>
            </a:r>
          </a:p>
        </p:txBody>
      </p:sp>
      <p:sp>
        <p:nvSpPr>
          <p:cNvPr id="3" name="Content Placeholder 2"/>
          <p:cNvSpPr>
            <a:spLocks noGrp="1"/>
          </p:cNvSpPr>
          <p:nvPr>
            <p:ph idx="1"/>
          </p:nvPr>
        </p:nvSpPr>
        <p:spPr>
          <a:xfrm>
            <a:off x="533400" y="2362200"/>
            <a:ext cx="8153400" cy="3763963"/>
          </a:xfrm>
        </p:spPr>
        <p:txBody>
          <a:bodyPr>
            <a:normAutofit/>
          </a:bodyPr>
          <a:lstStyle/>
          <a:p>
            <a:pPr marL="0" indent="0">
              <a:buNone/>
            </a:pPr>
            <a:r>
              <a:rPr lang="en-US" sz="2800" u="sng" dirty="0"/>
              <a:t>Question (W1)</a:t>
            </a:r>
            <a:r>
              <a:rPr lang="en-US" sz="2800" dirty="0"/>
              <a:t>: Does Lewis’s argument benefit or suffer from his use of the word </a:t>
            </a:r>
            <a:r>
              <a:rPr lang="en-US" sz="2800" i="1" dirty="0"/>
              <a:t>Tao</a:t>
            </a:r>
            <a:r>
              <a:rPr lang="en-US" sz="2800" dirty="0"/>
              <a:t>? Why does he not use a term such as “Objective Morality” or “Natural Law”? (15, </a:t>
            </a:r>
            <a:r>
              <a:rPr lang="en-US" sz="2800" i="1" dirty="0"/>
              <a:t>After Humanity</a:t>
            </a:r>
            <a:r>
              <a:rPr lang="en-US" sz="2800" dirty="0"/>
              <a:t>)</a:t>
            </a:r>
          </a:p>
          <a:p>
            <a:pPr marL="0" indent="0">
              <a:buNone/>
            </a:pPr>
            <a:r>
              <a:rPr lang="en-US" sz="2800" dirty="0"/>
              <a:t>The </a:t>
            </a:r>
            <a:r>
              <a:rPr lang="en-US" sz="2800" i="1" dirty="0"/>
              <a:t>Tao </a:t>
            </a:r>
            <a:r>
              <a:rPr lang="en-US" sz="2800" dirty="0"/>
              <a:t>is the opposite of some socially or psychologically constructed set of values (Ward, 71).</a:t>
            </a:r>
            <a:endParaRPr lang="en-US" sz="4000" dirty="0"/>
          </a:p>
        </p:txBody>
      </p:sp>
    </p:spTree>
    <p:extLst>
      <p:ext uri="{BB962C8B-B14F-4D97-AF65-F5344CB8AC3E}">
        <p14:creationId xmlns:p14="http://schemas.microsoft.com/office/powerpoint/2010/main" val="249018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Key Issues</a:t>
            </a:r>
          </a:p>
        </p:txBody>
      </p:sp>
      <p:sp>
        <p:nvSpPr>
          <p:cNvPr id="3" name="Content Placeholder 2"/>
          <p:cNvSpPr>
            <a:spLocks noGrp="1"/>
          </p:cNvSpPr>
          <p:nvPr>
            <p:ph idx="1"/>
          </p:nvPr>
        </p:nvSpPr>
        <p:spPr>
          <a:xfrm>
            <a:off x="533400" y="2362200"/>
            <a:ext cx="8153400" cy="3763963"/>
          </a:xfrm>
        </p:spPr>
        <p:txBody>
          <a:bodyPr>
            <a:normAutofit/>
          </a:bodyPr>
          <a:lstStyle/>
          <a:p>
            <a:r>
              <a:rPr lang="en-US" sz="2800" u="sng" dirty="0"/>
              <a:t>Subjectivism</a:t>
            </a:r>
            <a:r>
              <a:rPr lang="en-US" sz="2800" dirty="0"/>
              <a:t> (see “The Poison of Subjectivism”): </a:t>
            </a:r>
            <a:r>
              <a:rPr lang="en-US" sz="2800" dirty="0">
                <a:effectLst/>
                <a:ea typeface="Times New Roman" panose="02020603050405020304" pitchFamily="18" charset="0"/>
              </a:rPr>
              <a:t>This is the idea, attacked by Lewis, that all statements of aesthetic or moral value are really only reports of the speaker’s emotional state.</a:t>
            </a:r>
          </a:p>
          <a:p>
            <a:r>
              <a:rPr lang="en-US" sz="2800" u="sng" dirty="0"/>
              <a:t>Question (W3)</a:t>
            </a:r>
            <a:r>
              <a:rPr lang="en-US" sz="2800" dirty="0"/>
              <a:t>: Does Lewis distinguish adequately between aesthetic judgments and ethical judgments?</a:t>
            </a:r>
            <a:endParaRPr lang="en-US" sz="4000" dirty="0"/>
          </a:p>
        </p:txBody>
      </p:sp>
    </p:spTree>
    <p:extLst>
      <p:ext uri="{BB962C8B-B14F-4D97-AF65-F5344CB8AC3E}">
        <p14:creationId xmlns:p14="http://schemas.microsoft.com/office/powerpoint/2010/main" val="28450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Key Issues</a:t>
            </a:r>
          </a:p>
        </p:txBody>
      </p:sp>
      <p:sp>
        <p:nvSpPr>
          <p:cNvPr id="3" name="Content Placeholder 2"/>
          <p:cNvSpPr>
            <a:spLocks noGrp="1"/>
          </p:cNvSpPr>
          <p:nvPr>
            <p:ph idx="1"/>
          </p:nvPr>
        </p:nvSpPr>
        <p:spPr>
          <a:xfrm>
            <a:off x="533400" y="2362200"/>
            <a:ext cx="8153400" cy="3763963"/>
          </a:xfrm>
        </p:spPr>
        <p:txBody>
          <a:bodyPr>
            <a:normAutofit/>
          </a:bodyPr>
          <a:lstStyle/>
          <a:p>
            <a:pPr marL="0" indent="0">
              <a:buNone/>
            </a:pPr>
            <a:r>
              <a:rPr lang="en-US" sz="2800" u="sng" dirty="0"/>
              <a:t>Scientism</a:t>
            </a:r>
            <a:r>
              <a:rPr lang="en-US" sz="2800" dirty="0"/>
              <a:t>: Scientism is the view that only what can be observed and measured by scientific methods is really objective or “valid.” It is present among those ignorant of real science who have an almost religious veneration for science and scientists. Scientism is not the same as science. </a:t>
            </a:r>
            <a:r>
              <a:rPr lang="en-US" sz="2800" i="1" dirty="0"/>
              <a:t>Science</a:t>
            </a:r>
            <a:r>
              <a:rPr lang="en-US" sz="2800" dirty="0"/>
              <a:t> is simply the attempt to …</a:t>
            </a:r>
          </a:p>
        </p:txBody>
      </p:sp>
    </p:spTree>
    <p:extLst>
      <p:ext uri="{BB962C8B-B14F-4D97-AF65-F5344CB8AC3E}">
        <p14:creationId xmlns:p14="http://schemas.microsoft.com/office/powerpoint/2010/main" val="268652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4919" y="762000"/>
            <a:ext cx="3133344" cy="673608"/>
          </a:xfrm>
        </p:spPr>
        <p:txBody>
          <a:bodyPr/>
          <a:lstStyle/>
          <a:p>
            <a:r>
              <a:rPr lang="en-US" sz="3600" dirty="0"/>
              <a:t>The G.O.A.T.</a:t>
            </a:r>
          </a:p>
        </p:txBody>
      </p:sp>
      <p:sp>
        <p:nvSpPr>
          <p:cNvPr id="6" name="Text Placeholder 5"/>
          <p:cNvSpPr>
            <a:spLocks noGrp="1"/>
          </p:cNvSpPr>
          <p:nvPr>
            <p:ph type="body" sz="half" idx="2"/>
          </p:nvPr>
        </p:nvSpPr>
        <p:spPr>
          <a:xfrm>
            <a:off x="457200" y="2133600"/>
            <a:ext cx="3301062" cy="3810000"/>
          </a:xfrm>
        </p:spPr>
        <p:txBody>
          <a:bodyPr>
            <a:noAutofit/>
          </a:bodyPr>
          <a:lstStyle/>
          <a:p>
            <a:r>
              <a:rPr lang="en-US" sz="2400" i="0" dirty="0"/>
              <a:t>This book has been described as the best defense of an objective standard of right and wrong in the English language, so it could be called Lewis’s “Greatest of All Time,” the G.O.A.T.</a:t>
            </a:r>
          </a:p>
        </p:txBody>
      </p:sp>
      <p:pic>
        <p:nvPicPr>
          <p:cNvPr id="2050" name="Picture 2" descr="MJ GOAT Greatest of All Time Definition Shirt">
            <a:extLst>
              <a:ext uri="{FF2B5EF4-FFF2-40B4-BE49-F238E27FC236}">
                <a16:creationId xmlns:a16="http://schemas.microsoft.com/office/drawing/2014/main" id="{6ADACF8F-5510-44C9-990A-4BC26833B1EC}"/>
              </a:ext>
            </a:extLst>
          </p:cNvPr>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27778" r="277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7B6CD71-868D-4379-8525-06410F1E2832}"/>
              </a:ext>
            </a:extLst>
          </p:cNvPr>
          <p:cNvPicPr>
            <a:picLocks noGrp="1" noChangeAspect="1" noChangeArrowheads="1"/>
          </p:cNvPicPr>
          <p:nvPr>
            <p:ph type="pic" idx="13"/>
          </p:nvPr>
        </p:nvPicPr>
        <p:blipFill>
          <a:blip r:embed="rId4" cstate="print">
            <a:extLst>
              <a:ext uri="{28A0092B-C50C-407E-A947-70E740481C1C}">
                <a14:useLocalDpi xmlns:a14="http://schemas.microsoft.com/office/drawing/2010/main" val="0"/>
              </a:ext>
            </a:extLst>
          </a:blip>
          <a:srcRect l="22222" r="2222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BBD6-564A-4B15-A56E-58A094357B96}"/>
              </a:ext>
            </a:extLst>
          </p:cNvPr>
          <p:cNvSpPr>
            <a:spLocks noGrp="1"/>
          </p:cNvSpPr>
          <p:nvPr>
            <p:ph type="title"/>
          </p:nvPr>
        </p:nvSpPr>
        <p:spPr/>
        <p:txBody>
          <a:bodyPr/>
          <a:lstStyle/>
          <a:p>
            <a:r>
              <a:rPr lang="en-US" dirty="0"/>
              <a:t>Terms and Key Issues</a:t>
            </a:r>
          </a:p>
        </p:txBody>
      </p:sp>
      <p:sp>
        <p:nvSpPr>
          <p:cNvPr id="3" name="Content Placeholder 2">
            <a:extLst>
              <a:ext uri="{FF2B5EF4-FFF2-40B4-BE49-F238E27FC236}">
                <a16:creationId xmlns:a16="http://schemas.microsoft.com/office/drawing/2014/main" id="{4CD319E8-D1C2-4DB6-8607-6DBDA7C919AC}"/>
              </a:ext>
            </a:extLst>
          </p:cNvPr>
          <p:cNvSpPr>
            <a:spLocks noGrp="1"/>
          </p:cNvSpPr>
          <p:nvPr>
            <p:ph idx="1"/>
          </p:nvPr>
        </p:nvSpPr>
        <p:spPr>
          <a:xfrm>
            <a:off x="864382" y="2489200"/>
            <a:ext cx="7670018" cy="3530600"/>
          </a:xfrm>
        </p:spPr>
        <p:txBody>
          <a:bodyPr>
            <a:normAutofit/>
          </a:bodyPr>
          <a:lstStyle/>
          <a:p>
            <a:pPr marL="0" indent="0">
              <a:buNone/>
            </a:pPr>
            <a:r>
              <a:rPr lang="en-US" sz="2800" dirty="0"/>
              <a:t>… understand and describe nature. Many great scientists have also believed in reality beyond nature, e.g., Newton and Einstein. </a:t>
            </a:r>
            <a:r>
              <a:rPr lang="en-US" sz="2800" i="1" dirty="0"/>
              <a:t>Scientism </a:t>
            </a:r>
            <a:r>
              <a:rPr lang="en-US" sz="2800" dirty="0"/>
              <a:t>is an attitude toward science, the view that science is the sole source of knowledge relevant to human experience. It therefore assumes Naturalism, the thesis that nature is …</a:t>
            </a:r>
          </a:p>
        </p:txBody>
      </p:sp>
    </p:spTree>
    <p:extLst>
      <p:ext uri="{BB962C8B-B14F-4D97-AF65-F5344CB8AC3E}">
        <p14:creationId xmlns:p14="http://schemas.microsoft.com/office/powerpoint/2010/main" val="3082780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77C5-A7D6-406B-A425-9022D5E19409}"/>
              </a:ext>
            </a:extLst>
          </p:cNvPr>
          <p:cNvSpPr>
            <a:spLocks noGrp="1"/>
          </p:cNvSpPr>
          <p:nvPr>
            <p:ph type="title"/>
          </p:nvPr>
        </p:nvSpPr>
        <p:spPr/>
        <p:txBody>
          <a:bodyPr/>
          <a:lstStyle/>
          <a:p>
            <a:r>
              <a:rPr lang="en-US" dirty="0"/>
              <a:t>Terms and Key Issues</a:t>
            </a:r>
          </a:p>
        </p:txBody>
      </p:sp>
      <p:sp>
        <p:nvSpPr>
          <p:cNvPr id="3" name="Content Placeholder 2">
            <a:extLst>
              <a:ext uri="{FF2B5EF4-FFF2-40B4-BE49-F238E27FC236}">
                <a16:creationId xmlns:a16="http://schemas.microsoft.com/office/drawing/2014/main" id="{89603045-0169-4EB5-B8E1-A304C48F52E6}"/>
              </a:ext>
            </a:extLst>
          </p:cNvPr>
          <p:cNvSpPr>
            <a:spLocks noGrp="1"/>
          </p:cNvSpPr>
          <p:nvPr>
            <p:ph idx="1"/>
          </p:nvPr>
        </p:nvSpPr>
        <p:spPr>
          <a:xfrm>
            <a:off x="864382" y="2489200"/>
            <a:ext cx="7593818" cy="3530600"/>
          </a:xfrm>
        </p:spPr>
        <p:txBody>
          <a:bodyPr>
            <a:noAutofit/>
          </a:bodyPr>
          <a:lstStyle/>
          <a:p>
            <a:pPr marL="0" indent="0">
              <a:buNone/>
            </a:pPr>
            <a:r>
              <a:rPr lang="en-US" sz="2800" dirty="0"/>
              <a:t>… everything, contrary to many scientists. One version of scientism was </a:t>
            </a:r>
            <a:r>
              <a:rPr lang="en-US" sz="2800" dirty="0" err="1"/>
              <a:t>Verificationism</a:t>
            </a:r>
            <a:r>
              <a:rPr lang="en-US" sz="2800" dirty="0"/>
              <a:t>, which claimed that a statement was literally meaningful only if it can be verified (or refused) by some possible observation. According to this view, religious or ethical statements …</a:t>
            </a:r>
          </a:p>
        </p:txBody>
      </p:sp>
    </p:spTree>
    <p:extLst>
      <p:ext uri="{BB962C8B-B14F-4D97-AF65-F5344CB8AC3E}">
        <p14:creationId xmlns:p14="http://schemas.microsoft.com/office/powerpoint/2010/main" val="1311245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0A33-C513-43DE-8E6D-B16EDA2A1FE9}"/>
              </a:ext>
            </a:extLst>
          </p:cNvPr>
          <p:cNvSpPr>
            <a:spLocks noGrp="1"/>
          </p:cNvSpPr>
          <p:nvPr>
            <p:ph type="title"/>
          </p:nvPr>
        </p:nvSpPr>
        <p:spPr/>
        <p:txBody>
          <a:bodyPr/>
          <a:lstStyle/>
          <a:p>
            <a:r>
              <a:rPr lang="en-US" dirty="0"/>
              <a:t>Terms and Key Issues</a:t>
            </a:r>
          </a:p>
        </p:txBody>
      </p:sp>
      <p:sp>
        <p:nvSpPr>
          <p:cNvPr id="3" name="Content Placeholder 2">
            <a:extLst>
              <a:ext uri="{FF2B5EF4-FFF2-40B4-BE49-F238E27FC236}">
                <a16:creationId xmlns:a16="http://schemas.microsoft.com/office/drawing/2014/main" id="{C17B6641-624D-4367-B4DF-23C6F736A029}"/>
              </a:ext>
            </a:extLst>
          </p:cNvPr>
          <p:cNvSpPr>
            <a:spLocks noGrp="1"/>
          </p:cNvSpPr>
          <p:nvPr>
            <p:ph idx="1"/>
          </p:nvPr>
        </p:nvSpPr>
        <p:spPr>
          <a:xfrm>
            <a:off x="864382" y="2489200"/>
            <a:ext cx="7670018" cy="3530600"/>
          </a:xfrm>
        </p:spPr>
        <p:txBody>
          <a:bodyPr>
            <a:normAutofit/>
          </a:bodyPr>
          <a:lstStyle/>
          <a:p>
            <a:pPr marL="0" indent="0">
              <a:buNone/>
            </a:pPr>
            <a:r>
              <a:rPr lang="en-US" sz="2800" dirty="0"/>
              <a:t>… are literally meaningless, and if they are meaningful at all, it is only as indirect statements of our own emotion. Thus, Scientism leads to Subjectivism.</a:t>
            </a:r>
          </a:p>
        </p:txBody>
      </p:sp>
    </p:spTree>
    <p:extLst>
      <p:ext uri="{BB962C8B-B14F-4D97-AF65-F5344CB8AC3E}">
        <p14:creationId xmlns:p14="http://schemas.microsoft.com/office/powerpoint/2010/main" val="931429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Key Issues</a:t>
            </a:r>
          </a:p>
        </p:txBody>
      </p:sp>
      <p:sp>
        <p:nvSpPr>
          <p:cNvPr id="3" name="Content Placeholder 2"/>
          <p:cNvSpPr>
            <a:spLocks noGrp="1"/>
          </p:cNvSpPr>
          <p:nvPr>
            <p:ph idx="1"/>
          </p:nvPr>
        </p:nvSpPr>
        <p:spPr>
          <a:xfrm>
            <a:off x="533400" y="2362200"/>
            <a:ext cx="8153400" cy="3763963"/>
          </a:xfrm>
        </p:spPr>
        <p:txBody>
          <a:bodyPr>
            <a:noAutofit/>
          </a:bodyPr>
          <a:lstStyle/>
          <a:p>
            <a:pPr marL="0" indent="0">
              <a:buNone/>
            </a:pPr>
            <a:r>
              <a:rPr lang="en-US" sz="2800" u="sng" dirty="0"/>
              <a:t>The Abolition of Man</a:t>
            </a:r>
            <a:r>
              <a:rPr lang="en-US" sz="2800" dirty="0"/>
              <a:t>: </a:t>
            </a:r>
            <a:r>
              <a:rPr lang="en-US" sz="2800" dirty="0">
                <a:effectLst/>
                <a:ea typeface="Times New Roman" panose="02020603050405020304" pitchFamily="18" charset="0"/>
              </a:rPr>
              <a:t>Lewis thought that the </a:t>
            </a:r>
            <a:r>
              <a:rPr lang="en-US" sz="2800" i="1" dirty="0">
                <a:effectLst/>
                <a:ea typeface="Times New Roman" panose="02020603050405020304" pitchFamily="18" charset="0"/>
              </a:rPr>
              <a:t>Tao</a:t>
            </a:r>
            <a:r>
              <a:rPr lang="en-US" sz="2800" dirty="0">
                <a:effectLst/>
                <a:ea typeface="Times New Roman" panose="02020603050405020304" pitchFamily="18" charset="0"/>
              </a:rPr>
              <a:t> is what makes humans human. Scientism threatens to exclude the </a:t>
            </a:r>
            <a:r>
              <a:rPr lang="en-US" sz="2800" i="1" dirty="0">
                <a:effectLst/>
                <a:ea typeface="Times New Roman" panose="02020603050405020304" pitchFamily="18" charset="0"/>
              </a:rPr>
              <a:t>Tao</a:t>
            </a:r>
            <a:r>
              <a:rPr lang="en-US" sz="2800" dirty="0">
                <a:effectLst/>
                <a:ea typeface="Times New Roman" panose="02020603050405020304" pitchFamily="18" charset="0"/>
              </a:rPr>
              <a:t> on the grounds that value judgments are not “scientific.” When that is done, humans will come to regard themselves as no more than another piece of nature…. </a:t>
            </a:r>
            <a:endParaRPr lang="en-US" sz="2800" dirty="0"/>
          </a:p>
        </p:txBody>
      </p:sp>
    </p:spTree>
    <p:extLst>
      <p:ext uri="{BB962C8B-B14F-4D97-AF65-F5344CB8AC3E}">
        <p14:creationId xmlns:p14="http://schemas.microsoft.com/office/powerpoint/2010/main" val="336847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Key Issues</a:t>
            </a:r>
          </a:p>
        </p:txBody>
      </p:sp>
      <p:sp>
        <p:nvSpPr>
          <p:cNvPr id="3" name="Content Placeholder 2"/>
          <p:cNvSpPr>
            <a:spLocks noGrp="1"/>
          </p:cNvSpPr>
          <p:nvPr>
            <p:ph idx="1"/>
          </p:nvPr>
        </p:nvSpPr>
        <p:spPr>
          <a:xfrm>
            <a:off x="533400" y="2362200"/>
            <a:ext cx="8153400" cy="3763963"/>
          </a:xfrm>
        </p:spPr>
        <p:txBody>
          <a:bodyPr>
            <a:noAutofit/>
          </a:bodyPr>
          <a:lstStyle/>
          <a:p>
            <a:pPr marL="0" indent="0">
              <a:buNone/>
            </a:pPr>
            <a:r>
              <a:rPr lang="en-US" sz="2800" dirty="0"/>
              <a:t>… </a:t>
            </a:r>
            <a:r>
              <a:rPr lang="en-US" sz="2800" dirty="0">
                <a:effectLst/>
                <a:ea typeface="Times New Roman" panose="02020603050405020304" pitchFamily="18" charset="0"/>
              </a:rPr>
              <a:t>Without any ethical guidelines, humans thus become the objects of all sorts of experimentation and eugenics, as suggested by </a:t>
            </a:r>
            <a:r>
              <a:rPr lang="en-US" sz="2800" i="1" dirty="0">
                <a:effectLst/>
                <a:ea typeface="Times New Roman" panose="02020603050405020304" pitchFamily="18" charset="0"/>
              </a:rPr>
              <a:t>That Hideous Strength</a:t>
            </a:r>
            <a:r>
              <a:rPr lang="en-US" sz="2800" dirty="0">
                <a:effectLst/>
                <a:ea typeface="Times New Roman" panose="02020603050405020304" pitchFamily="18" charset="0"/>
              </a:rPr>
              <a:t>. The human conquest of nature now becomes the human conquest of humanity itself. While other conquests of nature have given humans more power, this threatens to enslave us.</a:t>
            </a:r>
            <a:endParaRPr lang="en-US" sz="2800" dirty="0"/>
          </a:p>
        </p:txBody>
      </p:sp>
    </p:spTree>
    <p:extLst>
      <p:ext uri="{BB962C8B-B14F-4D97-AF65-F5344CB8AC3E}">
        <p14:creationId xmlns:p14="http://schemas.microsoft.com/office/powerpoint/2010/main" val="3391108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3AF4-8841-953D-DB13-FB8B2B03879A}"/>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7D934D16-B523-77C4-FFE4-8ECB8A970462}"/>
              </a:ext>
            </a:extLst>
          </p:cNvPr>
          <p:cNvSpPr>
            <a:spLocks noGrp="1"/>
          </p:cNvSpPr>
          <p:nvPr>
            <p:ph idx="1"/>
          </p:nvPr>
        </p:nvSpPr>
        <p:spPr/>
        <p:txBody>
          <a:bodyPr>
            <a:normAutofit/>
          </a:bodyPr>
          <a:lstStyle/>
          <a:p>
            <a:pPr marL="0" indent="0">
              <a:buNone/>
            </a:pPr>
            <a:r>
              <a:rPr lang="en-US" sz="3200" dirty="0"/>
              <a:t>In what areas of our culture today do we find the devaluing of human beings, or the placement of animals on the same level as humans?</a:t>
            </a:r>
          </a:p>
        </p:txBody>
      </p:sp>
    </p:spTree>
    <p:extLst>
      <p:ext uri="{BB962C8B-B14F-4D97-AF65-F5344CB8AC3E}">
        <p14:creationId xmlns:p14="http://schemas.microsoft.com/office/powerpoint/2010/main" val="3788408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F37A-7A2E-6857-0CDA-76F8002B0414}"/>
              </a:ext>
            </a:extLst>
          </p:cNvPr>
          <p:cNvSpPr>
            <a:spLocks noGrp="1"/>
          </p:cNvSpPr>
          <p:nvPr>
            <p:ph type="title"/>
          </p:nvPr>
        </p:nvSpPr>
        <p:spPr/>
        <p:txBody>
          <a:bodyPr/>
          <a:lstStyle/>
          <a:p>
            <a:r>
              <a:rPr lang="en-US" dirty="0"/>
              <a:t>Three Quotations</a:t>
            </a:r>
          </a:p>
        </p:txBody>
      </p:sp>
      <p:sp>
        <p:nvSpPr>
          <p:cNvPr id="3" name="Content Placeholder 2">
            <a:extLst>
              <a:ext uri="{FF2B5EF4-FFF2-40B4-BE49-F238E27FC236}">
                <a16:creationId xmlns:a16="http://schemas.microsoft.com/office/drawing/2014/main" id="{5CC2F11A-C068-1F97-88E3-8A09D14719CB}"/>
              </a:ext>
            </a:extLst>
          </p:cNvPr>
          <p:cNvSpPr>
            <a:spLocks noGrp="1"/>
          </p:cNvSpPr>
          <p:nvPr>
            <p:ph idx="1"/>
          </p:nvPr>
        </p:nvSpPr>
        <p:spPr/>
        <p:txBody>
          <a:bodyPr>
            <a:normAutofit fontScale="92500" lnSpcReduction="20000"/>
          </a:bodyPr>
          <a:lstStyle/>
          <a:p>
            <a:r>
              <a:rPr lang="en-US" sz="2800" dirty="0"/>
              <a:t>Rabelais: “Science without conscience is nothing but the death of the spirit.”</a:t>
            </a:r>
          </a:p>
          <a:p>
            <a:r>
              <a:rPr lang="en-US" sz="2800" dirty="0"/>
              <a:t>Einstein: “religion without science is lame, but science without religion is blind.”</a:t>
            </a:r>
          </a:p>
          <a:p>
            <a:r>
              <a:rPr lang="en-US" sz="2800" dirty="0"/>
              <a:t>Jaki: “science … has been unable to foster a vivid appreciation in man for an understanding of purpose.”</a:t>
            </a:r>
          </a:p>
          <a:p>
            <a:r>
              <a:rPr lang="en-US" sz="2800" dirty="0"/>
              <a:t>Agree? Disagree?</a:t>
            </a:r>
          </a:p>
          <a:p>
            <a:r>
              <a:rPr lang="en-US" sz="2800" dirty="0"/>
              <a:t>Is science objective?</a:t>
            </a:r>
          </a:p>
        </p:txBody>
      </p:sp>
    </p:spTree>
    <p:extLst>
      <p:ext uri="{BB962C8B-B14F-4D97-AF65-F5344CB8AC3E}">
        <p14:creationId xmlns:p14="http://schemas.microsoft.com/office/powerpoint/2010/main" val="310507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F37A-7A2E-6857-0CDA-76F8002B0414}"/>
              </a:ext>
            </a:extLst>
          </p:cNvPr>
          <p:cNvSpPr>
            <a:spLocks noGrp="1"/>
          </p:cNvSpPr>
          <p:nvPr>
            <p:ph type="title"/>
          </p:nvPr>
        </p:nvSpPr>
        <p:spPr/>
        <p:txBody>
          <a:bodyPr/>
          <a:lstStyle/>
          <a:p>
            <a:r>
              <a:rPr lang="en-US" dirty="0"/>
              <a:t>Four Different Quotations</a:t>
            </a:r>
          </a:p>
        </p:txBody>
      </p:sp>
      <p:sp>
        <p:nvSpPr>
          <p:cNvPr id="3" name="Content Placeholder 2">
            <a:extLst>
              <a:ext uri="{FF2B5EF4-FFF2-40B4-BE49-F238E27FC236}">
                <a16:creationId xmlns:a16="http://schemas.microsoft.com/office/drawing/2014/main" id="{5CC2F11A-C068-1F97-88E3-8A09D14719CB}"/>
              </a:ext>
            </a:extLst>
          </p:cNvPr>
          <p:cNvSpPr>
            <a:spLocks noGrp="1"/>
          </p:cNvSpPr>
          <p:nvPr>
            <p:ph idx="1"/>
          </p:nvPr>
        </p:nvSpPr>
        <p:spPr/>
        <p:txBody>
          <a:bodyPr>
            <a:normAutofit fontScale="92500" lnSpcReduction="10000"/>
          </a:bodyPr>
          <a:lstStyle/>
          <a:p>
            <a:r>
              <a:rPr lang="en-US" sz="2800" dirty="0"/>
              <a:t>Bacon: “We must put nature to the rack, to compel it to answer our questions.”</a:t>
            </a:r>
          </a:p>
          <a:p>
            <a:r>
              <a:rPr lang="en-US" sz="2800" dirty="0"/>
              <a:t>Diderot: man is learning to “torment nature.”</a:t>
            </a:r>
          </a:p>
          <a:p>
            <a:r>
              <a:rPr lang="en-US" sz="2800" dirty="0"/>
              <a:t>Nietzsche: man is “beyond good and evil”</a:t>
            </a:r>
          </a:p>
          <a:p>
            <a:r>
              <a:rPr lang="en-US" sz="2800" dirty="0"/>
              <a:t>Aeschliman: “Science is a good servant but a bad master.”</a:t>
            </a:r>
          </a:p>
          <a:p>
            <a:r>
              <a:rPr lang="en-US" sz="2800" dirty="0"/>
              <a:t>Comment?</a:t>
            </a:r>
          </a:p>
        </p:txBody>
      </p:sp>
    </p:spTree>
    <p:extLst>
      <p:ext uri="{BB962C8B-B14F-4D97-AF65-F5344CB8AC3E}">
        <p14:creationId xmlns:p14="http://schemas.microsoft.com/office/powerpoint/2010/main" val="124182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15F1-6103-E253-C88A-48FE2112562D}"/>
              </a:ext>
            </a:extLst>
          </p:cNvPr>
          <p:cNvSpPr>
            <a:spLocks noGrp="1"/>
          </p:cNvSpPr>
          <p:nvPr>
            <p:ph type="title"/>
          </p:nvPr>
        </p:nvSpPr>
        <p:spPr>
          <a:xfrm>
            <a:off x="809997" y="381000"/>
            <a:ext cx="7524003" cy="970450"/>
          </a:xfrm>
        </p:spPr>
        <p:txBody>
          <a:bodyPr/>
          <a:lstStyle/>
          <a:p>
            <a:r>
              <a:rPr lang="en-US" dirty="0"/>
              <a:t>Terms and Key Issues</a:t>
            </a:r>
          </a:p>
        </p:txBody>
      </p:sp>
      <p:sp>
        <p:nvSpPr>
          <p:cNvPr id="3" name="Content Placeholder 2">
            <a:extLst>
              <a:ext uri="{FF2B5EF4-FFF2-40B4-BE49-F238E27FC236}">
                <a16:creationId xmlns:a16="http://schemas.microsoft.com/office/drawing/2014/main" id="{64E5F9C9-76AA-70B4-E569-21D82BF86A11}"/>
              </a:ext>
            </a:extLst>
          </p:cNvPr>
          <p:cNvSpPr>
            <a:spLocks noGrp="1"/>
          </p:cNvSpPr>
          <p:nvPr>
            <p:ph idx="1"/>
          </p:nvPr>
        </p:nvSpPr>
        <p:spPr/>
        <p:txBody>
          <a:bodyPr>
            <a:normAutofit fontScale="92500" lnSpcReduction="20000"/>
          </a:bodyPr>
          <a:lstStyle/>
          <a:p>
            <a:r>
              <a:rPr lang="en-US" sz="2800" dirty="0"/>
              <a:t>For example, science professor Augustus Frost says that one activity at the N.I.C.E. “is justified by the fact that it is occurring, and it ought to be increased because an increase is taking place.”</a:t>
            </a:r>
          </a:p>
          <a:p>
            <a:r>
              <a:rPr lang="en-US" sz="2800" dirty="0"/>
              <a:t>Is it ever justifiable to do some particular action for no other reason than because you can?</a:t>
            </a:r>
          </a:p>
          <a:p>
            <a:r>
              <a:rPr lang="en-US" sz="2800" dirty="0"/>
              <a:t>What are some good reasons for doing what we do? What are some bad reasons?</a:t>
            </a:r>
          </a:p>
        </p:txBody>
      </p:sp>
    </p:spTree>
    <p:extLst>
      <p:ext uri="{BB962C8B-B14F-4D97-AF65-F5344CB8AC3E}">
        <p14:creationId xmlns:p14="http://schemas.microsoft.com/office/powerpoint/2010/main" val="314783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Key Issues</a:t>
            </a:r>
          </a:p>
        </p:txBody>
      </p:sp>
      <p:sp>
        <p:nvSpPr>
          <p:cNvPr id="3" name="Content Placeholder 2"/>
          <p:cNvSpPr>
            <a:spLocks noGrp="1"/>
          </p:cNvSpPr>
          <p:nvPr>
            <p:ph idx="1"/>
          </p:nvPr>
        </p:nvSpPr>
        <p:spPr>
          <a:xfrm>
            <a:off x="533400" y="2362200"/>
            <a:ext cx="8153400" cy="3763963"/>
          </a:xfrm>
        </p:spPr>
        <p:txBody>
          <a:bodyPr>
            <a:noAutofit/>
          </a:bodyPr>
          <a:lstStyle/>
          <a:p>
            <a:pPr marL="0" indent="0">
              <a:buNone/>
            </a:pPr>
            <a:r>
              <a:rPr lang="en-US" sz="2600" u="sng" dirty="0"/>
              <a:t>Men without Chests</a:t>
            </a:r>
            <a:r>
              <a:rPr lang="en-US" sz="2600" dirty="0"/>
              <a:t>: </a:t>
            </a:r>
            <a:r>
              <a:rPr lang="en-US" sz="2600" dirty="0">
                <a:effectLst/>
                <a:ea typeface="Times New Roman" panose="02020603050405020304" pitchFamily="18" charset="0"/>
                <a:cs typeface="Times New Roman" panose="02020603050405020304" pitchFamily="18" charset="0"/>
              </a:rPr>
              <a:t>Following Plato, Lewis argued that there are three elements significant for human motivation, The Intellect or Reason (the “head”), the Appetite or Desire (the “belly”) and the Affections or Heart (the “chest”). As Plato said, the head rules the belly through the chest. The problem with scientism, Lewis thinks, is that it has no room for the Heart or, as we would now call it, the affective dimension….</a:t>
            </a:r>
          </a:p>
        </p:txBody>
      </p:sp>
    </p:spTree>
    <p:extLst>
      <p:ext uri="{BB962C8B-B14F-4D97-AF65-F5344CB8AC3E}">
        <p14:creationId xmlns:p14="http://schemas.microsoft.com/office/powerpoint/2010/main" val="28845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C0113C-F435-1828-7C6E-F467D1DE2B45}"/>
              </a:ext>
            </a:extLst>
          </p:cNvPr>
          <p:cNvSpPr>
            <a:spLocks noGrp="1"/>
          </p:cNvSpPr>
          <p:nvPr>
            <p:ph type="title"/>
          </p:nvPr>
        </p:nvSpPr>
        <p:spPr/>
        <p:txBody>
          <a:bodyPr/>
          <a:lstStyle/>
          <a:p>
            <a:pPr algn="ctr"/>
            <a:r>
              <a:rPr lang="en-US" dirty="0"/>
              <a:t>Ward’s Chapter 1: Reception</a:t>
            </a:r>
            <a:br>
              <a:rPr lang="en-US" dirty="0"/>
            </a:br>
            <a:r>
              <a:rPr lang="en-US" dirty="0"/>
              <a:t>(4 pages)</a:t>
            </a:r>
          </a:p>
        </p:txBody>
      </p:sp>
      <p:sp>
        <p:nvSpPr>
          <p:cNvPr id="7" name="Content Placeholder 6">
            <a:extLst>
              <a:ext uri="{FF2B5EF4-FFF2-40B4-BE49-F238E27FC236}">
                <a16:creationId xmlns:a16="http://schemas.microsoft.com/office/drawing/2014/main" id="{9696F3D8-511B-AC88-7B5B-489264687EDD}"/>
              </a:ext>
            </a:extLst>
          </p:cNvPr>
          <p:cNvSpPr>
            <a:spLocks noGrp="1"/>
          </p:cNvSpPr>
          <p:nvPr>
            <p:ph idx="1"/>
          </p:nvPr>
        </p:nvSpPr>
        <p:spPr/>
        <p:txBody>
          <a:bodyPr>
            <a:normAutofit fontScale="92500" lnSpcReduction="10000"/>
          </a:bodyPr>
          <a:lstStyle/>
          <a:p>
            <a:r>
              <a:rPr lang="en-US" sz="2800" dirty="0"/>
              <a:t>Michael Ward, pages 1-2: </a:t>
            </a:r>
            <a:r>
              <a:rPr lang="en-US" sz="2800" i="1" dirty="0"/>
              <a:t>The Abolition of Man </a:t>
            </a:r>
            <a:r>
              <a:rPr lang="en-US" sz="2800" dirty="0"/>
              <a:t>has been “almost totally ignored by the public.”</a:t>
            </a:r>
          </a:p>
          <a:p>
            <a:r>
              <a:rPr lang="en-US" sz="2800" dirty="0"/>
              <a:t>J. R. Lucas, “No summary can do justice to the fineness of Mr. Lewis’s thought.” And three others.</a:t>
            </a:r>
          </a:p>
          <a:p>
            <a:r>
              <a:rPr lang="en-US" sz="2800" dirty="0"/>
              <a:t>Plus Jacobs, Wilson, Nuttall, Midgley, </a:t>
            </a:r>
            <a:r>
              <a:rPr lang="en-US" sz="2800" dirty="0" err="1"/>
              <a:t>Hailsham</a:t>
            </a:r>
            <a:r>
              <a:rPr lang="en-US" sz="2800" dirty="0"/>
              <a:t>, Ratzinger, von Balthasar, Gray, Fukuyama, Berry, and Green &amp; Hooper.</a:t>
            </a:r>
          </a:p>
        </p:txBody>
      </p:sp>
    </p:spTree>
    <p:extLst>
      <p:ext uri="{BB962C8B-B14F-4D97-AF65-F5344CB8AC3E}">
        <p14:creationId xmlns:p14="http://schemas.microsoft.com/office/powerpoint/2010/main" val="285174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Key Issues</a:t>
            </a:r>
          </a:p>
        </p:txBody>
      </p:sp>
      <p:sp>
        <p:nvSpPr>
          <p:cNvPr id="3" name="Content Placeholder 2"/>
          <p:cNvSpPr>
            <a:spLocks noGrp="1"/>
          </p:cNvSpPr>
          <p:nvPr>
            <p:ph idx="1"/>
          </p:nvPr>
        </p:nvSpPr>
        <p:spPr>
          <a:xfrm>
            <a:off x="533400" y="2362200"/>
            <a:ext cx="8153400" cy="3763963"/>
          </a:xfrm>
        </p:spPr>
        <p:txBody>
          <a:bodyPr>
            <a:noAutofit/>
          </a:bodyPr>
          <a:lstStyle/>
          <a:p>
            <a:pPr marL="0" indent="0">
              <a:buNone/>
            </a:pPr>
            <a:r>
              <a:rPr lang="en-US" sz="2600" dirty="0"/>
              <a:t>… </a:t>
            </a:r>
            <a:r>
              <a:rPr lang="en-US" sz="2600" dirty="0">
                <a:effectLst/>
                <a:ea typeface="Times New Roman" panose="02020603050405020304" pitchFamily="18" charset="0"/>
                <a:cs typeface="Times New Roman" panose="02020603050405020304" pitchFamily="18" charset="0"/>
              </a:rPr>
              <a:t>Since it denies that our valuations are ever valid, all we are left with is reason and desire, which leads to all kinds of selfishness and the destruction of community. Lewis followed Aristotle in thinking that we can and should educate people not merely to think, but also to have appropriate attitudes, to care about what is really valuable: in other words, he thought we had a responsibility to create people with well-developed hearts.</a:t>
            </a:r>
          </a:p>
        </p:txBody>
      </p:sp>
    </p:spTree>
    <p:extLst>
      <p:ext uri="{BB962C8B-B14F-4D97-AF65-F5344CB8AC3E}">
        <p14:creationId xmlns:p14="http://schemas.microsoft.com/office/powerpoint/2010/main" val="4120789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2A2F-1DAB-5699-5577-BBDC815892D3}"/>
              </a:ext>
            </a:extLst>
          </p:cNvPr>
          <p:cNvSpPr>
            <a:spLocks noGrp="1"/>
          </p:cNvSpPr>
          <p:nvPr>
            <p:ph type="title"/>
          </p:nvPr>
        </p:nvSpPr>
        <p:spPr/>
        <p:txBody>
          <a:bodyPr/>
          <a:lstStyle/>
          <a:p>
            <a:r>
              <a:rPr lang="en-US" dirty="0"/>
              <a:t>Buddhism vs. Christianity</a:t>
            </a:r>
          </a:p>
        </p:txBody>
      </p:sp>
      <p:sp>
        <p:nvSpPr>
          <p:cNvPr id="3" name="Content Placeholder 2">
            <a:extLst>
              <a:ext uri="{FF2B5EF4-FFF2-40B4-BE49-F238E27FC236}">
                <a16:creationId xmlns:a16="http://schemas.microsoft.com/office/drawing/2014/main" id="{5BF98C1B-CFB4-67C5-10A5-14E145F73584}"/>
              </a:ext>
            </a:extLst>
          </p:cNvPr>
          <p:cNvSpPr>
            <a:spLocks noGrp="1"/>
          </p:cNvSpPr>
          <p:nvPr>
            <p:ph idx="1"/>
          </p:nvPr>
        </p:nvSpPr>
        <p:spPr/>
        <p:txBody>
          <a:bodyPr>
            <a:normAutofit/>
          </a:bodyPr>
          <a:lstStyle/>
          <a:p>
            <a:r>
              <a:rPr lang="en-US" sz="3200" dirty="0"/>
              <a:t>In Buddhism, desire is the problem.</a:t>
            </a:r>
          </a:p>
          <a:p>
            <a:r>
              <a:rPr lang="en-US" sz="3200" dirty="0"/>
              <a:t>In Christianity, our desires are too weak. They are directed in the wrong way.</a:t>
            </a:r>
          </a:p>
        </p:txBody>
      </p:sp>
    </p:spTree>
    <p:extLst>
      <p:ext uri="{BB962C8B-B14F-4D97-AF65-F5344CB8AC3E}">
        <p14:creationId xmlns:p14="http://schemas.microsoft.com/office/powerpoint/2010/main" val="1055321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Footnote: Head, Belly, Chest</a:t>
            </a:r>
          </a:p>
        </p:txBody>
      </p:sp>
      <p:sp>
        <p:nvSpPr>
          <p:cNvPr id="3" name="Content Placeholder 2"/>
          <p:cNvSpPr>
            <a:spLocks noGrp="1"/>
          </p:cNvSpPr>
          <p:nvPr>
            <p:ph idx="1"/>
          </p:nvPr>
        </p:nvSpPr>
        <p:spPr>
          <a:xfrm>
            <a:off x="533400" y="2438400"/>
            <a:ext cx="8153400" cy="3687763"/>
          </a:xfrm>
        </p:spPr>
        <p:txBody>
          <a:bodyPr>
            <a:noAutofit/>
          </a:bodyPr>
          <a:lstStyle/>
          <a:p>
            <a:pPr marL="0" indent="0">
              <a:buNone/>
            </a:pPr>
            <a:r>
              <a:rPr lang="en-US" sz="2500" dirty="0"/>
              <a:t>“The head rules the belly through the chest—the seat, as </a:t>
            </a:r>
            <a:r>
              <a:rPr lang="en-US" sz="2500" dirty="0" err="1"/>
              <a:t>Alanus</a:t>
            </a:r>
            <a:r>
              <a:rPr lang="en-US" sz="2500" dirty="0"/>
              <a:t> tells us, of Magnanimity, of emotions organized by trained habit into stable sentiments. The Chest—Magnanimity—Sentiment—these are the indispensable liaison officers between cerebral man and visceral man. It may even be said it is by this middle element that man is man: for by his intellect he is mere spirit and by his appetite mere animal.” (</a:t>
            </a:r>
            <a:r>
              <a:rPr lang="en-US" sz="2500" i="1" dirty="0"/>
              <a:t>The Abolition of Man</a:t>
            </a:r>
            <a:r>
              <a:rPr lang="en-US" sz="2500" dirty="0"/>
              <a:t>, starting the second line from the bottom of p. 24)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510E-5FFF-4820-A981-E58C7E57F068}"/>
              </a:ext>
            </a:extLst>
          </p:cNvPr>
          <p:cNvSpPr>
            <a:spLocks noGrp="1"/>
          </p:cNvSpPr>
          <p:nvPr>
            <p:ph type="title"/>
          </p:nvPr>
        </p:nvSpPr>
        <p:spPr/>
        <p:txBody>
          <a:bodyPr/>
          <a:lstStyle/>
          <a:p>
            <a:r>
              <a:rPr lang="en-US" dirty="0"/>
              <a:t>Jeff Dryden</a:t>
            </a:r>
          </a:p>
        </p:txBody>
      </p:sp>
      <p:sp>
        <p:nvSpPr>
          <p:cNvPr id="3" name="Content Placeholder 2">
            <a:extLst>
              <a:ext uri="{FF2B5EF4-FFF2-40B4-BE49-F238E27FC236}">
                <a16:creationId xmlns:a16="http://schemas.microsoft.com/office/drawing/2014/main" id="{FBF663DB-542A-4BD6-8698-2E7B1DFA5554}"/>
              </a:ext>
            </a:extLst>
          </p:cNvPr>
          <p:cNvSpPr>
            <a:spLocks noGrp="1"/>
          </p:cNvSpPr>
          <p:nvPr>
            <p:ph idx="1"/>
          </p:nvPr>
        </p:nvSpPr>
        <p:spPr>
          <a:xfrm>
            <a:off x="609600" y="2489200"/>
            <a:ext cx="7924800" cy="3987800"/>
          </a:xfrm>
        </p:spPr>
        <p:txBody>
          <a:bodyPr>
            <a:noAutofit/>
          </a:bodyPr>
          <a:lstStyle/>
          <a:p>
            <a:r>
              <a:rPr lang="en-US" sz="2000" dirty="0"/>
              <a:t>“What I Failed to Learn from C. S. Lewis.” November 2021, </a:t>
            </a:r>
            <a:r>
              <a:rPr lang="en-US" sz="2000" i="1" dirty="0" err="1"/>
              <a:t>Didaktikos</a:t>
            </a:r>
            <a:r>
              <a:rPr lang="en-US" sz="2000" i="1" dirty="0"/>
              <a:t> Journal</a:t>
            </a:r>
            <a:r>
              <a:rPr lang="en-US" sz="2000" dirty="0"/>
              <a:t>, 31-35.</a:t>
            </a:r>
          </a:p>
          <a:p>
            <a:r>
              <a:rPr lang="en-US" sz="2000" dirty="0"/>
              <a:t>“They [students] first process things emotionally, then ethically, and lastly intellectually.”</a:t>
            </a:r>
          </a:p>
          <a:p>
            <a:r>
              <a:rPr lang="en-US" sz="2000" dirty="0"/>
              <a:t>“I ask students how a particular doctrine or text makes them feel. I am glad none of my professors ever asked me this question when I was a graduate student. I don’t think it would have worked for our generation. Today’s students process things primarily emotionally. If we don’t do it in the classroom, then we are not dealing with the core of who they are as students.”</a:t>
            </a:r>
          </a:p>
          <a:p>
            <a:r>
              <a:rPr lang="en-US" sz="2000" dirty="0"/>
              <a:t>So, today, belly, then chest, then the head.</a:t>
            </a:r>
          </a:p>
        </p:txBody>
      </p:sp>
    </p:spTree>
    <p:extLst>
      <p:ext uri="{BB962C8B-B14F-4D97-AF65-F5344CB8AC3E}">
        <p14:creationId xmlns:p14="http://schemas.microsoft.com/office/powerpoint/2010/main" val="27574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Opening of </a:t>
            </a:r>
            <a:r>
              <a:rPr lang="en-US" sz="3200" i="1" dirty="0"/>
              <a:t>The Abolition of Man</a:t>
            </a:r>
          </a:p>
        </p:txBody>
      </p:sp>
      <p:sp>
        <p:nvSpPr>
          <p:cNvPr id="3" name="Content Placeholder 2"/>
          <p:cNvSpPr>
            <a:spLocks noGrp="1"/>
          </p:cNvSpPr>
          <p:nvPr>
            <p:ph idx="1"/>
          </p:nvPr>
        </p:nvSpPr>
        <p:spPr>
          <a:xfrm>
            <a:off x="533400" y="2514600"/>
            <a:ext cx="8305800" cy="3992563"/>
          </a:xfrm>
        </p:spPr>
        <p:txBody>
          <a:bodyPr>
            <a:noAutofit/>
          </a:bodyPr>
          <a:lstStyle/>
          <a:p>
            <a:r>
              <a:rPr lang="en-US" sz="2200" dirty="0"/>
              <a:t>In what areas do we accept truth as relative?</a:t>
            </a:r>
          </a:p>
          <a:p>
            <a:r>
              <a:rPr lang="en-US" sz="2200" dirty="0"/>
              <a:t>How about appreciation of differing </a:t>
            </a:r>
            <a:r>
              <a:rPr lang="en-US" sz="2200"/>
              <a:t>musical styles?</a:t>
            </a:r>
            <a:endParaRPr lang="en-US" sz="2200" dirty="0"/>
          </a:p>
          <a:p>
            <a:r>
              <a:rPr lang="en-US" sz="2200" dirty="0"/>
              <a:t>In what areas do we </a:t>
            </a:r>
            <a:r>
              <a:rPr lang="en-US" sz="2200" u="sng" dirty="0"/>
              <a:t>not</a:t>
            </a:r>
            <a:r>
              <a:rPr lang="en-US" sz="2200" dirty="0"/>
              <a:t> accept truth as relative?</a:t>
            </a:r>
          </a:p>
          <a:p>
            <a:r>
              <a:rPr lang="en-US" sz="2200" dirty="0"/>
              <a:t>The Chronicles of Narnia help to develop “men (and women) with chests” (Part 1 of </a:t>
            </a:r>
            <a:r>
              <a:rPr lang="en-US" sz="2200" i="1" dirty="0"/>
              <a:t>The Abolition of Man</a:t>
            </a:r>
            <a:r>
              <a:rPr lang="en-US" sz="2200" dirty="0"/>
              <a:t> is entitled “Men without Chests”).</a:t>
            </a:r>
          </a:p>
          <a:p>
            <a:r>
              <a:rPr lang="en-US" sz="2200" dirty="0" err="1"/>
              <a:t>Bassham</a:t>
            </a:r>
            <a:r>
              <a:rPr lang="en-US" sz="2200" dirty="0"/>
              <a:t>, Gregory and Jerry L. Walls. </a:t>
            </a:r>
            <a:r>
              <a:rPr lang="en-US" sz="2200" i="1" dirty="0"/>
              <a:t>The Chronicles of Narnia and Philosophy</a:t>
            </a:r>
            <a:r>
              <a:rPr lang="en-US" sz="2200" dirty="0"/>
              <a:t>. Chicago: Open Court Publishing Company, 2005. Chapter 2: “Why Uncle Andrew Couldn’t Hear the Animals Speak”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Truth is Not Relative</a:t>
            </a:r>
          </a:p>
        </p:txBody>
      </p:sp>
      <p:sp>
        <p:nvSpPr>
          <p:cNvPr id="3" name="Content Placeholder 2"/>
          <p:cNvSpPr>
            <a:spLocks noGrp="1"/>
          </p:cNvSpPr>
          <p:nvPr>
            <p:ph idx="1"/>
          </p:nvPr>
        </p:nvSpPr>
        <p:spPr>
          <a:xfrm>
            <a:off x="533400" y="2362200"/>
            <a:ext cx="8153400" cy="4114800"/>
          </a:xfrm>
        </p:spPr>
        <p:txBody>
          <a:bodyPr>
            <a:noAutofit/>
          </a:bodyPr>
          <a:lstStyle/>
          <a:p>
            <a:r>
              <a:rPr lang="en-US" sz="2400" dirty="0"/>
              <a:t>Would a math teacher conclude from the fact that each of his students had a different answer for some mathematical problem that there was no right answer?</a:t>
            </a:r>
          </a:p>
          <a:p>
            <a:r>
              <a:rPr lang="en-US" sz="2400" dirty="0"/>
              <a:t>Does anyone seriously think that the delight a psychopath takes in murder is just as “valid” as the revulsion of others? </a:t>
            </a:r>
          </a:p>
          <a:p>
            <a:r>
              <a:rPr lang="en-US" sz="2400" dirty="0"/>
              <a:t>Defenders of the </a:t>
            </a:r>
            <a:r>
              <a:rPr lang="en-US" sz="2400" i="1" dirty="0"/>
              <a:t>Tao</a:t>
            </a:r>
            <a:r>
              <a:rPr lang="en-US" sz="2400" dirty="0"/>
              <a:t> realize that our emotions are just a response: their appropriateness or otherwise is another matter, a matter of virtue.</a:t>
            </a:r>
          </a:p>
        </p:txBody>
      </p:sp>
    </p:spTree>
    <p:extLst>
      <p:ext uri="{BB962C8B-B14F-4D97-AF65-F5344CB8AC3E}">
        <p14:creationId xmlns:p14="http://schemas.microsoft.com/office/powerpoint/2010/main" val="295562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89A4FA-E0D1-4434-BE12-60156C5FCA77}"/>
              </a:ext>
            </a:extLst>
          </p:cNvPr>
          <p:cNvSpPr>
            <a:spLocks noGrp="1"/>
          </p:cNvSpPr>
          <p:nvPr>
            <p:ph type="title"/>
          </p:nvPr>
        </p:nvSpPr>
        <p:spPr/>
        <p:txBody>
          <a:bodyPr/>
          <a:lstStyle/>
          <a:p>
            <a:r>
              <a:rPr lang="en-US" dirty="0"/>
              <a:t>Epigraphs</a:t>
            </a:r>
          </a:p>
        </p:txBody>
      </p:sp>
      <p:sp>
        <p:nvSpPr>
          <p:cNvPr id="6" name="Content Placeholder 5">
            <a:extLst>
              <a:ext uri="{FF2B5EF4-FFF2-40B4-BE49-F238E27FC236}">
                <a16:creationId xmlns:a16="http://schemas.microsoft.com/office/drawing/2014/main" id="{947A3EBA-E462-994C-2A43-89DE3212957B}"/>
              </a:ext>
            </a:extLst>
          </p:cNvPr>
          <p:cNvSpPr>
            <a:spLocks noGrp="1"/>
          </p:cNvSpPr>
          <p:nvPr>
            <p:ph idx="1"/>
          </p:nvPr>
        </p:nvSpPr>
        <p:spPr>
          <a:xfrm>
            <a:off x="190498" y="2590800"/>
            <a:ext cx="8763000" cy="3636510"/>
          </a:xfrm>
        </p:spPr>
        <p:txBody>
          <a:bodyPr>
            <a:noAutofit/>
          </a:bodyPr>
          <a:lstStyle/>
          <a:p>
            <a:r>
              <a:rPr lang="en-US" sz="2400" dirty="0"/>
              <a:t>Before the Table of Contents, Lewis cites Confucius.</a:t>
            </a:r>
          </a:p>
          <a:p>
            <a:r>
              <a:rPr lang="en-US" sz="2400" dirty="0"/>
              <a:t>“The Master said, He who sets to work on a different strand destroys the whole fabric.” Confucius</a:t>
            </a:r>
          </a:p>
          <a:p>
            <a:r>
              <a:rPr lang="en-US" sz="2400" dirty="0"/>
              <a:t>Why do you think he cites Confucius?</a:t>
            </a:r>
          </a:p>
          <a:p>
            <a:r>
              <a:rPr lang="en-US" sz="2400" dirty="0"/>
              <a:t>Before the first paragraph on page one, he cites a Christmas carol about King Herod: “So he sent the word to slay/And slew the little </a:t>
            </a:r>
            <a:r>
              <a:rPr lang="en-US" sz="2400" dirty="0" err="1"/>
              <a:t>childer</a:t>
            </a:r>
            <a:r>
              <a:rPr lang="en-US" sz="2400" dirty="0"/>
              <a:t>.” Why?</a:t>
            </a:r>
          </a:p>
          <a:p>
            <a:r>
              <a:rPr lang="en-US" sz="2400" dirty="0"/>
              <a:t>Alan Jacobs: Herod could kill the body, but our teachers are killing our children’s souls.</a:t>
            </a:r>
          </a:p>
        </p:txBody>
      </p:sp>
    </p:spTree>
    <p:extLst>
      <p:ext uri="{BB962C8B-B14F-4D97-AF65-F5344CB8AC3E}">
        <p14:creationId xmlns:p14="http://schemas.microsoft.com/office/powerpoint/2010/main" val="9221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a:xfrm>
            <a:off x="479322" y="629265"/>
            <a:ext cx="7750277" cy="1123335"/>
          </a:xfrm>
        </p:spPr>
        <p:txBody>
          <a:bodyPr vert="horz" lIns="91440" tIns="45720" rIns="91440" bIns="45720" rtlCol="0" anchor="ctr">
            <a:normAutofit fontScale="90000"/>
          </a:bodyPr>
          <a:lstStyle/>
          <a:p>
            <a:r>
              <a:rPr lang="en-US" sz="3600" dirty="0"/>
              <a:t>1. Men Without Chests: Introduction</a:t>
            </a:r>
            <a:endParaRPr lang="en-US" sz="36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sz="half" idx="1"/>
          </p:nvPr>
        </p:nvSpPr>
        <p:spPr>
          <a:xfrm>
            <a:off x="479322" y="2418735"/>
            <a:ext cx="7978877" cy="3811740"/>
          </a:xfrm>
        </p:spPr>
        <p:txBody>
          <a:bodyPr vert="horz" lIns="91440" tIns="45720" rIns="91440" bIns="45720" rtlCol="0" anchor="ctr">
            <a:normAutofit fontScale="85000" lnSpcReduction="20000"/>
          </a:bodyPr>
          <a:lstStyle/>
          <a:p>
            <a:pPr marL="0" indent="0">
              <a:buNone/>
            </a:pPr>
            <a:r>
              <a:rPr lang="en-US" sz="2800" dirty="0">
                <a:solidFill>
                  <a:srgbClr val="FFFFFF"/>
                </a:solidFill>
              </a:rPr>
              <a:t>“The task of the modern educator is not to cut down jungles but to irrigate deserts. The right defense against false sentiments is to inculcate just sentiments.” (13f.)</a:t>
            </a:r>
          </a:p>
          <a:p>
            <a:pPr marL="0" indent="0">
              <a:buNone/>
            </a:pPr>
            <a:r>
              <a:rPr lang="en-US" sz="2800" u="sng" dirty="0"/>
              <a:t>Question (W8)</a:t>
            </a:r>
            <a:r>
              <a:rPr lang="en-US" sz="2800" dirty="0"/>
              <a:t>: </a:t>
            </a:r>
            <a:r>
              <a:rPr lang="en-US" sz="2800" dirty="0">
                <a:solidFill>
                  <a:srgbClr val="FFFFFF"/>
                </a:solidFill>
              </a:rPr>
              <a:t>Lewis criticizes propagandists but praises the inculcating of “just sentiments.” How does behaviorist conditioning differ from moral training?</a:t>
            </a:r>
          </a:p>
          <a:p>
            <a:pPr marL="0" indent="0">
              <a:buNone/>
            </a:pPr>
            <a:r>
              <a:rPr lang="en-US" sz="2800" u="sng" dirty="0"/>
              <a:t>Question (W13)</a:t>
            </a:r>
            <a:r>
              <a:rPr lang="en-US" sz="2800" dirty="0"/>
              <a:t>: </a:t>
            </a:r>
            <a:r>
              <a:rPr lang="en-US" sz="2800" dirty="0">
                <a:solidFill>
                  <a:srgbClr val="FFFFFF"/>
                </a:solidFill>
              </a:rPr>
              <a:t>Does Lewis think it is possible (for the individual or the culture) to make moral progress? If so, how?</a:t>
            </a:r>
          </a:p>
        </p:txBody>
      </p:sp>
    </p:spTree>
    <p:extLst>
      <p:ext uri="{BB962C8B-B14F-4D97-AF65-F5344CB8AC3E}">
        <p14:creationId xmlns:p14="http://schemas.microsoft.com/office/powerpoint/2010/main" val="9778111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sz="3200" dirty="0"/>
              <a:t>1. Men Without Chests: Introduction</a:t>
            </a:r>
          </a:p>
        </p:txBody>
      </p:sp>
      <p:sp>
        <p:nvSpPr>
          <p:cNvPr id="20485" name="Rectangle 5"/>
          <p:cNvSpPr>
            <a:spLocks noGrp="1" noChangeArrowheads="1"/>
          </p:cNvSpPr>
          <p:nvPr>
            <p:ph idx="1"/>
          </p:nvPr>
        </p:nvSpPr>
        <p:spPr>
          <a:xfrm>
            <a:off x="533400" y="2438400"/>
            <a:ext cx="8153400" cy="4343400"/>
          </a:xfrm>
        </p:spPr>
        <p:txBody>
          <a:bodyPr>
            <a:normAutofit fontScale="62500" lnSpcReduction="20000"/>
          </a:bodyPr>
          <a:lstStyle/>
          <a:p>
            <a:pPr>
              <a:defRPr/>
            </a:pPr>
            <a:r>
              <a:rPr lang="en-US" sz="4400" u="sng" dirty="0"/>
              <a:t>Questions (W6)</a:t>
            </a:r>
            <a:r>
              <a:rPr lang="en-US" sz="4400" dirty="0"/>
              <a:t>: What does Lewis mean by “cutting down jungles” and “irrigating deserts”?</a:t>
            </a:r>
          </a:p>
          <a:p>
            <a:pPr>
              <a:defRPr/>
            </a:pPr>
            <a:r>
              <a:rPr lang="en-US" sz="4400" dirty="0"/>
              <a:t>Why does he emphasize the latter?</a:t>
            </a:r>
          </a:p>
          <a:p>
            <a:pPr>
              <a:defRPr/>
            </a:pPr>
            <a:r>
              <a:rPr lang="en-US" sz="4400" dirty="0"/>
              <a:t>Do you agree with his emphasis?</a:t>
            </a:r>
          </a:p>
          <a:p>
            <a:pPr>
              <a:defRPr/>
            </a:pPr>
            <a:r>
              <a:rPr lang="en-US" sz="4400" dirty="0"/>
              <a:t>If you had to put yourself in one category or the other, would you say you suffer from “a weak excess of sensibility” or “the slumber of cold vulgarity”?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533400" y="2438400"/>
            <a:ext cx="8000999" cy="3636510"/>
          </a:xfrm>
        </p:spPr>
        <p:txBody>
          <a:bodyPr>
            <a:noAutofit/>
          </a:bodyPr>
          <a:lstStyle/>
          <a:p>
            <a:pPr>
              <a:buFont typeface="Courier New" panose="02070309020205020404" pitchFamily="49" charset="0"/>
              <a:buChar char="o"/>
            </a:pPr>
            <a:r>
              <a:rPr lang="en-US" sz="2500" dirty="0"/>
              <a:t>The story of Coleridge at the waterfall.</a:t>
            </a:r>
          </a:p>
          <a:p>
            <a:pPr>
              <a:buFont typeface="Courier New" panose="02070309020205020404" pitchFamily="49" charset="0"/>
              <a:buChar char="o"/>
            </a:pPr>
            <a:r>
              <a:rPr lang="en-US" sz="2500" dirty="0"/>
              <a:t>Was the waterfall “sublime” or “pretty”?</a:t>
            </a:r>
          </a:p>
          <a:p>
            <a:pPr>
              <a:buFont typeface="Courier New" panose="02070309020205020404" pitchFamily="49" charset="0"/>
              <a:buChar char="o"/>
            </a:pPr>
            <a:r>
              <a:rPr lang="en-US" sz="2500" dirty="0"/>
              <a:t>Was Coleridge saying something about the waterfall or about his feelings?</a:t>
            </a:r>
          </a:p>
          <a:p>
            <a:pPr>
              <a:buFont typeface="Courier New" panose="02070309020205020404" pitchFamily="49" charset="0"/>
              <a:buChar char="o"/>
            </a:pPr>
            <a:r>
              <a:rPr lang="en-US" sz="2500" dirty="0"/>
              <a:t>Lewis says the former, while Gaius and Titius claim the latter.</a:t>
            </a:r>
          </a:p>
          <a:p>
            <a:pPr>
              <a:buFont typeface="Courier New" panose="02070309020205020404" pitchFamily="49" charset="0"/>
              <a:buChar char="o"/>
            </a:pPr>
            <a:r>
              <a:rPr lang="en-US" sz="2500" dirty="0"/>
              <a:t>The emotions we get from an impressive waterfall are not sublime feelings, but feelings of veneration or humility, i.e., their correlates.</a:t>
            </a:r>
          </a:p>
        </p:txBody>
      </p:sp>
    </p:spTree>
    <p:extLst>
      <p:ext uri="{BB962C8B-B14F-4D97-AF65-F5344CB8AC3E}">
        <p14:creationId xmlns:p14="http://schemas.microsoft.com/office/powerpoint/2010/main" val="197788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9202-651F-DDB8-4169-568374D0CA7A}"/>
              </a:ext>
            </a:extLst>
          </p:cNvPr>
          <p:cNvSpPr>
            <a:spLocks noGrp="1"/>
          </p:cNvSpPr>
          <p:nvPr>
            <p:ph type="title"/>
          </p:nvPr>
        </p:nvSpPr>
        <p:spPr/>
        <p:txBody>
          <a:bodyPr/>
          <a:lstStyle/>
          <a:p>
            <a:pPr algn="ctr"/>
            <a:r>
              <a:rPr lang="en-US" dirty="0"/>
              <a:t>Ward’s Chapter 2: Occasion and Context (6 pages)</a:t>
            </a:r>
          </a:p>
        </p:txBody>
      </p:sp>
      <p:sp>
        <p:nvSpPr>
          <p:cNvPr id="3" name="Content Placeholder 2">
            <a:extLst>
              <a:ext uri="{FF2B5EF4-FFF2-40B4-BE49-F238E27FC236}">
                <a16:creationId xmlns:a16="http://schemas.microsoft.com/office/drawing/2014/main" id="{8129AEDF-995C-A527-75D4-982AFEFF0476}"/>
              </a:ext>
            </a:extLst>
          </p:cNvPr>
          <p:cNvSpPr>
            <a:spLocks noGrp="1"/>
          </p:cNvSpPr>
          <p:nvPr>
            <p:ph idx="1"/>
          </p:nvPr>
        </p:nvSpPr>
        <p:spPr/>
        <p:txBody>
          <a:bodyPr>
            <a:normAutofit/>
          </a:bodyPr>
          <a:lstStyle/>
          <a:p>
            <a:pPr marL="0" indent="0" algn="ctr">
              <a:buNone/>
            </a:pPr>
            <a:r>
              <a:rPr lang="en-US" sz="2800" dirty="0"/>
              <a:t>World War II, i.e., the war and “the War” (spiritual)</a:t>
            </a:r>
          </a:p>
          <a:p>
            <a:pPr marL="0" indent="0" algn="ctr">
              <a:buNone/>
            </a:pPr>
            <a:r>
              <a:rPr lang="en-US" sz="2800" dirty="0"/>
              <a:t>Michael Aeschliman: “The case against traditional ethics that Ayer made and the attitude toward reality that he proposed were Lewis’s chief targets in </a:t>
            </a:r>
            <a:r>
              <a:rPr lang="en-US" sz="2800" i="1" dirty="0"/>
              <a:t>The Abolition of Man </a:t>
            </a:r>
            <a:r>
              <a:rPr lang="en-US" sz="2800" dirty="0"/>
              <a:t>….”</a:t>
            </a:r>
          </a:p>
        </p:txBody>
      </p:sp>
    </p:spTree>
    <p:extLst>
      <p:ext uri="{BB962C8B-B14F-4D97-AF65-F5344CB8AC3E}">
        <p14:creationId xmlns:p14="http://schemas.microsoft.com/office/powerpoint/2010/main" val="2319004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B90B-1A90-4D27-AB39-78DEF738C6F8}"/>
              </a:ext>
            </a:extLst>
          </p:cNvPr>
          <p:cNvSpPr>
            <a:spLocks noGrp="1"/>
          </p:cNvSpPr>
          <p:nvPr>
            <p:ph type="title"/>
          </p:nvPr>
        </p:nvSpPr>
        <p:spPr>
          <a:xfrm>
            <a:off x="809996" y="447188"/>
            <a:ext cx="7876803" cy="970450"/>
          </a:xfrm>
        </p:spPr>
        <p:txBody>
          <a:bodyPr/>
          <a:lstStyle/>
          <a:p>
            <a:r>
              <a:rPr lang="en-US" sz="3600" dirty="0"/>
              <a:t>Correlatives &amp; “almost opposites”</a:t>
            </a:r>
          </a:p>
        </p:txBody>
      </p:sp>
      <p:sp>
        <p:nvSpPr>
          <p:cNvPr id="3" name="Content Placeholder 2">
            <a:extLst>
              <a:ext uri="{FF2B5EF4-FFF2-40B4-BE49-F238E27FC236}">
                <a16:creationId xmlns:a16="http://schemas.microsoft.com/office/drawing/2014/main" id="{80DADD46-114A-48BB-8B51-90F457D83954}"/>
              </a:ext>
            </a:extLst>
          </p:cNvPr>
          <p:cNvSpPr>
            <a:spLocks noGrp="1"/>
          </p:cNvSpPr>
          <p:nvPr>
            <p:ph idx="1"/>
          </p:nvPr>
        </p:nvSpPr>
        <p:spPr>
          <a:xfrm>
            <a:off x="809996" y="2438400"/>
            <a:ext cx="7524003" cy="3636510"/>
          </a:xfrm>
        </p:spPr>
        <p:txBody>
          <a:bodyPr>
            <a:normAutofit/>
          </a:bodyPr>
          <a:lstStyle/>
          <a:p>
            <a:r>
              <a:rPr lang="en-US" sz="2600" dirty="0"/>
              <a:t>You won’t have cute feelings while looking at something cute, and you won’t have tall or proud feelings standing next to a seven-foot center for the Boston Celtics.</a:t>
            </a:r>
          </a:p>
          <a:p>
            <a:r>
              <a:rPr lang="en-US" sz="2600" dirty="0"/>
              <a:t>Lewis: “This is sublime” leads to “I have humble feelings.”</a:t>
            </a:r>
          </a:p>
          <a:p>
            <a:r>
              <a:rPr lang="en-US" sz="2600" dirty="0"/>
              <a:t>Can you think of other examples where an experience leads to an opposite reaction?</a:t>
            </a:r>
          </a:p>
        </p:txBody>
      </p:sp>
    </p:spTree>
    <p:extLst>
      <p:ext uri="{BB962C8B-B14F-4D97-AF65-F5344CB8AC3E}">
        <p14:creationId xmlns:p14="http://schemas.microsoft.com/office/powerpoint/2010/main" val="14715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Falls of Clyde and Carstairs Kames: glacial meltwater rivers shape the  landscape – Scotland – the home of geology">
            <a:extLst>
              <a:ext uri="{FF2B5EF4-FFF2-40B4-BE49-F238E27FC236}">
                <a16:creationId xmlns:a16="http://schemas.microsoft.com/office/drawing/2014/main" id="{6B3E4238-586A-4E97-A4F9-867A4EF9DB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19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B90B-1A90-4D27-AB39-78DEF738C6F8}"/>
              </a:ext>
            </a:extLst>
          </p:cNvPr>
          <p:cNvSpPr>
            <a:spLocks noGrp="1"/>
          </p:cNvSpPr>
          <p:nvPr>
            <p:ph type="title"/>
          </p:nvPr>
        </p:nvSpPr>
        <p:spPr>
          <a:xfrm>
            <a:off x="809996" y="447188"/>
            <a:ext cx="7876803" cy="970450"/>
          </a:xfrm>
        </p:spPr>
        <p:txBody>
          <a:bodyPr/>
          <a:lstStyle/>
          <a:p>
            <a:r>
              <a:rPr lang="en-US" sz="3600" dirty="0"/>
              <a:t>Absurdities according to Lewis</a:t>
            </a:r>
          </a:p>
        </p:txBody>
      </p:sp>
      <p:sp>
        <p:nvSpPr>
          <p:cNvPr id="3" name="Content Placeholder 2">
            <a:extLst>
              <a:ext uri="{FF2B5EF4-FFF2-40B4-BE49-F238E27FC236}">
                <a16:creationId xmlns:a16="http://schemas.microsoft.com/office/drawing/2014/main" id="{80DADD46-114A-48BB-8B51-90F457D83954}"/>
              </a:ext>
            </a:extLst>
          </p:cNvPr>
          <p:cNvSpPr>
            <a:spLocks noGrp="1"/>
          </p:cNvSpPr>
          <p:nvPr>
            <p:ph idx="1"/>
          </p:nvPr>
        </p:nvSpPr>
        <p:spPr/>
        <p:txBody>
          <a:bodyPr>
            <a:normAutofit/>
          </a:bodyPr>
          <a:lstStyle/>
          <a:p>
            <a:r>
              <a:rPr lang="en-US" sz="2800" dirty="0">
                <a:latin typeface="+mj-lt"/>
              </a:rPr>
              <a:t>“</a:t>
            </a:r>
            <a:r>
              <a:rPr lang="en-US" sz="2800" i="1" dirty="0">
                <a:effectLst/>
                <a:latin typeface="+mj-lt"/>
                <a:ea typeface="Times New Roman" panose="02020603050405020304" pitchFamily="18" charset="0"/>
              </a:rPr>
              <a:t>You are contemptible </a:t>
            </a:r>
            <a:r>
              <a:rPr lang="en-US" sz="2800" dirty="0">
                <a:effectLst/>
                <a:latin typeface="+mj-lt"/>
                <a:ea typeface="Times New Roman" panose="02020603050405020304" pitchFamily="18" charset="0"/>
              </a:rPr>
              <a:t>means </a:t>
            </a:r>
            <a:r>
              <a:rPr lang="en-US" sz="2800" i="1" dirty="0">
                <a:effectLst/>
                <a:latin typeface="+mj-lt"/>
                <a:ea typeface="Times New Roman" panose="02020603050405020304" pitchFamily="18" charset="0"/>
              </a:rPr>
              <a:t>I have contemptible feelings” </a:t>
            </a:r>
            <a:r>
              <a:rPr lang="en-US" sz="2800" dirty="0">
                <a:effectLst/>
                <a:latin typeface="+mj-lt"/>
                <a:ea typeface="Times New Roman" panose="02020603050405020304" pitchFamily="18" charset="0"/>
              </a:rPr>
              <a:t>(when they are actually just). And . ..</a:t>
            </a:r>
          </a:p>
          <a:p>
            <a:r>
              <a:rPr lang="en-US" sz="2800" i="1" dirty="0">
                <a:latin typeface="+mj-lt"/>
              </a:rPr>
              <a:t>“</a:t>
            </a:r>
            <a:r>
              <a:rPr lang="en-US" sz="2800" i="1" dirty="0">
                <a:effectLst/>
                <a:latin typeface="+mj-lt"/>
                <a:ea typeface="Times New Roman" panose="02020603050405020304" pitchFamily="18" charset="0"/>
              </a:rPr>
              <a:t>Your feelings are contemptible </a:t>
            </a:r>
            <a:r>
              <a:rPr lang="en-US" sz="2800" dirty="0">
                <a:effectLst/>
                <a:latin typeface="+mj-lt"/>
                <a:ea typeface="Times New Roman" panose="02020603050405020304" pitchFamily="18" charset="0"/>
              </a:rPr>
              <a:t>means </a:t>
            </a:r>
            <a:r>
              <a:rPr lang="en-US" sz="2800" i="1" dirty="0">
                <a:effectLst/>
                <a:latin typeface="+mj-lt"/>
                <a:ea typeface="Times New Roman" panose="02020603050405020304" pitchFamily="18" charset="0"/>
              </a:rPr>
              <a:t>My feelings are contemptible</a:t>
            </a:r>
            <a:r>
              <a:rPr lang="en-US" sz="2800" dirty="0">
                <a:effectLst/>
                <a:latin typeface="+mj-lt"/>
                <a:ea typeface="Times New Roman" panose="02020603050405020304" pitchFamily="18" charset="0"/>
              </a:rPr>
              <a:t>.”</a:t>
            </a:r>
            <a:endParaRPr lang="en-US" sz="2800" dirty="0">
              <a:latin typeface="+mj-lt"/>
            </a:endParaRPr>
          </a:p>
        </p:txBody>
      </p:sp>
    </p:spTree>
    <p:extLst>
      <p:ext uri="{BB962C8B-B14F-4D97-AF65-F5344CB8AC3E}">
        <p14:creationId xmlns:p14="http://schemas.microsoft.com/office/powerpoint/2010/main" val="41438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p:txBody>
          <a:bodyPr>
            <a:noAutofit/>
          </a:bodyPr>
          <a:lstStyle/>
          <a:p>
            <a:pPr marL="0" indent="0">
              <a:buNone/>
            </a:pPr>
            <a:r>
              <a:rPr lang="en-US" sz="2600" dirty="0"/>
              <a:t>Two Gaius and Titius propositions (4):</a:t>
            </a:r>
          </a:p>
          <a:p>
            <a:pPr marL="457200" indent="-457200">
              <a:buAutoNum type="arabicPeriod"/>
            </a:pPr>
            <a:r>
              <a:rPr lang="en-US" sz="2600" dirty="0"/>
              <a:t>“All sentences containing a predicate of value are statements about the emotional state of the speaker.</a:t>
            </a:r>
          </a:p>
          <a:p>
            <a:pPr marL="457200" indent="-457200">
              <a:buAutoNum type="arabicPeriod"/>
            </a:pPr>
            <a:r>
              <a:rPr lang="en-US" sz="2600" dirty="0"/>
              <a:t>“All such statements are unimportant.”</a:t>
            </a:r>
          </a:p>
          <a:p>
            <a:pPr marL="0" indent="0">
              <a:buNone/>
            </a:pPr>
            <a:r>
              <a:rPr lang="en-US" sz="2600" dirty="0"/>
              <a:t>The practical results of these propositions is a missed opportunity to teach what makes good writing (6).</a:t>
            </a:r>
          </a:p>
        </p:txBody>
      </p:sp>
    </p:spTree>
    <p:extLst>
      <p:ext uri="{BB962C8B-B14F-4D97-AF65-F5344CB8AC3E}">
        <p14:creationId xmlns:p14="http://schemas.microsoft.com/office/powerpoint/2010/main" val="178558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457201" y="2438400"/>
            <a:ext cx="8229600" cy="3972412"/>
          </a:xfrm>
        </p:spPr>
        <p:txBody>
          <a:bodyPr>
            <a:normAutofit/>
          </a:bodyPr>
          <a:lstStyle/>
          <a:p>
            <a:pPr marL="0" indent="0">
              <a:buNone/>
            </a:pPr>
            <a:r>
              <a:rPr lang="en-US" sz="2600" dirty="0"/>
              <a:t>Another practical result is that Gaius and Titius have cut out the students’ soul (9) by not explaining to “the man of real sensibility” how metaphor can help or to “the mere trousered ape” that the Atlantic Ocean is more than cold salt water.</a:t>
            </a:r>
          </a:p>
          <a:p>
            <a:pPr marL="0" indent="0">
              <a:buNone/>
            </a:pPr>
            <a:r>
              <a:rPr lang="en-US" sz="2600" u="sng" dirty="0"/>
              <a:t>Question</a:t>
            </a:r>
            <a:r>
              <a:rPr lang="en-US" sz="2600" dirty="0"/>
              <a:t>: What is the meaning of “trousered ape” (and “urban blockhead”) (11)</a:t>
            </a:r>
          </a:p>
          <a:p>
            <a:pPr marL="0" indent="0">
              <a:buNone/>
            </a:pPr>
            <a:r>
              <a:rPr lang="en-US" sz="2600" u="sng" dirty="0"/>
              <a:t>Question</a:t>
            </a:r>
            <a:r>
              <a:rPr lang="en-US" sz="2600" dirty="0"/>
              <a:t>: How can metaphor help?</a:t>
            </a:r>
          </a:p>
        </p:txBody>
      </p:sp>
    </p:spTree>
    <p:extLst>
      <p:ext uri="{BB962C8B-B14F-4D97-AF65-F5344CB8AC3E}">
        <p14:creationId xmlns:p14="http://schemas.microsoft.com/office/powerpoint/2010/main" val="256003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864382" y="2489200"/>
            <a:ext cx="7212818" cy="3530600"/>
          </a:xfrm>
        </p:spPr>
        <p:txBody>
          <a:bodyPr>
            <a:normAutofit/>
          </a:bodyPr>
          <a:lstStyle/>
          <a:p>
            <a:pPr>
              <a:buFont typeface="Courier New" panose="02070309020205020404" pitchFamily="49" charset="0"/>
              <a:buChar char="o"/>
            </a:pPr>
            <a:r>
              <a:rPr lang="en-US" sz="2800" dirty="0"/>
              <a:t>Orbilius, who is E. G. </a:t>
            </a:r>
            <a:r>
              <a:rPr lang="en-US" sz="2800" dirty="0" err="1"/>
              <a:t>Biaggini</a:t>
            </a:r>
            <a:r>
              <a:rPr lang="en-US" sz="2800" dirty="0"/>
              <a:t>, </a:t>
            </a:r>
            <a:r>
              <a:rPr lang="en-US" sz="2800" i="1" dirty="0"/>
              <a:t>The Reading and Writing of English </a:t>
            </a:r>
            <a:r>
              <a:rPr lang="en-US" sz="2800" dirty="0"/>
              <a:t>(1936)</a:t>
            </a:r>
          </a:p>
          <a:p>
            <a:pPr>
              <a:buFont typeface="Courier New" panose="02070309020205020404" pitchFamily="49" charset="0"/>
              <a:buChar char="o"/>
            </a:pPr>
            <a:r>
              <a:rPr lang="en-US" sz="2800" dirty="0"/>
              <a:t>“the same operation” (10)</a:t>
            </a:r>
          </a:p>
          <a:p>
            <a:pPr>
              <a:buFont typeface="Courier New" panose="02070309020205020404" pitchFamily="49" charset="0"/>
              <a:buChar char="o"/>
            </a:pPr>
            <a:r>
              <a:rPr lang="en-US" sz="2800" dirty="0"/>
              <a:t>Readers could learn about the magnificence of horses, writes Lewis, as both Achilles and the book of Job teach.</a:t>
            </a:r>
          </a:p>
        </p:txBody>
      </p:sp>
    </p:spTree>
    <p:extLst>
      <p:ext uri="{BB962C8B-B14F-4D97-AF65-F5344CB8AC3E}">
        <p14:creationId xmlns:p14="http://schemas.microsoft.com/office/powerpoint/2010/main" val="24054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553197" y="2489200"/>
            <a:ext cx="7981203" cy="3530600"/>
          </a:xfrm>
        </p:spPr>
        <p:txBody>
          <a:bodyPr>
            <a:noAutofit/>
          </a:bodyPr>
          <a:lstStyle/>
          <a:p>
            <a:pPr>
              <a:buFont typeface="Courier New" panose="02070309020205020404" pitchFamily="49" charset="0"/>
              <a:buChar char="o"/>
            </a:pPr>
            <a:r>
              <a:rPr lang="en-US" sz="2400" dirty="0"/>
              <a:t>And they could learn not to treat horses as mere beasts of burden (Anna Sewell, </a:t>
            </a:r>
            <a:r>
              <a:rPr lang="en-US" sz="2400" i="1" dirty="0"/>
              <a:t>Black Beauty</a:t>
            </a:r>
            <a:r>
              <a:rPr lang="en-US" sz="2400" dirty="0"/>
              <a:t>).</a:t>
            </a:r>
          </a:p>
          <a:p>
            <a:pPr>
              <a:buFont typeface="Courier New" panose="02070309020205020404" pitchFamily="49" charset="0"/>
              <a:buChar char="o"/>
            </a:pPr>
            <a:r>
              <a:rPr lang="en-US" sz="2400" dirty="0"/>
              <a:t>Orbilius, Gaius, and Titius are operating as amateur philosophers rather than grammarians.</a:t>
            </a:r>
          </a:p>
          <a:p>
            <a:pPr>
              <a:buFont typeface="Courier New" panose="02070309020205020404" pitchFamily="49" charset="0"/>
              <a:buChar char="o"/>
            </a:pPr>
            <a:r>
              <a:rPr lang="en-US" sz="2400" u="sng" dirty="0"/>
              <a:t>Question (W12)</a:t>
            </a:r>
            <a:r>
              <a:rPr lang="en-US" sz="2400" dirty="0"/>
              <a:t>: Lewis faults Gaius and Titius for smuggling subjectivist philosophy into what is meant to be a grammar textbook for use in an English class. Is he being inconsistent when he smuggles his own philosophy into </a:t>
            </a:r>
            <a:r>
              <a:rPr lang="en-US" sz="2400" i="1" dirty="0"/>
              <a:t>That Hideous Strength </a:t>
            </a:r>
            <a:r>
              <a:rPr lang="en-US" sz="2400" dirty="0"/>
              <a:t>and the Narnia Chronicles?</a:t>
            </a:r>
          </a:p>
        </p:txBody>
      </p:sp>
    </p:spTree>
    <p:extLst>
      <p:ext uri="{BB962C8B-B14F-4D97-AF65-F5344CB8AC3E}">
        <p14:creationId xmlns:p14="http://schemas.microsoft.com/office/powerpoint/2010/main" val="20261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457200" y="2514600"/>
            <a:ext cx="8153399" cy="3636510"/>
          </a:xfrm>
        </p:spPr>
        <p:txBody>
          <a:bodyPr>
            <a:noAutofit/>
          </a:bodyPr>
          <a:lstStyle/>
          <a:p>
            <a:r>
              <a:rPr lang="en-US" sz="2400" dirty="0"/>
              <a:t>Why are they amateur philosophers (12)?</a:t>
            </a:r>
          </a:p>
          <a:p>
            <a:r>
              <a:rPr lang="en-US" sz="2400" u="sng" dirty="0"/>
              <a:t>First</a:t>
            </a:r>
            <a:r>
              <a:rPr lang="en-US" sz="2400" dirty="0"/>
              <a:t>, literary criticism is difficult (13).</a:t>
            </a:r>
          </a:p>
          <a:p>
            <a:r>
              <a:rPr lang="en-US" sz="2400" u="sng" dirty="0"/>
              <a:t>Second</a:t>
            </a:r>
            <a:r>
              <a:rPr lang="en-US" sz="2400" dirty="0"/>
              <a:t>, they have misunderstood “the pressing educational need of the moment” (13).</a:t>
            </a:r>
          </a:p>
          <a:p>
            <a:r>
              <a:rPr lang="en-US" sz="2400" dirty="0"/>
              <a:t>Gaius and Titius are cutting down the wrong jungles.</a:t>
            </a:r>
          </a:p>
          <a:p>
            <a:r>
              <a:rPr lang="en-US" sz="2400" u="sng" dirty="0"/>
              <a:t>Third</a:t>
            </a:r>
            <a:r>
              <a:rPr lang="en-US" sz="2400" dirty="0"/>
              <a:t>, some objects truly merit certain emotions. There is no point in disagreeing if the responses are merely emotions (14f.).</a:t>
            </a:r>
          </a:p>
        </p:txBody>
      </p:sp>
    </p:spTree>
    <p:extLst>
      <p:ext uri="{BB962C8B-B14F-4D97-AF65-F5344CB8AC3E}">
        <p14:creationId xmlns:p14="http://schemas.microsoft.com/office/powerpoint/2010/main" val="403311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6B14-BB24-C2B9-41BC-49BFE6F10190}"/>
              </a:ext>
            </a:extLst>
          </p:cNvPr>
          <p:cNvSpPr>
            <a:spLocks noGrp="1"/>
          </p:cNvSpPr>
          <p:nvPr>
            <p:ph type="title"/>
          </p:nvPr>
        </p:nvSpPr>
        <p:spPr/>
        <p:txBody>
          <a:bodyPr/>
          <a:lstStyle/>
          <a:p>
            <a:r>
              <a:rPr lang="en-US" dirty="0"/>
              <a:t>“Trained emotions”</a:t>
            </a:r>
          </a:p>
        </p:txBody>
      </p:sp>
      <p:sp>
        <p:nvSpPr>
          <p:cNvPr id="3" name="Content Placeholder 2">
            <a:extLst>
              <a:ext uri="{FF2B5EF4-FFF2-40B4-BE49-F238E27FC236}">
                <a16:creationId xmlns:a16="http://schemas.microsoft.com/office/drawing/2014/main" id="{AE884D40-D649-5A57-A358-EB2F8E177C01}"/>
              </a:ext>
            </a:extLst>
          </p:cNvPr>
          <p:cNvSpPr>
            <a:spLocks noGrp="1"/>
          </p:cNvSpPr>
          <p:nvPr>
            <p:ph idx="1"/>
          </p:nvPr>
        </p:nvSpPr>
        <p:spPr>
          <a:xfrm>
            <a:off x="775020" y="2514600"/>
            <a:ext cx="7524003" cy="3636510"/>
          </a:xfrm>
        </p:spPr>
        <p:txBody>
          <a:bodyPr>
            <a:normAutofit fontScale="92500" lnSpcReduction="20000"/>
          </a:bodyPr>
          <a:lstStyle/>
          <a:p>
            <a:r>
              <a:rPr lang="en-US" sz="2800" dirty="0"/>
              <a:t>Anger—do you know of anyone who has a hair-trigger temper?</a:t>
            </a:r>
          </a:p>
          <a:p>
            <a:r>
              <a:rPr lang="en-US" sz="2800" dirty="0"/>
              <a:t>Fear—do you know of anyone who is afraid of his own shadow?</a:t>
            </a:r>
          </a:p>
          <a:p>
            <a:r>
              <a:rPr lang="en-US" sz="2800" dirty="0"/>
              <a:t>Sadness—do you know of anyone whose outlook on life is excessively and unrealistically sad?</a:t>
            </a:r>
          </a:p>
          <a:p>
            <a:r>
              <a:rPr lang="en-US" sz="2800" dirty="0"/>
              <a:t>Why are they this way? How could they be different?</a:t>
            </a:r>
          </a:p>
        </p:txBody>
      </p:sp>
    </p:spTree>
    <p:extLst>
      <p:ext uri="{BB962C8B-B14F-4D97-AF65-F5344CB8AC3E}">
        <p14:creationId xmlns:p14="http://schemas.microsoft.com/office/powerpoint/2010/main" val="10251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834578" y="2667000"/>
            <a:ext cx="7524003" cy="3636510"/>
          </a:xfrm>
        </p:spPr>
        <p:txBody>
          <a:bodyPr>
            <a:noAutofit/>
          </a:bodyPr>
          <a:lstStyle/>
          <a:p>
            <a:pPr marL="0" indent="0">
              <a:lnSpc>
                <a:spcPct val="80000"/>
              </a:lnSpc>
              <a:buNone/>
            </a:pPr>
            <a:r>
              <a:rPr lang="en-US" sz="2400" dirty="0">
                <a:latin typeface="+mj-lt"/>
                <a:ea typeface="Times New Roman" panose="02020603050405020304" pitchFamily="18" charset="0"/>
              </a:rPr>
              <a:t>The </a:t>
            </a:r>
            <a:r>
              <a:rPr lang="en-US" sz="2400" i="1" dirty="0">
                <a:latin typeface="+mj-lt"/>
                <a:ea typeface="Times New Roman" panose="02020603050405020304" pitchFamily="18" charset="0"/>
              </a:rPr>
              <a:t>Tao</a:t>
            </a:r>
            <a:r>
              <a:rPr lang="en-US" sz="2400" dirty="0">
                <a:latin typeface="+mj-lt"/>
                <a:ea typeface="Times New Roman" panose="02020603050405020304" pitchFamily="18" charset="0"/>
              </a:rPr>
              <a:t> (18)—“the reality beyond all predicates”</a:t>
            </a:r>
          </a:p>
          <a:p>
            <a:pPr marL="0" indent="0">
              <a:lnSpc>
                <a:spcPct val="80000"/>
              </a:lnSpc>
              <a:buNone/>
            </a:pPr>
            <a:r>
              <a:rPr lang="en-US" sz="2400" dirty="0">
                <a:latin typeface="+mj-lt"/>
                <a:ea typeface="Times New Roman" panose="02020603050405020304" pitchFamily="18" charset="0"/>
              </a:rPr>
              <a:t>“It is the doctrine of objective value ….” (18)</a:t>
            </a:r>
          </a:p>
          <a:p>
            <a:pPr marL="0" indent="0">
              <a:lnSpc>
                <a:spcPct val="80000"/>
              </a:lnSpc>
              <a:buNone/>
            </a:pPr>
            <a:r>
              <a:rPr lang="en-US" sz="2400" dirty="0">
                <a:latin typeface="+mj-lt"/>
                <a:ea typeface="Times New Roman" panose="02020603050405020304" pitchFamily="18" charset="0"/>
              </a:rPr>
              <a:t>“… emotional states can be in harmony with reason … or out of harmony with reason …” (19)</a:t>
            </a:r>
          </a:p>
          <a:p>
            <a:pPr marL="0" indent="0">
              <a:lnSpc>
                <a:spcPct val="80000"/>
              </a:lnSpc>
              <a:buNone/>
            </a:pPr>
            <a:r>
              <a:rPr lang="en-US" sz="2400" dirty="0">
                <a:latin typeface="+mj-lt"/>
                <a:ea typeface="Times New Roman" panose="02020603050405020304" pitchFamily="18" charset="0"/>
              </a:rPr>
              <a:t>Question: Are emotions wrong or usually wrong?</a:t>
            </a:r>
          </a:p>
          <a:p>
            <a:pPr marL="0" indent="0">
              <a:lnSpc>
                <a:spcPct val="80000"/>
              </a:lnSpc>
              <a:buNone/>
            </a:pPr>
            <a:r>
              <a:rPr lang="en-US" sz="2400" dirty="0">
                <a:latin typeface="+mj-lt"/>
                <a:ea typeface="Times New Roman" panose="02020603050405020304" pitchFamily="18" charset="0"/>
              </a:rPr>
              <a:t>For Gaius and Titius emotion is irrational.</a:t>
            </a:r>
          </a:p>
          <a:p>
            <a:pPr marL="0" indent="0">
              <a:lnSpc>
                <a:spcPct val="80000"/>
              </a:lnSpc>
              <a:buNone/>
            </a:pPr>
            <a:r>
              <a:rPr lang="en-US" sz="2400" dirty="0">
                <a:latin typeface="+mj-lt"/>
                <a:ea typeface="Times New Roman" panose="02020603050405020304" pitchFamily="18" charset="0"/>
              </a:rPr>
              <a:t>Emotion is non-rational but not often irrational. Cf. Miracles.</a:t>
            </a:r>
          </a:p>
        </p:txBody>
      </p:sp>
    </p:spTree>
    <p:extLst>
      <p:ext uri="{BB962C8B-B14F-4D97-AF65-F5344CB8AC3E}">
        <p14:creationId xmlns:p14="http://schemas.microsoft.com/office/powerpoint/2010/main" val="113174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2" descr="Germany - The Third Reich, 1933–45 | Britannica">
            <a:extLst>
              <a:ext uri="{FF2B5EF4-FFF2-40B4-BE49-F238E27FC236}">
                <a16:creationId xmlns:a16="http://schemas.microsoft.com/office/drawing/2014/main" id="{495E7D30-C248-F23B-24CC-24CECB9CFE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r="-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66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F94D-FE6F-2418-1D34-9E8DA757B64C}"/>
              </a:ext>
            </a:extLst>
          </p:cNvPr>
          <p:cNvSpPr>
            <a:spLocks noGrp="1"/>
          </p:cNvSpPr>
          <p:nvPr>
            <p:ph type="title"/>
          </p:nvPr>
        </p:nvSpPr>
        <p:spPr/>
        <p:txBody>
          <a:bodyPr/>
          <a:lstStyle/>
          <a:p>
            <a:r>
              <a:rPr lang="en-US" dirty="0"/>
              <a:t>Lewis on Kirkpatrick</a:t>
            </a:r>
          </a:p>
        </p:txBody>
      </p:sp>
      <p:sp>
        <p:nvSpPr>
          <p:cNvPr id="3" name="Content Placeholder 2">
            <a:extLst>
              <a:ext uri="{FF2B5EF4-FFF2-40B4-BE49-F238E27FC236}">
                <a16:creationId xmlns:a16="http://schemas.microsoft.com/office/drawing/2014/main" id="{61AA95F4-9337-0A99-8C23-1BECCAE6599D}"/>
              </a:ext>
            </a:extLst>
          </p:cNvPr>
          <p:cNvSpPr>
            <a:spLocks noGrp="1"/>
          </p:cNvSpPr>
          <p:nvPr>
            <p:ph idx="1"/>
          </p:nvPr>
        </p:nvSpPr>
        <p:spPr/>
        <p:txBody>
          <a:bodyPr>
            <a:normAutofit fontScale="85000" lnSpcReduction="20000"/>
          </a:bodyPr>
          <a:lstStyle/>
          <a:p>
            <a:pPr marL="0" indent="0">
              <a:buNone/>
            </a:pPr>
            <a:r>
              <a:rPr lang="en-US" sz="2800" dirty="0">
                <a:effectLst/>
                <a:latin typeface="+mj-lt"/>
                <a:ea typeface="Times New Roman" panose="02020603050405020304" pitchFamily="18" charset="0"/>
              </a:rPr>
              <a:t>On page 20, Lewis uses the phrase </a:t>
            </a:r>
            <a:r>
              <a:rPr lang="en-US" sz="2800" dirty="0"/>
              <a:t>“the dignity of error.” In </a:t>
            </a:r>
            <a:r>
              <a:rPr lang="en-US" sz="2800" i="1" dirty="0"/>
              <a:t>Surprised by Joy</a:t>
            </a:r>
            <a:r>
              <a:rPr lang="en-US" sz="2800" dirty="0"/>
              <a:t>, he writes about Kirk:</a:t>
            </a:r>
            <a:endParaRPr lang="en-US" sz="2800" dirty="0">
              <a:effectLst/>
              <a:latin typeface="+mj-lt"/>
              <a:ea typeface="Times New Roman" panose="02020603050405020304" pitchFamily="18" charset="0"/>
            </a:endParaRPr>
          </a:p>
          <a:p>
            <a:pPr marL="0" indent="0">
              <a:buNone/>
            </a:pPr>
            <a:r>
              <a:rPr lang="en-US" sz="2800" dirty="0">
                <a:effectLst/>
                <a:latin typeface="+mj-lt"/>
                <a:ea typeface="Times New Roman" panose="02020603050405020304" pitchFamily="18" charset="0"/>
              </a:rPr>
              <a:t>The most encouraging of all was, “I hear you.” This meant that your remark was significant and only required refutation; it had risen to the dignity of error. Refutation (when we got so far) always followed the same lines. Had I read this? Had I studied that? Had I any statistical evidence? Had I any evidence in my own experience? And so to the almost inevitable conclusion, “Do you not see then that you had no right, etc.” (</a:t>
            </a:r>
            <a:r>
              <a:rPr lang="en-US" sz="2800" i="1" dirty="0">
                <a:effectLst/>
                <a:latin typeface="+mj-lt"/>
                <a:ea typeface="Times New Roman" panose="02020603050405020304" pitchFamily="18" charset="0"/>
              </a:rPr>
              <a:t>SBJ</a:t>
            </a:r>
            <a:r>
              <a:rPr lang="en-US" sz="2800" dirty="0">
                <a:effectLst/>
                <a:latin typeface="+mj-lt"/>
                <a:ea typeface="Times New Roman" panose="02020603050405020304" pitchFamily="18" charset="0"/>
              </a:rPr>
              <a:t>, 136)</a:t>
            </a:r>
            <a:endParaRPr lang="en-US" sz="2800" dirty="0">
              <a:latin typeface="+mj-lt"/>
            </a:endParaRPr>
          </a:p>
        </p:txBody>
      </p:sp>
    </p:spTree>
    <p:extLst>
      <p:ext uri="{BB962C8B-B14F-4D97-AF65-F5344CB8AC3E}">
        <p14:creationId xmlns:p14="http://schemas.microsoft.com/office/powerpoint/2010/main" val="15604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809996" y="2438400"/>
            <a:ext cx="7524003" cy="3636510"/>
          </a:xfrm>
        </p:spPr>
        <p:txBody>
          <a:bodyPr>
            <a:noAutofit/>
          </a:bodyPr>
          <a:lstStyle/>
          <a:p>
            <a:pPr marL="0" indent="0">
              <a:buNone/>
            </a:pPr>
            <a:r>
              <a:rPr lang="en-US" sz="2800" u="sng" dirty="0"/>
              <a:t>Question (W21)</a:t>
            </a:r>
            <a:r>
              <a:rPr lang="en-US" sz="2800" dirty="0"/>
              <a:t>: Lewis tries to establish the “ultimate values” of Gaius and Titius (see chapter 2, note 1). Select a contemporary figure with whom you are familiar (e.g., a thinker, writer, politician, celebrity) and try to establish, if you can, their ultimate values from what they write or say or from the policies they propose or the behavior they model.</a:t>
            </a:r>
          </a:p>
        </p:txBody>
      </p:sp>
    </p:spTree>
    <p:extLst>
      <p:ext uri="{BB962C8B-B14F-4D97-AF65-F5344CB8AC3E}">
        <p14:creationId xmlns:p14="http://schemas.microsoft.com/office/powerpoint/2010/main" val="182846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04C2-4B7F-4D74-8910-80FE5E098040}"/>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D7F1962B-F48D-44A8-A2BC-0DFF887D7D7F}"/>
              </a:ext>
            </a:extLst>
          </p:cNvPr>
          <p:cNvSpPr>
            <a:spLocks noGrp="1"/>
          </p:cNvSpPr>
          <p:nvPr>
            <p:ph idx="1"/>
          </p:nvPr>
        </p:nvSpPr>
        <p:spPr/>
        <p:txBody>
          <a:bodyPr>
            <a:normAutofit/>
          </a:bodyPr>
          <a:lstStyle/>
          <a:p>
            <a:pPr marL="0" indent="0">
              <a:buNone/>
            </a:pPr>
            <a:r>
              <a:rPr lang="en-US" sz="2800" u="sng" dirty="0"/>
              <a:t>Question (W22)</a:t>
            </a:r>
            <a:r>
              <a:rPr lang="en-US" sz="2800" dirty="0"/>
              <a:t>: Why do we need a moral law at all? Why can we not say, “Existence is its own justification”? See pages 109-111 in </a:t>
            </a:r>
            <a:r>
              <a:rPr lang="en-US" sz="2800" i="1" dirty="0"/>
              <a:t>The Abolition of Man</a:t>
            </a:r>
            <a:r>
              <a:rPr lang="en-US" sz="2800" dirty="0"/>
              <a:t> for Lewis’s own answer. Do you agree with him?</a:t>
            </a:r>
          </a:p>
        </p:txBody>
      </p:sp>
    </p:spTree>
    <p:extLst>
      <p:ext uri="{BB962C8B-B14F-4D97-AF65-F5344CB8AC3E}">
        <p14:creationId xmlns:p14="http://schemas.microsoft.com/office/powerpoint/2010/main" val="2094536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529652" y="2438400"/>
            <a:ext cx="7800600" cy="3636510"/>
          </a:xfrm>
        </p:spPr>
        <p:txBody>
          <a:bodyPr>
            <a:normAutofit lnSpcReduction="10000"/>
          </a:bodyPr>
          <a:lstStyle/>
          <a:p>
            <a:r>
              <a:rPr lang="en-US" sz="2800" dirty="0"/>
              <a:t>An example from Horace—it is “a sweet and seemly thing to die for his country” (21)</a:t>
            </a:r>
          </a:p>
          <a:p>
            <a:r>
              <a:rPr lang="en-US" sz="2800" dirty="0"/>
              <a:t>From within the </a:t>
            </a:r>
            <a:r>
              <a:rPr lang="en-US" sz="2800" i="1" dirty="0"/>
              <a:t>Tao</a:t>
            </a:r>
            <a:r>
              <a:rPr lang="en-US" sz="2800" dirty="0"/>
              <a:t> this is propagation, i.e., “</a:t>
            </a:r>
            <a:r>
              <a:rPr lang="en-US" sz="2900" dirty="0"/>
              <a:t>men transmitting manhood to men</a:t>
            </a:r>
            <a:r>
              <a:rPr lang="en-US" sz="2800" dirty="0"/>
              <a:t>.” (23)</a:t>
            </a:r>
          </a:p>
          <a:p>
            <a:r>
              <a:rPr lang="en-US" sz="2800" dirty="0"/>
              <a:t>From outside the </a:t>
            </a:r>
            <a:r>
              <a:rPr lang="en-US" sz="2800" i="1" dirty="0"/>
              <a:t>Tao</a:t>
            </a:r>
            <a:r>
              <a:rPr lang="en-US" sz="2800" dirty="0"/>
              <a:t> this is propaganda (focus on one ideology).</a:t>
            </a:r>
          </a:p>
        </p:txBody>
      </p:sp>
    </p:spTree>
    <p:extLst>
      <p:ext uri="{BB962C8B-B14F-4D97-AF65-F5344CB8AC3E}">
        <p14:creationId xmlns:p14="http://schemas.microsoft.com/office/powerpoint/2010/main" val="426732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529652" y="2438400"/>
            <a:ext cx="7800600" cy="3636510"/>
          </a:xfrm>
        </p:spPr>
        <p:txBody>
          <a:bodyPr>
            <a:normAutofit fontScale="92500" lnSpcReduction="20000"/>
          </a:bodyPr>
          <a:lstStyle/>
          <a:p>
            <a:r>
              <a:rPr lang="en-US" sz="2800" dirty="0"/>
              <a:t>From within the </a:t>
            </a:r>
            <a:r>
              <a:rPr lang="en-US" sz="2800" i="1" dirty="0"/>
              <a:t>Tao</a:t>
            </a:r>
            <a:r>
              <a:rPr lang="en-US" sz="2800" dirty="0"/>
              <a:t> this is propagation, i.e., “</a:t>
            </a:r>
            <a:r>
              <a:rPr lang="en-US" sz="2900" dirty="0"/>
              <a:t>men transmitting manhood to men</a:t>
            </a:r>
            <a:r>
              <a:rPr lang="en-US" sz="2800" dirty="0"/>
              <a:t>.”</a:t>
            </a:r>
          </a:p>
          <a:p>
            <a:r>
              <a:rPr lang="en-US" sz="2800" dirty="0"/>
              <a:t>From outside the </a:t>
            </a:r>
            <a:r>
              <a:rPr lang="en-US" sz="2800" i="1" dirty="0"/>
              <a:t>Tao</a:t>
            </a:r>
            <a:r>
              <a:rPr lang="en-US" sz="2800" dirty="0"/>
              <a:t> this is propaganda (focus on one ideology).</a:t>
            </a:r>
          </a:p>
          <a:p>
            <a:r>
              <a:rPr lang="en-US" sz="2800" dirty="0"/>
              <a:t>Peter Kreeft, </a:t>
            </a:r>
            <a:r>
              <a:rPr lang="en-US" sz="2800" i="1" dirty="0"/>
              <a:t>C. S. Lewis for the Third Millennium</a:t>
            </a:r>
            <a:r>
              <a:rPr lang="en-US" sz="2800" dirty="0"/>
              <a:t>: “Propagation is ‘old birds teaching young birds to fly.’ Propaganda is programming parrots. Propagation is the transmission of tradition. Propaganda is the invention of innovation.”</a:t>
            </a:r>
          </a:p>
        </p:txBody>
      </p:sp>
    </p:spTree>
    <p:extLst>
      <p:ext uri="{BB962C8B-B14F-4D97-AF65-F5344CB8AC3E}">
        <p14:creationId xmlns:p14="http://schemas.microsoft.com/office/powerpoint/2010/main" val="16978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809996" y="2438400"/>
            <a:ext cx="7524003" cy="3636510"/>
          </a:xfrm>
        </p:spPr>
        <p:txBody>
          <a:bodyPr>
            <a:normAutofit lnSpcReduction="10000"/>
          </a:bodyPr>
          <a:lstStyle/>
          <a:p>
            <a:pPr marL="0" indent="0">
              <a:buNone/>
            </a:pPr>
            <a:r>
              <a:rPr lang="en-US" sz="2800" u="sng" dirty="0"/>
              <a:t>Question (W18)</a:t>
            </a:r>
            <a:r>
              <a:rPr lang="en-US" sz="2800" dirty="0"/>
              <a:t>: At times Lewis indicates it is possible to step outside the </a:t>
            </a:r>
            <a:r>
              <a:rPr lang="en-US" sz="2800" i="1" dirty="0"/>
              <a:t>Tao</a:t>
            </a:r>
            <a:r>
              <a:rPr lang="en-US" sz="2800" dirty="0"/>
              <a:t>. At other times he suggests that new systems of value consist of fragments of the </a:t>
            </a:r>
            <a:r>
              <a:rPr lang="en-US" sz="2800" i="1" dirty="0"/>
              <a:t>Tao</a:t>
            </a:r>
            <a:r>
              <a:rPr lang="en-US" sz="2800" dirty="0"/>
              <a:t> “wrenched from their context in the whole and then swollen to madness in their isolation, yet still owing to the </a:t>
            </a:r>
            <a:r>
              <a:rPr lang="en-US" sz="2800" i="1" dirty="0"/>
              <a:t>Tao </a:t>
            </a:r>
            <a:r>
              <a:rPr lang="en-US" sz="2800" dirty="0"/>
              <a:t>… such validity as they possess.” (44) Is he being inconsistent?</a:t>
            </a:r>
          </a:p>
        </p:txBody>
      </p:sp>
    </p:spTree>
    <p:extLst>
      <p:ext uri="{BB962C8B-B14F-4D97-AF65-F5344CB8AC3E}">
        <p14:creationId xmlns:p14="http://schemas.microsoft.com/office/powerpoint/2010/main" val="40489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809997" y="2222286"/>
            <a:ext cx="7524003" cy="4188525"/>
          </a:xfrm>
        </p:spPr>
        <p:txBody>
          <a:bodyPr>
            <a:normAutofit fontScale="92500" lnSpcReduction="20000"/>
          </a:bodyPr>
          <a:lstStyle/>
          <a:p>
            <a:pPr marL="0" indent="0">
              <a:buNone/>
            </a:pPr>
            <a:r>
              <a:rPr lang="en-US" sz="2400" dirty="0"/>
              <a:t>“Without the aid of trained emotions, the intellect is powerless against the animal organism” (24).</a:t>
            </a:r>
          </a:p>
          <a:p>
            <a:pPr marL="0" indent="0">
              <a:buNone/>
            </a:pPr>
            <a:r>
              <a:rPr lang="en-US" sz="2400" dirty="0"/>
              <a:t>“The head rules the belly through the chest” (24).</a:t>
            </a:r>
          </a:p>
          <a:p>
            <a:pPr marL="0" indent="0">
              <a:buNone/>
            </a:pPr>
            <a:r>
              <a:rPr lang="en-US" sz="2400" u="sng" dirty="0"/>
              <a:t>Question (W7)</a:t>
            </a:r>
            <a:r>
              <a:rPr lang="en-US" sz="2400" dirty="0"/>
              <a:t>: What does Lewis mean by “the Chest”? How could you strengthen or weaken your chest?</a:t>
            </a:r>
          </a:p>
          <a:p>
            <a:pPr marL="0" indent="0">
              <a:buNone/>
            </a:pPr>
            <a:r>
              <a:rPr lang="en-US" sz="2400" dirty="0"/>
              <a:t>Michael Ward describes the head ruling the belly as a matter of integrating the rational and the sensual (14). Do you agree?</a:t>
            </a:r>
          </a:p>
          <a:p>
            <a:pPr marL="0" indent="0">
              <a:buNone/>
            </a:pPr>
            <a:r>
              <a:rPr lang="en-US" sz="2400" i="1" dirty="0"/>
              <a:t>The Green Book </a:t>
            </a:r>
            <a:r>
              <a:rPr lang="en-US" sz="2400" dirty="0"/>
              <a:t>will produce men without chests, (i.e., magnanimity, or just sentiments, 25). Or it will produce undeveloped sentiments.</a:t>
            </a:r>
          </a:p>
        </p:txBody>
      </p:sp>
    </p:spTree>
    <p:extLst>
      <p:ext uri="{BB962C8B-B14F-4D97-AF65-F5344CB8AC3E}">
        <p14:creationId xmlns:p14="http://schemas.microsoft.com/office/powerpoint/2010/main" val="4457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7892-0489-C02C-F3D6-26306C985CDA}"/>
              </a:ext>
            </a:extLst>
          </p:cNvPr>
          <p:cNvSpPr>
            <a:spLocks noGrp="1"/>
          </p:cNvSpPr>
          <p:nvPr>
            <p:ph type="title"/>
          </p:nvPr>
        </p:nvSpPr>
        <p:spPr/>
        <p:txBody>
          <a:bodyPr/>
          <a:lstStyle/>
          <a:p>
            <a:r>
              <a:rPr lang="en-US" dirty="0"/>
              <a:t>Playing Cards (24)</a:t>
            </a:r>
          </a:p>
        </p:txBody>
      </p:sp>
      <p:sp>
        <p:nvSpPr>
          <p:cNvPr id="3" name="Content Placeholder 2">
            <a:extLst>
              <a:ext uri="{FF2B5EF4-FFF2-40B4-BE49-F238E27FC236}">
                <a16:creationId xmlns:a16="http://schemas.microsoft.com/office/drawing/2014/main" id="{DBAF9681-9003-412E-CB08-4DAFD7FA6823}"/>
              </a:ext>
            </a:extLst>
          </p:cNvPr>
          <p:cNvSpPr>
            <a:spLocks noGrp="1"/>
          </p:cNvSpPr>
          <p:nvPr>
            <p:ph idx="1"/>
          </p:nvPr>
        </p:nvSpPr>
        <p:spPr/>
        <p:txBody>
          <a:bodyPr>
            <a:normAutofit fontScale="92500"/>
          </a:bodyPr>
          <a:lstStyle/>
          <a:p>
            <a:r>
              <a:rPr lang="en-US" sz="2800" dirty="0"/>
              <a:t>What is the issue? What does Lewis mean by his preference to play cards with a man who is skeptical about ethics but was taught that a gentleman does not cheat?</a:t>
            </a:r>
          </a:p>
          <a:p>
            <a:r>
              <a:rPr lang="en-US" sz="2800" dirty="0"/>
              <a:t>IMHO: Lewis prefers the man who was trained right to the one trained wrong. Trained in the </a:t>
            </a:r>
            <a:r>
              <a:rPr lang="en-US" sz="2800" i="1" dirty="0"/>
              <a:t>Tao</a:t>
            </a:r>
            <a:r>
              <a:rPr lang="en-US" sz="2800" dirty="0"/>
              <a:t> vs. not trained in the </a:t>
            </a:r>
            <a:r>
              <a:rPr lang="en-US" sz="2800" i="1" dirty="0"/>
              <a:t>Tao</a:t>
            </a:r>
            <a:r>
              <a:rPr lang="en-US" sz="2800" dirty="0"/>
              <a:t>.</a:t>
            </a:r>
          </a:p>
        </p:txBody>
      </p:sp>
    </p:spTree>
    <p:extLst>
      <p:ext uri="{BB962C8B-B14F-4D97-AF65-F5344CB8AC3E}">
        <p14:creationId xmlns:p14="http://schemas.microsoft.com/office/powerpoint/2010/main" val="108378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r>
              <a:rPr lang="en-US" dirty="0"/>
              <a:t>1. Men Without Chests</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914400" y="2209800"/>
            <a:ext cx="7772401" cy="3636510"/>
          </a:xfrm>
        </p:spPr>
        <p:txBody>
          <a:bodyPr>
            <a:noAutofit/>
          </a:bodyPr>
          <a:lstStyle/>
          <a:p>
            <a:pPr marL="0" indent="0">
              <a:buNone/>
            </a:pPr>
            <a:r>
              <a:rPr lang="en-US" sz="2800" dirty="0"/>
              <a:t>We develop courage, for example, by facing danger again and again, evaluating, and deciding how to face it more courageously. And by reading about such circumstances and imagining myself in those situations. How would I respond? What would I do or say?</a:t>
            </a:r>
          </a:p>
        </p:txBody>
      </p:sp>
    </p:spTree>
    <p:extLst>
      <p:ext uri="{BB962C8B-B14F-4D97-AF65-F5344CB8AC3E}">
        <p14:creationId xmlns:p14="http://schemas.microsoft.com/office/powerpoint/2010/main" val="260356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FC7-FB46-4B37-88DB-20D73D6B4688}"/>
              </a:ext>
            </a:extLst>
          </p:cNvPr>
          <p:cNvSpPr>
            <a:spLocks noGrp="1"/>
          </p:cNvSpPr>
          <p:nvPr>
            <p:ph type="title"/>
          </p:nvPr>
        </p:nvSpPr>
        <p:spPr/>
        <p:txBody>
          <a:bodyPr/>
          <a:lstStyle/>
          <a:p>
            <a:pPr algn="ctr"/>
            <a:r>
              <a:rPr lang="en-US" dirty="0"/>
              <a:t>1. Men Without Chests: </a:t>
            </a:r>
            <a:br>
              <a:rPr lang="en-US" dirty="0"/>
            </a:br>
            <a:r>
              <a:rPr lang="en-US" dirty="0"/>
              <a:t>A Classic Conclusion</a:t>
            </a:r>
          </a:p>
        </p:txBody>
      </p:sp>
      <p:sp>
        <p:nvSpPr>
          <p:cNvPr id="3" name="Content Placeholder 2">
            <a:extLst>
              <a:ext uri="{FF2B5EF4-FFF2-40B4-BE49-F238E27FC236}">
                <a16:creationId xmlns:a16="http://schemas.microsoft.com/office/drawing/2014/main" id="{B5676751-1301-408D-B15D-1CD4A8F16D40}"/>
              </a:ext>
            </a:extLst>
          </p:cNvPr>
          <p:cNvSpPr>
            <a:spLocks noGrp="1"/>
          </p:cNvSpPr>
          <p:nvPr>
            <p:ph idx="1"/>
          </p:nvPr>
        </p:nvSpPr>
        <p:spPr>
          <a:xfrm>
            <a:off x="788761" y="2514600"/>
            <a:ext cx="7524003" cy="3636510"/>
          </a:xfrm>
        </p:spPr>
        <p:txBody>
          <a:bodyPr>
            <a:noAutofit/>
          </a:bodyPr>
          <a:lstStyle/>
          <a:p>
            <a:r>
              <a:rPr lang="en-US" sz="2800" dirty="0"/>
              <a:t>“We make men without chests and expect of them virtue and enterprise. We laugh at honor and are shocked to find traitors in our midst. We castrate and bid the geldings be fruitful” (26).</a:t>
            </a:r>
          </a:p>
          <a:p>
            <a:r>
              <a:rPr lang="en-US" sz="2800" dirty="0"/>
              <a:t>That is, we hinder the development of just sentiments, making it difficult for people to live virtuous lives.</a:t>
            </a:r>
          </a:p>
        </p:txBody>
      </p:sp>
    </p:spTree>
    <p:extLst>
      <p:ext uri="{BB962C8B-B14F-4D97-AF65-F5344CB8AC3E}">
        <p14:creationId xmlns:p14="http://schemas.microsoft.com/office/powerpoint/2010/main" val="13485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CA11-E729-B5B1-75BE-77501B77DDB9}"/>
              </a:ext>
            </a:extLst>
          </p:cNvPr>
          <p:cNvSpPr>
            <a:spLocks noGrp="1"/>
          </p:cNvSpPr>
          <p:nvPr>
            <p:ph type="title"/>
          </p:nvPr>
        </p:nvSpPr>
        <p:spPr/>
        <p:txBody>
          <a:bodyPr/>
          <a:lstStyle/>
          <a:p>
            <a:pPr algn="ctr"/>
            <a:r>
              <a:rPr lang="en-US" dirty="0"/>
              <a:t>Ward’s Chapter 3: Overview</a:t>
            </a:r>
            <a:br>
              <a:rPr lang="en-US" dirty="0"/>
            </a:br>
            <a:r>
              <a:rPr lang="en-US" dirty="0"/>
              <a:t>(8 pages)</a:t>
            </a:r>
          </a:p>
        </p:txBody>
      </p:sp>
      <p:sp>
        <p:nvSpPr>
          <p:cNvPr id="3" name="Content Placeholder 2">
            <a:extLst>
              <a:ext uri="{FF2B5EF4-FFF2-40B4-BE49-F238E27FC236}">
                <a16:creationId xmlns:a16="http://schemas.microsoft.com/office/drawing/2014/main" id="{4917AA8A-223E-AF51-9E95-04F91C86185D}"/>
              </a:ext>
            </a:extLst>
          </p:cNvPr>
          <p:cNvSpPr>
            <a:spLocks noGrp="1"/>
          </p:cNvSpPr>
          <p:nvPr>
            <p:ph idx="1"/>
          </p:nvPr>
        </p:nvSpPr>
        <p:spPr/>
        <p:txBody>
          <a:bodyPr>
            <a:normAutofit fontScale="85000" lnSpcReduction="20000"/>
          </a:bodyPr>
          <a:lstStyle/>
          <a:p>
            <a:r>
              <a:rPr lang="en-US" sz="2800" i="1" dirty="0"/>
              <a:t>The Green Book </a:t>
            </a:r>
            <a:r>
              <a:rPr lang="en-US" sz="2800" dirty="0"/>
              <a:t>reflects I. A. Richards’ work on subjectivism, which King and Ketley echo.</a:t>
            </a:r>
          </a:p>
          <a:p>
            <a:r>
              <a:rPr lang="en-US" sz="2800" dirty="0"/>
              <a:t>Richard’s book is </a:t>
            </a:r>
            <a:r>
              <a:rPr lang="en-US" sz="2800" i="1" dirty="0"/>
              <a:t>The Meaning of Meaning: A Study of the Influence of Language upon Thought and of the Science of Symbolism</a:t>
            </a:r>
            <a:r>
              <a:rPr lang="en-US" sz="2800" dirty="0"/>
              <a:t> (1923).</a:t>
            </a:r>
          </a:p>
          <a:p>
            <a:r>
              <a:rPr lang="en-US" sz="2800" dirty="0"/>
              <a:t>Michael Ward’s summary of </a:t>
            </a:r>
            <a:r>
              <a:rPr lang="en-US" sz="2800" i="1" dirty="0"/>
              <a:t>Abolition</a:t>
            </a:r>
            <a:r>
              <a:rPr lang="en-US" sz="2800" dirty="0"/>
              <a:t>: The check-up (subjectivism), the diagnosis (devalued values), and the prognosis (not good; the will to power).</a:t>
            </a:r>
          </a:p>
        </p:txBody>
      </p:sp>
    </p:spTree>
    <p:extLst>
      <p:ext uri="{BB962C8B-B14F-4D97-AF65-F5344CB8AC3E}">
        <p14:creationId xmlns:p14="http://schemas.microsoft.com/office/powerpoint/2010/main" val="30659835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FA2A-9D13-6300-D829-C571D1FEF514}"/>
              </a:ext>
            </a:extLst>
          </p:cNvPr>
          <p:cNvSpPr>
            <a:spLocks noGrp="1"/>
          </p:cNvSpPr>
          <p:nvPr>
            <p:ph type="title"/>
          </p:nvPr>
        </p:nvSpPr>
        <p:spPr/>
        <p:txBody>
          <a:bodyPr/>
          <a:lstStyle/>
          <a:p>
            <a:r>
              <a:rPr lang="en-US" sz="3600" dirty="0"/>
              <a:t>Preface to D. E. Harding’s </a:t>
            </a:r>
            <a:r>
              <a:rPr lang="en-US" sz="3600" i="1" dirty="0"/>
              <a:t>The Hierarchy of Heaven and Earth</a:t>
            </a:r>
          </a:p>
        </p:txBody>
      </p:sp>
      <p:sp>
        <p:nvSpPr>
          <p:cNvPr id="3" name="Content Placeholder 2">
            <a:extLst>
              <a:ext uri="{FF2B5EF4-FFF2-40B4-BE49-F238E27FC236}">
                <a16:creationId xmlns:a16="http://schemas.microsoft.com/office/drawing/2014/main" id="{8D1A8582-FD03-7383-5ACE-7315194918F1}"/>
              </a:ext>
            </a:extLst>
          </p:cNvPr>
          <p:cNvSpPr>
            <a:spLocks noGrp="1"/>
          </p:cNvSpPr>
          <p:nvPr>
            <p:ph idx="1"/>
          </p:nvPr>
        </p:nvSpPr>
        <p:spPr>
          <a:xfrm>
            <a:off x="809997" y="2222286"/>
            <a:ext cx="7524003" cy="4407113"/>
          </a:xfrm>
        </p:spPr>
        <p:txBody>
          <a:bodyPr>
            <a:normAutofit fontScale="92500" lnSpcReduction="10000"/>
          </a:bodyPr>
          <a:lstStyle/>
          <a:p>
            <a:pPr marL="0" indent="0">
              <a:buNone/>
            </a:pPr>
            <a:r>
              <a:rPr lang="en-US" sz="2400" dirty="0">
                <a:effectLst/>
                <a:latin typeface="+mj-lt"/>
                <a:ea typeface="Times New Roman" panose="02020603050405020304" pitchFamily="18" charset="0"/>
              </a:rPr>
              <a:t>We can observe a single one-way progression. At the outset the universe appears packed with will, intelligence, life and positive qualities; every tree is a nymph and every planet a god. Man himself is akin to the gods. The advance of knowledge gradually empties this rich and genial universe: first of its gods, then of its colors, smells, sounds and tastes, finally of solidity itself as solidity was originally imagined. As these items are taken from the world, they are transferred to the subjective side of the account: classified as our sensations, thoughts, images or emotions. The Subject becomes gorged, inflated, at the expense of the Object.</a:t>
            </a:r>
            <a:endParaRPr lang="en-US" sz="2400" dirty="0">
              <a:latin typeface="+mj-lt"/>
            </a:endParaRPr>
          </a:p>
        </p:txBody>
      </p:sp>
    </p:spTree>
    <p:extLst>
      <p:ext uri="{BB962C8B-B14F-4D97-AF65-F5344CB8AC3E}">
        <p14:creationId xmlns:p14="http://schemas.microsoft.com/office/powerpoint/2010/main" val="2397539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CF8D-1149-4547-B601-1D31F9C2C6C8}"/>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35F090AF-5258-4844-A3EB-02CA4B7EDCCA}"/>
              </a:ext>
            </a:extLst>
          </p:cNvPr>
          <p:cNvSpPr>
            <a:spLocks noGrp="1"/>
          </p:cNvSpPr>
          <p:nvPr>
            <p:ph idx="1"/>
          </p:nvPr>
        </p:nvSpPr>
        <p:spPr>
          <a:xfrm>
            <a:off x="809997" y="2677012"/>
            <a:ext cx="7593818" cy="3733800"/>
          </a:xfrm>
        </p:spPr>
        <p:txBody>
          <a:bodyPr>
            <a:noAutofit/>
          </a:bodyPr>
          <a:lstStyle/>
          <a:p>
            <a:r>
              <a:rPr lang="en-US" sz="2800" dirty="0"/>
              <a:t>The chapter begins with a quotation from Confucius that expresses the importance of the foundation of our lives.</a:t>
            </a:r>
          </a:p>
          <a:p>
            <a:r>
              <a:rPr lang="en-US" sz="2800" dirty="0"/>
              <a:t>“must” not “may”</a:t>
            </a:r>
          </a:p>
          <a:p>
            <a:r>
              <a:rPr lang="en-US" sz="2800" dirty="0"/>
              <a:t>Para. 1: Death is better than moral dishonor. So it may be </a:t>
            </a:r>
            <a:r>
              <a:rPr lang="en-US" sz="2800" i="1" dirty="0"/>
              <a:t>dulce et decorum</a:t>
            </a:r>
            <a:r>
              <a:rPr lang="en-US" sz="2800" dirty="0"/>
              <a:t> (“sweet and fitting”) to die for one’s country. (22, 30)</a:t>
            </a:r>
          </a:p>
        </p:txBody>
      </p:sp>
    </p:spTree>
    <p:extLst>
      <p:ext uri="{BB962C8B-B14F-4D97-AF65-F5344CB8AC3E}">
        <p14:creationId xmlns:p14="http://schemas.microsoft.com/office/powerpoint/2010/main" val="33988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CF8D-1149-4547-B601-1D31F9C2C6C8}"/>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35F090AF-5258-4844-A3EB-02CA4B7EDCCA}"/>
              </a:ext>
            </a:extLst>
          </p:cNvPr>
          <p:cNvSpPr>
            <a:spLocks noGrp="1"/>
          </p:cNvSpPr>
          <p:nvPr>
            <p:ph idx="1"/>
          </p:nvPr>
        </p:nvSpPr>
        <p:spPr>
          <a:xfrm>
            <a:off x="864382" y="2286000"/>
            <a:ext cx="7593818" cy="3733800"/>
          </a:xfrm>
        </p:spPr>
        <p:txBody>
          <a:bodyPr>
            <a:noAutofit/>
          </a:bodyPr>
          <a:lstStyle/>
          <a:p>
            <a:r>
              <a:rPr lang="en-US" sz="2800" u="sng" dirty="0"/>
              <a:t>Question (W11)</a:t>
            </a:r>
            <a:r>
              <a:rPr lang="en-US" sz="2800" dirty="0"/>
              <a:t>: Could it ever be </a:t>
            </a:r>
            <a:r>
              <a:rPr lang="en-US" sz="2800" i="1" dirty="0"/>
              <a:t>dulce et decorum </a:t>
            </a:r>
            <a:r>
              <a:rPr lang="en-US" sz="2800" dirty="0"/>
              <a:t>(“sweet and fitting”) to die for one’s country? If so, when and how? Under what circumstances? (30)</a:t>
            </a:r>
          </a:p>
          <a:p>
            <a:r>
              <a:rPr lang="en-US" sz="2800" dirty="0"/>
              <a:t>The Greek phrase in the first paragraph of the chapter: “kill us in the light” (Homer, </a:t>
            </a:r>
            <a:r>
              <a:rPr lang="en-US" sz="2800" i="1" dirty="0"/>
              <a:t>Iliad</a:t>
            </a:r>
            <a:r>
              <a:rPr lang="en-US" sz="2800" dirty="0"/>
              <a:t>)</a:t>
            </a:r>
          </a:p>
        </p:txBody>
      </p:sp>
    </p:spTree>
    <p:extLst>
      <p:ext uri="{BB962C8B-B14F-4D97-AF65-F5344CB8AC3E}">
        <p14:creationId xmlns:p14="http://schemas.microsoft.com/office/powerpoint/2010/main" val="42891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CF8D-1149-4547-B601-1D31F9C2C6C8}"/>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35F090AF-5258-4844-A3EB-02CA4B7EDCCA}"/>
              </a:ext>
            </a:extLst>
          </p:cNvPr>
          <p:cNvSpPr>
            <a:spLocks noGrp="1"/>
          </p:cNvSpPr>
          <p:nvPr>
            <p:ph idx="1"/>
          </p:nvPr>
        </p:nvSpPr>
        <p:spPr>
          <a:xfrm>
            <a:off x="809997" y="2677012"/>
            <a:ext cx="7593818" cy="2809388"/>
          </a:xfrm>
        </p:spPr>
        <p:txBody>
          <a:bodyPr>
            <a:noAutofit/>
          </a:bodyPr>
          <a:lstStyle/>
          <a:p>
            <a:pPr marL="0" indent="0">
              <a:buNone/>
            </a:pPr>
            <a:r>
              <a:rPr lang="en-US" sz="2800" dirty="0"/>
              <a:t>Micah Watson: “ ‘The Way’ is an extended meditation on the truth of the first principle of practical reason. That principle … is to do good and avoid evil” (Ward, 110).</a:t>
            </a:r>
          </a:p>
        </p:txBody>
      </p:sp>
    </p:spTree>
    <p:extLst>
      <p:ext uri="{BB962C8B-B14F-4D97-AF65-F5344CB8AC3E}">
        <p14:creationId xmlns:p14="http://schemas.microsoft.com/office/powerpoint/2010/main" val="341509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2BD4-6110-4174-AD77-B0F6D6CA37F5}"/>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C68E51E3-F710-4A11-88A8-5FD9C1C73F1D}"/>
              </a:ext>
            </a:extLst>
          </p:cNvPr>
          <p:cNvSpPr>
            <a:spLocks noGrp="1"/>
          </p:cNvSpPr>
          <p:nvPr>
            <p:ph idx="1"/>
          </p:nvPr>
        </p:nvSpPr>
        <p:spPr/>
        <p:txBody>
          <a:bodyPr>
            <a:normAutofit/>
          </a:bodyPr>
          <a:lstStyle/>
          <a:p>
            <a:r>
              <a:rPr lang="en-US" sz="2800" dirty="0"/>
              <a:t>How are Gaius and Titius inconsistent in their rejection of the </a:t>
            </a:r>
            <a:r>
              <a:rPr lang="en-US" sz="2800" i="1" dirty="0"/>
              <a:t>Tao</a:t>
            </a:r>
            <a:r>
              <a:rPr lang="en-US" sz="2800" dirty="0"/>
              <a:t>? (27)</a:t>
            </a:r>
          </a:p>
          <a:p>
            <a:r>
              <a:rPr lang="en-US" sz="2800" dirty="0"/>
              <a:t>Lewis writes, “From propositions about fact alone no practical conclusion can ever be drawn” (31). Discuss this. Do you agree or disagree?</a:t>
            </a:r>
          </a:p>
        </p:txBody>
      </p:sp>
    </p:spTree>
    <p:extLst>
      <p:ext uri="{BB962C8B-B14F-4D97-AF65-F5344CB8AC3E}">
        <p14:creationId xmlns:p14="http://schemas.microsoft.com/office/powerpoint/2010/main" val="303318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22BD4-6110-4174-AD77-B0F6D6CA37F5}"/>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C68E51E3-F710-4A11-88A8-5FD9C1C73F1D}"/>
              </a:ext>
            </a:extLst>
          </p:cNvPr>
          <p:cNvSpPr>
            <a:spLocks noGrp="1"/>
          </p:cNvSpPr>
          <p:nvPr>
            <p:ph idx="1"/>
          </p:nvPr>
        </p:nvSpPr>
        <p:spPr/>
        <p:txBody>
          <a:bodyPr>
            <a:normAutofit/>
          </a:bodyPr>
          <a:lstStyle/>
          <a:p>
            <a:r>
              <a:rPr lang="en-US" sz="2800" dirty="0"/>
              <a:t>After writing about the words “pretty” and “sublime,” Lewis writes about “the false equivalency of ‘good’ with ‘progressive’ ” (</a:t>
            </a:r>
            <a:r>
              <a:rPr lang="en-US" sz="2800" i="1" dirty="0"/>
              <a:t>Abolition</a:t>
            </a:r>
            <a:r>
              <a:rPr lang="en-US" sz="2800" dirty="0"/>
              <a:t>, 28; Ward, 90).</a:t>
            </a:r>
          </a:p>
          <a:p>
            <a:r>
              <a:rPr lang="en-US" sz="2800" dirty="0"/>
              <a:t>Why is it false?</a:t>
            </a:r>
          </a:p>
          <a:p>
            <a:r>
              <a:rPr lang="en-US" sz="2800" dirty="0"/>
              <a:t>Do we hesitate to use moral language and call certain ideas right or wrong?</a:t>
            </a:r>
          </a:p>
        </p:txBody>
      </p:sp>
    </p:spTree>
    <p:extLst>
      <p:ext uri="{BB962C8B-B14F-4D97-AF65-F5344CB8AC3E}">
        <p14:creationId xmlns:p14="http://schemas.microsoft.com/office/powerpoint/2010/main" val="1235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CF8D-1149-4547-B601-1D31F9C2C6C8}"/>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35F090AF-5258-4844-A3EB-02CA4B7EDCCA}"/>
              </a:ext>
            </a:extLst>
          </p:cNvPr>
          <p:cNvSpPr>
            <a:spLocks noGrp="1"/>
          </p:cNvSpPr>
          <p:nvPr>
            <p:ph idx="1"/>
          </p:nvPr>
        </p:nvSpPr>
        <p:spPr>
          <a:xfrm>
            <a:off x="864382" y="2286000"/>
            <a:ext cx="7593818" cy="3733800"/>
          </a:xfrm>
        </p:spPr>
        <p:txBody>
          <a:bodyPr>
            <a:noAutofit/>
          </a:bodyPr>
          <a:lstStyle/>
          <a:p>
            <a:r>
              <a:rPr lang="en-US" sz="2400" dirty="0"/>
              <a:t>If King and </a:t>
            </a:r>
            <a:r>
              <a:rPr lang="en-US" sz="2400" dirty="0" err="1"/>
              <a:t>Ketley</a:t>
            </a:r>
            <a:r>
              <a:rPr lang="en-US" sz="2400" dirty="0"/>
              <a:t> reject the </a:t>
            </a:r>
            <a:r>
              <a:rPr lang="en-US" sz="2400" u="sng" dirty="0"/>
              <a:t>Tao</a:t>
            </a:r>
            <a:r>
              <a:rPr lang="en-US" sz="2400" dirty="0"/>
              <a:t>, they certainly consider absolutely true their presuppositions, “their ideal,” by which they reject it.</a:t>
            </a:r>
          </a:p>
          <a:p>
            <a:r>
              <a:rPr lang="en-US" sz="2400" dirty="0"/>
              <a:t>While debunking the values of others, they assume their own values are acceptable.</a:t>
            </a:r>
          </a:p>
          <a:p>
            <a:r>
              <a:rPr lang="en-US" sz="2400" u="sng" dirty="0"/>
              <a:t>Questions</a:t>
            </a:r>
            <a:r>
              <a:rPr lang="en-US" sz="2400" dirty="0"/>
              <a:t>: What role is there for “debunking” (undercutting pretensions) when reading literature? Is Lewis encouraging an uncritical approach?</a:t>
            </a:r>
          </a:p>
        </p:txBody>
      </p:sp>
    </p:spTree>
    <p:extLst>
      <p:ext uri="{BB962C8B-B14F-4D97-AF65-F5344CB8AC3E}">
        <p14:creationId xmlns:p14="http://schemas.microsoft.com/office/powerpoint/2010/main" val="395162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1361-58B4-69AD-1389-6D18451BEECB}"/>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E82D7F88-F978-8C5A-9972-140BFF664596}"/>
              </a:ext>
            </a:extLst>
          </p:cNvPr>
          <p:cNvSpPr>
            <a:spLocks noGrp="1"/>
          </p:cNvSpPr>
          <p:nvPr>
            <p:ph idx="1"/>
          </p:nvPr>
        </p:nvSpPr>
        <p:spPr/>
        <p:txBody>
          <a:bodyPr>
            <a:normAutofit/>
          </a:bodyPr>
          <a:lstStyle/>
          <a:p>
            <a:r>
              <a:rPr lang="en-US" sz="2800" dirty="0"/>
              <a:t>What are the values that Gaius and Titius hold to be true?</a:t>
            </a:r>
          </a:p>
          <a:p>
            <a:r>
              <a:rPr lang="en-US" sz="2800" dirty="0"/>
              <a:t>Your thoughts?</a:t>
            </a:r>
          </a:p>
          <a:p>
            <a:r>
              <a:rPr lang="en-US" sz="2800" dirty="0"/>
              <a:t>The importance of posterity. Lewis mentions this as one of their values.</a:t>
            </a:r>
          </a:p>
        </p:txBody>
      </p:sp>
    </p:spTree>
    <p:extLst>
      <p:ext uri="{BB962C8B-B14F-4D97-AF65-F5344CB8AC3E}">
        <p14:creationId xmlns:p14="http://schemas.microsoft.com/office/powerpoint/2010/main" val="176585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7167-2C14-4E22-B99F-E6CC73D7CBCD}"/>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B579BE9C-6A5A-4DAE-A716-546A630FF368}"/>
              </a:ext>
            </a:extLst>
          </p:cNvPr>
          <p:cNvSpPr>
            <a:spLocks noGrp="1"/>
          </p:cNvSpPr>
          <p:nvPr>
            <p:ph idx="1"/>
          </p:nvPr>
        </p:nvSpPr>
        <p:spPr>
          <a:xfrm>
            <a:off x="864382" y="2489200"/>
            <a:ext cx="7365218" cy="3530600"/>
          </a:xfrm>
        </p:spPr>
        <p:txBody>
          <a:bodyPr>
            <a:noAutofit/>
          </a:bodyPr>
          <a:lstStyle/>
          <a:p>
            <a:r>
              <a:rPr lang="en-US" sz="2400" dirty="0"/>
              <a:t>P. 30, Lewis rejects utility, or usefulness, as a real value.</a:t>
            </a:r>
          </a:p>
          <a:p>
            <a:r>
              <a:rPr lang="en-US" sz="2400" dirty="0"/>
              <a:t>P. 32, 35f.—in looking for the core of reality, some look to instinct instead of the moral law, the </a:t>
            </a:r>
            <a:r>
              <a:rPr lang="en-US" sz="2400" i="1" dirty="0"/>
              <a:t>Tao</a:t>
            </a:r>
            <a:r>
              <a:rPr lang="en-US" sz="2400" dirty="0"/>
              <a:t>, or reason (the organ of morality), since you can’t get an “ought” from an “is.”</a:t>
            </a:r>
          </a:p>
          <a:p>
            <a:r>
              <a:rPr lang="en-US" sz="2400" u="sng" dirty="0"/>
              <a:t>Question</a:t>
            </a:r>
            <a:r>
              <a:rPr lang="en-US" sz="2400" dirty="0"/>
              <a:t>: Why can we not base moral decision-making on instinct?</a:t>
            </a:r>
          </a:p>
        </p:txBody>
      </p:sp>
    </p:spTree>
    <p:extLst>
      <p:ext uri="{BB962C8B-B14F-4D97-AF65-F5344CB8AC3E}">
        <p14:creationId xmlns:p14="http://schemas.microsoft.com/office/powerpoint/2010/main" val="4734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7167-2C14-4E22-B99F-E6CC73D7CBCD}"/>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B579BE9C-6A5A-4DAE-A716-546A630FF368}"/>
              </a:ext>
            </a:extLst>
          </p:cNvPr>
          <p:cNvSpPr>
            <a:spLocks noGrp="1"/>
          </p:cNvSpPr>
          <p:nvPr>
            <p:ph idx="1"/>
          </p:nvPr>
        </p:nvSpPr>
        <p:spPr>
          <a:xfrm>
            <a:off x="864382" y="2489200"/>
            <a:ext cx="7365218" cy="3530600"/>
          </a:xfrm>
        </p:spPr>
        <p:txBody>
          <a:bodyPr>
            <a:noAutofit/>
          </a:bodyPr>
          <a:lstStyle/>
          <a:p>
            <a:r>
              <a:rPr lang="en-US" sz="2400" dirty="0"/>
              <a:t>P. 33. This is the same argument about instinct as in </a:t>
            </a:r>
            <a:r>
              <a:rPr lang="en-US" sz="2400" i="1" dirty="0"/>
              <a:t>Mere Christianity</a:t>
            </a:r>
            <a:r>
              <a:rPr lang="en-US" sz="2400" dirty="0"/>
              <a:t>. There is another aspect to personality that prefers one instinct above another, so it can’t be instinct that decides. They think of the preservation of the species as the ultimate goal.</a:t>
            </a:r>
          </a:p>
          <a:p>
            <a:r>
              <a:rPr lang="en-US" sz="2400" dirty="0"/>
              <a:t>P. 35—it’s not that we </a:t>
            </a:r>
            <a:r>
              <a:rPr lang="en-US" sz="2400" i="1" dirty="0"/>
              <a:t>must </a:t>
            </a:r>
            <a:r>
              <a:rPr lang="en-US" sz="2400" dirty="0"/>
              <a:t>obey instinct, but that we </a:t>
            </a:r>
            <a:r>
              <a:rPr lang="en-US" sz="2400" i="1" dirty="0"/>
              <a:t>ought to</a:t>
            </a:r>
            <a:r>
              <a:rPr lang="en-US" sz="2400" dirty="0"/>
              <a:t>.</a:t>
            </a:r>
          </a:p>
        </p:txBody>
      </p:sp>
    </p:spTree>
    <p:extLst>
      <p:ext uri="{BB962C8B-B14F-4D97-AF65-F5344CB8AC3E}">
        <p14:creationId xmlns:p14="http://schemas.microsoft.com/office/powerpoint/2010/main" val="27669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0CEB-7A25-3033-344C-26CBC2FFF844}"/>
              </a:ext>
            </a:extLst>
          </p:cNvPr>
          <p:cNvSpPr>
            <a:spLocks noGrp="1"/>
          </p:cNvSpPr>
          <p:nvPr>
            <p:ph type="title"/>
          </p:nvPr>
        </p:nvSpPr>
        <p:spPr/>
        <p:txBody>
          <a:bodyPr/>
          <a:lstStyle/>
          <a:p>
            <a:pPr algn="ctr"/>
            <a:r>
              <a:rPr lang="en-US" sz="3200" dirty="0"/>
              <a:t>Ward’s Chapter 4: A Religious Work?</a:t>
            </a:r>
            <a:br>
              <a:rPr lang="en-US" sz="3200" dirty="0"/>
            </a:br>
            <a:r>
              <a:rPr lang="en-US" sz="3200" dirty="0"/>
              <a:t>(4 pages)</a:t>
            </a:r>
          </a:p>
        </p:txBody>
      </p:sp>
      <p:sp>
        <p:nvSpPr>
          <p:cNvPr id="3" name="Content Placeholder 2">
            <a:extLst>
              <a:ext uri="{FF2B5EF4-FFF2-40B4-BE49-F238E27FC236}">
                <a16:creationId xmlns:a16="http://schemas.microsoft.com/office/drawing/2014/main" id="{02A1FBA9-3BD7-7B23-FDE7-604A81FA64C0}"/>
              </a:ext>
            </a:extLst>
          </p:cNvPr>
          <p:cNvSpPr>
            <a:spLocks noGrp="1"/>
          </p:cNvSpPr>
          <p:nvPr>
            <p:ph idx="1"/>
          </p:nvPr>
        </p:nvSpPr>
        <p:spPr/>
        <p:txBody>
          <a:bodyPr>
            <a:normAutofit/>
          </a:bodyPr>
          <a:lstStyle/>
          <a:p>
            <a:r>
              <a:rPr lang="en-US" sz="2800" dirty="0"/>
              <a:t>Not an apology for Christianity.</a:t>
            </a:r>
          </a:p>
          <a:p>
            <a:r>
              <a:rPr lang="en-US" sz="2800" dirty="0"/>
              <a:t>James 1:17—any truth is light, not just biblical truth.</a:t>
            </a:r>
          </a:p>
          <a:p>
            <a:r>
              <a:rPr lang="en-US" sz="2800" dirty="0"/>
              <a:t>Objective value underlies all religions.</a:t>
            </a:r>
          </a:p>
          <a:p>
            <a:r>
              <a:rPr lang="en-US" sz="2800" dirty="0"/>
              <a:t>“One can only be a religious human being, Lewis implies, if one is first a human being ….” (21).</a:t>
            </a:r>
          </a:p>
        </p:txBody>
      </p:sp>
    </p:spTree>
    <p:extLst>
      <p:ext uri="{BB962C8B-B14F-4D97-AF65-F5344CB8AC3E}">
        <p14:creationId xmlns:p14="http://schemas.microsoft.com/office/powerpoint/2010/main" val="13837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64382" y="2489200"/>
            <a:ext cx="7517618" cy="4140200"/>
          </a:xfrm>
        </p:spPr>
        <p:txBody>
          <a:bodyPr>
            <a:noAutofit/>
          </a:bodyPr>
          <a:lstStyle/>
          <a:p>
            <a:r>
              <a:rPr lang="en-US" sz="2800" dirty="0"/>
              <a:t>P. 37, Lewis doubts whether there is an instinct that wants to preserve the species.</a:t>
            </a:r>
          </a:p>
          <a:p>
            <a:r>
              <a:rPr lang="en-US" sz="2800" dirty="0"/>
              <a:t>P. 39, you can’t base a system of values on instinct or on what is (vs. what ought to be).</a:t>
            </a:r>
          </a:p>
          <a:p>
            <a:r>
              <a:rPr lang="en-US" sz="2800" dirty="0"/>
              <a:t>P. 39, all these principles have been around forever (which means they are not arbitrary).</a:t>
            </a:r>
          </a:p>
        </p:txBody>
      </p:sp>
    </p:spTree>
    <p:extLst>
      <p:ext uri="{BB962C8B-B14F-4D97-AF65-F5344CB8AC3E}">
        <p14:creationId xmlns:p14="http://schemas.microsoft.com/office/powerpoint/2010/main" val="424836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64382" y="2489200"/>
            <a:ext cx="7517618" cy="4140200"/>
          </a:xfrm>
        </p:spPr>
        <p:txBody>
          <a:bodyPr>
            <a:noAutofit/>
          </a:bodyPr>
          <a:lstStyle/>
          <a:p>
            <a:r>
              <a:rPr lang="en-US" sz="2400" dirty="0"/>
              <a:t>P. 40, these principles are axiomatic, they are premises, not mere sentiments or subjectivity or personal preferences. So, Thomas Aquinas. </a:t>
            </a:r>
          </a:p>
          <a:p>
            <a:r>
              <a:rPr lang="en-US" sz="2400" u="sng" dirty="0"/>
              <a:t>Question</a:t>
            </a:r>
            <a:r>
              <a:rPr lang="en-US" sz="2400" dirty="0"/>
              <a:t>: Does Lewis’s argument allow him to admit any truth to the saying “Beauty is in the eye of the beholder,” or to deny any value to subjectivity?</a:t>
            </a:r>
          </a:p>
          <a:p>
            <a:r>
              <a:rPr lang="en-US" sz="2400" dirty="0"/>
              <a:t>“If nothing is self-evident, nothing can be proved. Similarly, if nothing is obligatory for its own sake, nothing is obligatory at all” (41).</a:t>
            </a:r>
            <a:endParaRPr lang="en-US" sz="3200" dirty="0"/>
          </a:p>
        </p:txBody>
      </p:sp>
    </p:spTree>
    <p:extLst>
      <p:ext uri="{BB962C8B-B14F-4D97-AF65-F5344CB8AC3E}">
        <p14:creationId xmlns:p14="http://schemas.microsoft.com/office/powerpoint/2010/main" val="18229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D1FA-48FC-449B-8DD1-6C402D13C9D9}"/>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0F73D4FF-2966-4A51-90EC-DEA3F35F9117}"/>
              </a:ext>
            </a:extLst>
          </p:cNvPr>
          <p:cNvSpPr>
            <a:spLocks noGrp="1"/>
          </p:cNvSpPr>
          <p:nvPr>
            <p:ph idx="1"/>
          </p:nvPr>
        </p:nvSpPr>
        <p:spPr/>
        <p:txBody>
          <a:bodyPr>
            <a:normAutofit/>
          </a:bodyPr>
          <a:lstStyle/>
          <a:p>
            <a:pPr marL="0" indent="0">
              <a:buNone/>
            </a:pPr>
            <a:r>
              <a:rPr lang="en-US" sz="2800" dirty="0"/>
              <a:t>P. 41, “all the values which he [the Innovator] uses in attacking the </a:t>
            </a:r>
            <a:r>
              <a:rPr lang="en-US" sz="2800" i="1" dirty="0"/>
              <a:t>Tao</a:t>
            </a:r>
            <a:r>
              <a:rPr lang="en-US" sz="2800" dirty="0"/>
              <a:t>, and even claims to be substituting for it, are themselves derived from the </a:t>
            </a:r>
            <a:r>
              <a:rPr lang="en-US" sz="2800" i="1" dirty="0"/>
              <a:t>Tao</a:t>
            </a:r>
            <a:r>
              <a:rPr lang="en-US" sz="2800" dirty="0"/>
              <a:t>.”</a:t>
            </a:r>
          </a:p>
        </p:txBody>
      </p:sp>
    </p:spTree>
    <p:extLst>
      <p:ext uri="{BB962C8B-B14F-4D97-AF65-F5344CB8AC3E}">
        <p14:creationId xmlns:p14="http://schemas.microsoft.com/office/powerpoint/2010/main" val="14718153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64382" y="2489200"/>
            <a:ext cx="7670018" cy="3987800"/>
          </a:xfrm>
        </p:spPr>
        <p:txBody>
          <a:bodyPr>
            <a:normAutofit/>
          </a:bodyPr>
          <a:lstStyle/>
          <a:p>
            <a:r>
              <a:rPr lang="en-US" sz="2400" dirty="0"/>
              <a:t>P. 41f., when King and Ketley hold up posterity as a value, they get it from the </a:t>
            </a:r>
            <a:r>
              <a:rPr lang="en-US" sz="2400" i="1" dirty="0"/>
              <a:t>Tao</a:t>
            </a:r>
            <a:r>
              <a:rPr lang="en-US" sz="2400" dirty="0"/>
              <a:t>, which includes our duty to do good to all people and duty to our own kin (43). Galatians 6:10.</a:t>
            </a:r>
          </a:p>
          <a:p>
            <a:r>
              <a:rPr lang="en-US" sz="2400" dirty="0"/>
              <a:t>P. 43, the </a:t>
            </a:r>
            <a:r>
              <a:rPr lang="en-US" sz="2400" i="1" dirty="0"/>
              <a:t>Tao </a:t>
            </a:r>
            <a:r>
              <a:rPr lang="en-US" sz="2400" dirty="0"/>
              <a:t>is Natural Law or Traditional Morality.</a:t>
            </a:r>
          </a:p>
          <a:p>
            <a:r>
              <a:rPr lang="en-US" sz="2400" u="sng" dirty="0"/>
              <a:t>Questions</a:t>
            </a:r>
            <a:r>
              <a:rPr lang="en-US" sz="2400" dirty="0"/>
              <a:t>: How can a law be “natural”? If the </a:t>
            </a:r>
            <a:r>
              <a:rPr lang="en-US" sz="2400" i="1" dirty="0"/>
              <a:t>Tao</a:t>
            </a:r>
            <a:r>
              <a:rPr lang="en-US" sz="2400" dirty="0"/>
              <a:t> is “natural,” why do children need to be taught it?</a:t>
            </a:r>
          </a:p>
        </p:txBody>
      </p:sp>
    </p:spTree>
    <p:extLst>
      <p:ext uri="{BB962C8B-B14F-4D97-AF65-F5344CB8AC3E}">
        <p14:creationId xmlns:p14="http://schemas.microsoft.com/office/powerpoint/2010/main" val="27563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D6A2700-26BD-4561-B23C-22DD568BEBE4}"/>
              </a:ext>
            </a:extLst>
          </p:cNvPr>
          <p:cNvSpPr>
            <a:spLocks noGrp="1"/>
          </p:cNvSpPr>
          <p:nvPr>
            <p:ph type="title"/>
          </p:nvPr>
        </p:nvSpPr>
        <p:spPr>
          <a:xfrm>
            <a:off x="607500" y="447188"/>
            <a:ext cx="7928998" cy="970450"/>
          </a:xfrm>
        </p:spPr>
        <p:txBody>
          <a:bodyPr vert="horz" lIns="91440" tIns="45720" rIns="91440" bIns="45720" rtlCol="0" anchor="b">
            <a:normAutofit/>
          </a:bodyPr>
          <a:lstStyle/>
          <a:p>
            <a:r>
              <a:rPr lang="en-US">
                <a:cs typeface="+mj-cs"/>
              </a:rPr>
              <a:t>2. The Way: Equivalent Terms</a:t>
            </a:r>
          </a:p>
        </p:txBody>
      </p:sp>
      <p:pic>
        <p:nvPicPr>
          <p:cNvPr id="1026" name="Picture 2" descr="Understanding the Tao">
            <a:extLst>
              <a:ext uri="{FF2B5EF4-FFF2-40B4-BE49-F238E27FC236}">
                <a16:creationId xmlns:a16="http://schemas.microsoft.com/office/drawing/2014/main" id="{B63B2AE5-F63F-0741-3DE4-43E59AEC619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524" r="990"/>
          <a:stretch/>
        </p:blipFill>
        <p:spPr bwMode="auto">
          <a:xfrm>
            <a:off x="720328" y="2413000"/>
            <a:ext cx="2184797" cy="362836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74FA60-4EB3-44D2-8EAC-15A3ADE8F7DA}"/>
              </a:ext>
            </a:extLst>
          </p:cNvPr>
          <p:cNvSpPr>
            <a:spLocks noGrp="1"/>
          </p:cNvSpPr>
          <p:nvPr>
            <p:ph sz="half" idx="1"/>
          </p:nvPr>
        </p:nvSpPr>
        <p:spPr>
          <a:xfrm>
            <a:off x="3248024" y="2413000"/>
            <a:ext cx="5289550" cy="3632200"/>
          </a:xfrm>
        </p:spPr>
        <p:txBody>
          <a:bodyPr vert="horz" lIns="91440" tIns="45720" rIns="91440" bIns="45720" rtlCol="0" anchor="ctr">
            <a:normAutofit fontScale="92500" lnSpcReduction="20000"/>
          </a:bodyPr>
          <a:lstStyle/>
          <a:p>
            <a:r>
              <a:rPr lang="en-US" sz="2800" dirty="0">
                <a:effectLst/>
              </a:rPr>
              <a:t>The </a:t>
            </a:r>
            <a:r>
              <a:rPr lang="en-US" sz="2800" i="1" dirty="0">
                <a:effectLst/>
              </a:rPr>
              <a:t>Tao</a:t>
            </a:r>
          </a:p>
          <a:p>
            <a:r>
              <a:rPr lang="en-US" sz="2800" dirty="0">
                <a:effectLst/>
              </a:rPr>
              <a:t>Natural Law </a:t>
            </a:r>
          </a:p>
          <a:p>
            <a:r>
              <a:rPr lang="en-US" sz="2800" dirty="0">
                <a:effectLst/>
              </a:rPr>
              <a:t>The Law of Human Nature</a:t>
            </a:r>
          </a:p>
          <a:p>
            <a:r>
              <a:rPr lang="en-US" sz="2800" dirty="0">
                <a:effectLst/>
              </a:rPr>
              <a:t>Traditional (Time-tested) Morality </a:t>
            </a:r>
          </a:p>
          <a:p>
            <a:r>
              <a:rPr lang="en-US" sz="2800" dirty="0"/>
              <a:t>T</a:t>
            </a:r>
            <a:r>
              <a:rPr lang="en-US" sz="2800" dirty="0">
                <a:effectLst/>
              </a:rPr>
              <a:t>he First Principles of Practical Reason </a:t>
            </a:r>
          </a:p>
          <a:p>
            <a:r>
              <a:rPr lang="en-US" sz="2800" dirty="0"/>
              <a:t>T</a:t>
            </a:r>
            <a:r>
              <a:rPr lang="en-US" sz="2800" dirty="0">
                <a:effectLst/>
              </a:rPr>
              <a:t>he First Platitudes</a:t>
            </a:r>
            <a:endParaRPr lang="en-US" sz="2800" dirty="0"/>
          </a:p>
        </p:txBody>
      </p:sp>
    </p:spTree>
    <p:extLst>
      <p:ext uri="{BB962C8B-B14F-4D97-AF65-F5344CB8AC3E}">
        <p14:creationId xmlns:p14="http://schemas.microsoft.com/office/powerpoint/2010/main" val="2075679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64382" y="2489200"/>
            <a:ext cx="7670018" cy="3987800"/>
          </a:xfrm>
        </p:spPr>
        <p:txBody>
          <a:bodyPr>
            <a:normAutofit fontScale="92500"/>
          </a:bodyPr>
          <a:lstStyle/>
          <a:p>
            <a:r>
              <a:rPr lang="en-US" sz="2800" dirty="0"/>
              <a:t>Famous quotation (p. 44): “The human mind has no more power of inventing a new value than of imagining a new primary color, or, indeed, of creating a new sun and a new sky for it to move in.”</a:t>
            </a:r>
          </a:p>
          <a:p>
            <a:r>
              <a:rPr lang="en-US" sz="2800" dirty="0"/>
              <a:t>Michael Ward: Lewis is emphasizing what different  traditions have in common, not what is peculiar to each, thereby granting additional credence to these truths.</a:t>
            </a:r>
          </a:p>
        </p:txBody>
      </p:sp>
    </p:spTree>
    <p:extLst>
      <p:ext uri="{BB962C8B-B14F-4D97-AF65-F5344CB8AC3E}">
        <p14:creationId xmlns:p14="http://schemas.microsoft.com/office/powerpoint/2010/main" val="35650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609598" y="2667000"/>
            <a:ext cx="7924800" cy="3530600"/>
          </a:xfrm>
        </p:spPr>
        <p:txBody>
          <a:bodyPr>
            <a:noAutofit/>
          </a:bodyPr>
          <a:lstStyle/>
          <a:p>
            <a:r>
              <a:rPr lang="en-US" sz="2600" dirty="0"/>
              <a:t>P. 46, there is a difference between moral advance and mere innovation.</a:t>
            </a:r>
          </a:p>
          <a:p>
            <a:r>
              <a:rPr lang="en-US" sz="2600" dirty="0"/>
              <a:t>Lewis would bless us if he gave some clear examples. The Golden Rule is a good example of moral advance, but what is Nietzsche’s morality? See Ward, p. 107. </a:t>
            </a:r>
          </a:p>
          <a:p>
            <a:r>
              <a:rPr lang="en-US" sz="2600" dirty="0"/>
              <a:t>For Nietzsche, it’s the ignoring of the weak or the survival of the fittest and it’s seeing the division between good and evil as a “calamitous error.”</a:t>
            </a:r>
          </a:p>
        </p:txBody>
      </p:sp>
    </p:spTree>
    <p:extLst>
      <p:ext uri="{BB962C8B-B14F-4D97-AF65-F5344CB8AC3E}">
        <p14:creationId xmlns:p14="http://schemas.microsoft.com/office/powerpoint/2010/main" val="19320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609600" y="2489200"/>
            <a:ext cx="7924800" cy="3530600"/>
          </a:xfrm>
        </p:spPr>
        <p:txBody>
          <a:bodyPr>
            <a:noAutofit/>
          </a:bodyPr>
          <a:lstStyle/>
          <a:p>
            <a:r>
              <a:rPr lang="en-US" sz="2800" dirty="0"/>
              <a:t>Is Shakespeare vs. Basic English one of those examples?</a:t>
            </a:r>
          </a:p>
          <a:p>
            <a:r>
              <a:rPr lang="en-US" sz="2800" dirty="0"/>
              <a:t>P. 49, Lewis argues that Christian moral principles are not different from moral principles.</a:t>
            </a:r>
          </a:p>
          <a:p>
            <a:r>
              <a:rPr lang="en-US" sz="2800" u="sng" dirty="0"/>
              <a:t>Question (W16)</a:t>
            </a:r>
            <a:r>
              <a:rPr lang="en-US" sz="2800" dirty="0"/>
              <a:t>: P. 49, “You must not hold a pistol to the head of the </a:t>
            </a:r>
            <a:r>
              <a:rPr lang="en-US" sz="2800" i="1" dirty="0"/>
              <a:t>Tao</a:t>
            </a:r>
            <a:r>
              <a:rPr lang="en-US" sz="2800" dirty="0"/>
              <a:t>.” Why not?</a:t>
            </a:r>
          </a:p>
        </p:txBody>
      </p:sp>
    </p:spTree>
    <p:extLst>
      <p:ext uri="{BB962C8B-B14F-4D97-AF65-F5344CB8AC3E}">
        <p14:creationId xmlns:p14="http://schemas.microsoft.com/office/powerpoint/2010/main" val="20187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609600" y="2489200"/>
            <a:ext cx="7924800" cy="3530600"/>
          </a:xfrm>
        </p:spPr>
        <p:txBody>
          <a:bodyPr>
            <a:noAutofit/>
          </a:bodyPr>
          <a:lstStyle/>
          <a:p>
            <a:r>
              <a:rPr lang="en-US" sz="2600" u="sng" dirty="0"/>
              <a:t>Question (W19)</a:t>
            </a:r>
            <a:r>
              <a:rPr lang="en-US" sz="2600" dirty="0"/>
              <a:t>: Given that Lewis admits he is “a Theist, and indeed a Christian” (49), shouldn’t he have argued for a supernatural origin for the </a:t>
            </a:r>
            <a:r>
              <a:rPr lang="en-US" sz="2600" i="1" dirty="0"/>
              <a:t>Tao</a:t>
            </a:r>
            <a:r>
              <a:rPr lang="en-US" sz="2600" dirty="0"/>
              <a:t>? Is he disregarding or even disrespecting his own faith?</a:t>
            </a:r>
          </a:p>
          <a:p>
            <a:r>
              <a:rPr lang="en-US" sz="2600" u="sng" dirty="0"/>
              <a:t>Question (W20)</a:t>
            </a:r>
            <a:r>
              <a:rPr lang="en-US" sz="2600" dirty="0"/>
              <a:t>: How might </a:t>
            </a:r>
            <a:r>
              <a:rPr lang="en-US" sz="2600" i="1" dirty="0"/>
              <a:t>The Abolition of Man </a:t>
            </a:r>
            <a:r>
              <a:rPr lang="en-US" sz="2600" dirty="0"/>
              <a:t>have been better if Lewis had argued for a theistic or a Christian basis for morality? How might it have been worse?</a:t>
            </a:r>
          </a:p>
          <a:p>
            <a:r>
              <a:rPr lang="en-US" sz="2600" dirty="0"/>
              <a:t>Key issue: Better for whom?</a:t>
            </a:r>
          </a:p>
        </p:txBody>
      </p:sp>
    </p:spTree>
    <p:extLst>
      <p:ext uri="{BB962C8B-B14F-4D97-AF65-F5344CB8AC3E}">
        <p14:creationId xmlns:p14="http://schemas.microsoft.com/office/powerpoint/2010/main" val="422759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7B52-48F0-4410-8FE6-B55BD53A73BF}"/>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53129DC9-4D9D-4001-85C7-113CA86B3814}"/>
              </a:ext>
            </a:extLst>
          </p:cNvPr>
          <p:cNvSpPr>
            <a:spLocks noGrp="1"/>
          </p:cNvSpPr>
          <p:nvPr>
            <p:ph idx="1"/>
          </p:nvPr>
        </p:nvSpPr>
        <p:spPr>
          <a:xfrm>
            <a:off x="809997" y="2222286"/>
            <a:ext cx="7524003" cy="4188525"/>
          </a:xfrm>
        </p:spPr>
        <p:txBody>
          <a:bodyPr>
            <a:normAutofit/>
          </a:bodyPr>
          <a:lstStyle/>
          <a:p>
            <a:r>
              <a:rPr lang="en-US" sz="2600" dirty="0"/>
              <a:t>P. 49, “Only those who are practicing the </a:t>
            </a:r>
            <a:r>
              <a:rPr lang="en-US" sz="2600" i="1" dirty="0"/>
              <a:t>Tao </a:t>
            </a:r>
            <a:r>
              <a:rPr lang="en-US" sz="2600" dirty="0"/>
              <a:t>will understand it.” </a:t>
            </a:r>
            <a:r>
              <a:rPr lang="en-US" sz="2600" u="sng" dirty="0"/>
              <a:t>Question (W15)</a:t>
            </a:r>
            <a:r>
              <a:rPr lang="en-US" sz="2600" dirty="0"/>
              <a:t>: Why?</a:t>
            </a:r>
          </a:p>
          <a:p>
            <a:r>
              <a:rPr lang="en-US" sz="2600" u="sng" dirty="0"/>
              <a:t>Questions (W17)</a:t>
            </a:r>
            <a:r>
              <a:rPr lang="en-US" sz="2600" dirty="0"/>
              <a:t>: Lewis foresees disaster “if we step outside” (p. 50) the </a:t>
            </a:r>
            <a:r>
              <a:rPr lang="en-US" sz="2600" i="1" dirty="0"/>
              <a:t>Tao</a:t>
            </a:r>
            <a:r>
              <a:rPr lang="en-US" sz="2600" dirty="0"/>
              <a:t>. This implies that we are already inside it. But if we are inside the </a:t>
            </a:r>
            <a:r>
              <a:rPr lang="en-US" sz="2600" i="1" dirty="0"/>
              <a:t>Tao</a:t>
            </a:r>
            <a:r>
              <a:rPr lang="en-US" sz="2600" dirty="0"/>
              <a:t>, in what sense is it objective? An “objective reality” is something separate from oneself, isn’t it?</a:t>
            </a:r>
          </a:p>
        </p:txBody>
      </p:sp>
    </p:spTree>
    <p:extLst>
      <p:ext uri="{BB962C8B-B14F-4D97-AF65-F5344CB8AC3E}">
        <p14:creationId xmlns:p14="http://schemas.microsoft.com/office/powerpoint/2010/main" val="29136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EB72-4369-9731-94B7-240507902DAA}"/>
              </a:ext>
            </a:extLst>
          </p:cNvPr>
          <p:cNvSpPr>
            <a:spLocks noGrp="1"/>
          </p:cNvSpPr>
          <p:nvPr>
            <p:ph type="title"/>
          </p:nvPr>
        </p:nvSpPr>
        <p:spPr/>
        <p:txBody>
          <a:bodyPr/>
          <a:lstStyle/>
          <a:p>
            <a:pPr algn="ctr"/>
            <a:r>
              <a:rPr lang="en-US" sz="3600" dirty="0"/>
              <a:t>Ward’s Chapter 5: Background</a:t>
            </a:r>
            <a:br>
              <a:rPr lang="en-US" sz="3600" dirty="0"/>
            </a:br>
            <a:r>
              <a:rPr lang="en-US" sz="3600" dirty="0"/>
              <a:t>(14 pages)</a:t>
            </a:r>
          </a:p>
        </p:txBody>
      </p:sp>
      <p:sp>
        <p:nvSpPr>
          <p:cNvPr id="3" name="Content Placeholder 2">
            <a:extLst>
              <a:ext uri="{FF2B5EF4-FFF2-40B4-BE49-F238E27FC236}">
                <a16:creationId xmlns:a16="http://schemas.microsoft.com/office/drawing/2014/main" id="{70A73925-9E31-63D8-CFB6-08C7B7725CBF}"/>
              </a:ext>
            </a:extLst>
          </p:cNvPr>
          <p:cNvSpPr>
            <a:spLocks noGrp="1"/>
          </p:cNvSpPr>
          <p:nvPr>
            <p:ph idx="1"/>
          </p:nvPr>
        </p:nvSpPr>
        <p:spPr>
          <a:xfrm>
            <a:off x="457200" y="2222286"/>
            <a:ext cx="8229599" cy="4188526"/>
          </a:xfrm>
        </p:spPr>
        <p:txBody>
          <a:bodyPr>
            <a:normAutofit/>
          </a:bodyPr>
          <a:lstStyle/>
          <a:p>
            <a:r>
              <a:rPr lang="en-US" sz="2600" dirty="0"/>
              <a:t>Michael Ward documents where in Lewis’s other works the ideas of </a:t>
            </a:r>
            <a:r>
              <a:rPr lang="en-US" sz="2600" i="1" dirty="0"/>
              <a:t>Abolition </a:t>
            </a:r>
            <a:r>
              <a:rPr lang="en-US" sz="2600" dirty="0"/>
              <a:t>appear, and they are many.</a:t>
            </a:r>
          </a:p>
          <a:p>
            <a:r>
              <a:rPr lang="en-US" sz="2600" dirty="0"/>
              <a:t>Logical Positivism and subjectivism dominated philosophical circles in Oxford in 1943 (24).</a:t>
            </a:r>
          </a:p>
          <a:p>
            <a:r>
              <a:rPr lang="en-US" sz="2600" dirty="0"/>
              <a:t>Lewis had training in philosophy, tutored philosophy students in his early years of teaching, and had a sharp mind for philosophical discussion.</a:t>
            </a:r>
          </a:p>
        </p:txBody>
      </p:sp>
    </p:spTree>
    <p:extLst>
      <p:ext uri="{BB962C8B-B14F-4D97-AF65-F5344CB8AC3E}">
        <p14:creationId xmlns:p14="http://schemas.microsoft.com/office/powerpoint/2010/main" val="28265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606406" y="2667000"/>
            <a:ext cx="7931184" cy="3530600"/>
          </a:xfrm>
        </p:spPr>
        <p:txBody>
          <a:bodyPr>
            <a:noAutofit/>
          </a:bodyPr>
          <a:lstStyle/>
          <a:p>
            <a:r>
              <a:rPr lang="en-US" sz="2600" dirty="0"/>
              <a:t>Is the person who claims “you make me uncomfortable with your views,” but then offers views that make you uncomfortable, an example?</a:t>
            </a:r>
          </a:p>
          <a:p>
            <a:r>
              <a:rPr lang="en-US" sz="2600" dirty="0"/>
              <a:t>Is the person who wants to be treated fairly but doesn’t treat others fairly also an example?</a:t>
            </a:r>
          </a:p>
          <a:p>
            <a:r>
              <a:rPr lang="en-US" sz="2600" dirty="0"/>
              <a:t>Karl Marx’s viewpoint that everything needs to be destroyed comes to mind.</a:t>
            </a:r>
          </a:p>
        </p:txBody>
      </p:sp>
    </p:spTree>
    <p:extLst>
      <p:ext uri="{BB962C8B-B14F-4D97-AF65-F5344CB8AC3E}">
        <p14:creationId xmlns:p14="http://schemas.microsoft.com/office/powerpoint/2010/main" val="306556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7D45-40AA-7343-B717-D49170B9449E}"/>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A7CBD517-B17D-E4E2-1E1E-3A661D3B4BE2}"/>
              </a:ext>
            </a:extLst>
          </p:cNvPr>
          <p:cNvSpPr>
            <a:spLocks noGrp="1"/>
          </p:cNvSpPr>
          <p:nvPr>
            <p:ph idx="1"/>
          </p:nvPr>
        </p:nvSpPr>
        <p:spPr>
          <a:xfrm>
            <a:off x="822489" y="2362200"/>
            <a:ext cx="7524003" cy="3636510"/>
          </a:xfrm>
        </p:spPr>
        <p:txBody>
          <a:bodyPr>
            <a:normAutofit/>
          </a:bodyPr>
          <a:lstStyle/>
          <a:p>
            <a:pPr marL="0" indent="0">
              <a:buNone/>
            </a:pPr>
            <a:r>
              <a:rPr lang="en-US" sz="2800" dirty="0"/>
              <a:t>If someone insists that traditional morality needs to be discarded, on what basis is he making that claim? His very claim is a claim to moral superiority and therefore cuts off the branch on which he is sitting. He can’t claim any authority if his very claim is a moral claim.</a:t>
            </a:r>
          </a:p>
        </p:txBody>
      </p:sp>
    </p:spTree>
    <p:extLst>
      <p:ext uri="{BB962C8B-B14F-4D97-AF65-F5344CB8AC3E}">
        <p14:creationId xmlns:p14="http://schemas.microsoft.com/office/powerpoint/2010/main" val="22348436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50F7-2681-4136-8FFD-33EDEC4B6E73}"/>
              </a:ext>
            </a:extLst>
          </p:cNvPr>
          <p:cNvSpPr>
            <a:spLocks noGrp="1"/>
          </p:cNvSpPr>
          <p:nvPr>
            <p:ph type="title"/>
          </p:nvPr>
        </p:nvSpPr>
        <p:spPr/>
        <p:txBody>
          <a:bodyPr/>
          <a:lstStyle/>
          <a:p>
            <a:r>
              <a:rPr lang="en-US" dirty="0"/>
              <a:t>2. The Way</a:t>
            </a:r>
          </a:p>
        </p:txBody>
      </p:sp>
      <p:sp>
        <p:nvSpPr>
          <p:cNvPr id="3" name="Content Placeholder 2">
            <a:extLst>
              <a:ext uri="{FF2B5EF4-FFF2-40B4-BE49-F238E27FC236}">
                <a16:creationId xmlns:a16="http://schemas.microsoft.com/office/drawing/2014/main" id="{16E0EB33-A0EC-4A40-B4EE-B63CD3777E75}"/>
              </a:ext>
            </a:extLst>
          </p:cNvPr>
          <p:cNvSpPr>
            <a:spLocks noGrp="1"/>
          </p:cNvSpPr>
          <p:nvPr>
            <p:ph idx="1"/>
          </p:nvPr>
        </p:nvSpPr>
        <p:spPr>
          <a:xfrm>
            <a:off x="304800" y="2514600"/>
            <a:ext cx="8305799" cy="3636510"/>
          </a:xfrm>
        </p:spPr>
        <p:txBody>
          <a:bodyPr>
            <a:noAutofit/>
          </a:bodyPr>
          <a:lstStyle/>
          <a:p>
            <a:r>
              <a:rPr lang="en-US" sz="2600" dirty="0"/>
              <a:t>In the last chapter of </a:t>
            </a:r>
            <a:r>
              <a:rPr lang="en-US" sz="2600" i="1" dirty="0"/>
              <a:t>That Hideous Strength</a:t>
            </a:r>
            <a:r>
              <a:rPr lang="en-US" sz="2600" dirty="0"/>
              <a:t>, Mother Dimble, Camilla Denniston, and Jane Studdock are trying on clothing at St. Anne’s. At one point as Camilla puts on a dazzling robe, Mother Dimble states, “I’m afraid “you must wear a coronet [crown] with that one.”</a:t>
            </a:r>
          </a:p>
          <a:p>
            <a:r>
              <a:rPr lang="en-US" sz="2600" dirty="0"/>
              <a:t>JH: How might an understanding of being created in the image of God change our attitude toward the conditioning that Lewis opposes?</a:t>
            </a:r>
          </a:p>
        </p:txBody>
      </p:sp>
    </p:spTree>
    <p:extLst>
      <p:ext uri="{BB962C8B-B14F-4D97-AF65-F5344CB8AC3E}">
        <p14:creationId xmlns:p14="http://schemas.microsoft.com/office/powerpoint/2010/main" val="1476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457200" y="2222286"/>
            <a:ext cx="8229599" cy="4188525"/>
          </a:xfrm>
        </p:spPr>
        <p:txBody>
          <a:bodyPr>
            <a:normAutofit lnSpcReduction="10000"/>
          </a:bodyPr>
          <a:lstStyle/>
          <a:p>
            <a:r>
              <a:rPr lang="en-US" sz="2500" dirty="0"/>
              <a:t>John Finnis: “The title is not the best thing about … the lecture … The real theme of the lecture was not the abolition of man but the enslavement of man.”</a:t>
            </a:r>
          </a:p>
          <a:p>
            <a:r>
              <a:rPr lang="en-US" sz="2500" dirty="0"/>
              <a:t>It is probable that Lewis chose “the abolition of man” as a nod to “the abolition of slavery” (Ward, 117).</a:t>
            </a:r>
          </a:p>
          <a:p>
            <a:r>
              <a:rPr lang="en-US" sz="2500" dirty="0"/>
              <a:t>The John Bunyan quotation—a warning about enslavement and an encouragement to abolish the old man—to start the chapter comes from </a:t>
            </a:r>
            <a:r>
              <a:rPr lang="en-US" sz="2500" i="1" dirty="0"/>
              <a:t>The Pilgrim’s Progress</a:t>
            </a:r>
            <a:r>
              <a:rPr lang="en-US" sz="2500" dirty="0"/>
              <a:t>.</a:t>
            </a:r>
          </a:p>
        </p:txBody>
      </p:sp>
    </p:spTree>
    <p:extLst>
      <p:ext uri="{BB962C8B-B14F-4D97-AF65-F5344CB8AC3E}">
        <p14:creationId xmlns:p14="http://schemas.microsoft.com/office/powerpoint/2010/main" val="611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865C-2240-92FE-7E6A-9EE65E1035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C20441-3426-6CDA-FD40-3EC31E0F0CB3}"/>
              </a:ext>
            </a:extLst>
          </p:cNvPr>
          <p:cNvSpPr>
            <a:spLocks noGrp="1"/>
          </p:cNvSpPr>
          <p:nvPr>
            <p:ph idx="1"/>
          </p:nvPr>
        </p:nvSpPr>
        <p:spPr/>
        <p:txBody>
          <a:bodyPr/>
          <a:lstStyle/>
          <a:p>
            <a:endParaRPr lang="en-US"/>
          </a:p>
        </p:txBody>
      </p:sp>
      <p:pic>
        <p:nvPicPr>
          <p:cNvPr id="1026" name="Picture 2" descr="The Pilgrim's Progress eBook by John Bunyan - 9789389440300 | Rakuten Kobo  Ireland">
            <a:extLst>
              <a:ext uri="{FF2B5EF4-FFF2-40B4-BE49-F238E27FC236}">
                <a16:creationId xmlns:a16="http://schemas.microsoft.com/office/drawing/2014/main" id="{3CB42B3B-6560-58F2-F26E-0CE6371F4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9" y="2024"/>
            <a:ext cx="4462789" cy="6792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lgrim's Progress (2019) - IMDb">
            <a:extLst>
              <a:ext uri="{FF2B5EF4-FFF2-40B4-BE49-F238E27FC236}">
                <a16:creationId xmlns:a16="http://schemas.microsoft.com/office/drawing/2014/main" id="{D2200077-A061-90C9-7667-56501E55E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550" y="223594"/>
            <a:ext cx="4801921" cy="641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4454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533400" y="2286000"/>
            <a:ext cx="8077200" cy="4124812"/>
          </a:xfrm>
        </p:spPr>
        <p:txBody>
          <a:bodyPr>
            <a:noAutofit/>
          </a:bodyPr>
          <a:lstStyle/>
          <a:p>
            <a:r>
              <a:rPr lang="en-US" sz="2600" i="1" dirty="0"/>
              <a:t>The Pilgrim’s Regress </a:t>
            </a:r>
            <a:r>
              <a:rPr lang="en-US" sz="2600" dirty="0"/>
              <a:t>deals with the </a:t>
            </a:r>
            <a:r>
              <a:rPr lang="en-US" sz="2600" i="1" dirty="0"/>
              <a:t>rightful </a:t>
            </a:r>
            <a:r>
              <a:rPr lang="en-US" sz="2600" dirty="0"/>
              <a:t>abolition of man, i.e., putting off the old man, the sinful self. But man’s increasing power over nature is not necessarily good (54).</a:t>
            </a:r>
          </a:p>
          <a:p>
            <a:r>
              <a:rPr lang="en-US" sz="2600" dirty="0"/>
              <a:t>Mankind’s power over nature—for example, the airplane, the radio (the word “wireless” has certainly changed its meaning, hasn’t it?), and the contraceptive (all of which can be withheld by some people to have power over others)</a:t>
            </a:r>
          </a:p>
        </p:txBody>
      </p:sp>
    </p:spTree>
    <p:extLst>
      <p:ext uri="{BB962C8B-B14F-4D97-AF65-F5344CB8AC3E}">
        <p14:creationId xmlns:p14="http://schemas.microsoft.com/office/powerpoint/2010/main" val="11153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864382" y="2489200"/>
            <a:ext cx="7746218" cy="3530600"/>
          </a:xfrm>
        </p:spPr>
        <p:txBody>
          <a:bodyPr>
            <a:normAutofit/>
          </a:bodyPr>
          <a:lstStyle/>
          <a:p>
            <a:pPr marL="0" indent="0">
              <a:buNone/>
            </a:pPr>
            <a:r>
              <a:rPr lang="en-US" sz="2800" u="sng" dirty="0"/>
              <a:t>Question (W23)</a:t>
            </a:r>
            <a:r>
              <a:rPr lang="en-US" sz="2800" dirty="0"/>
              <a:t>: Lewis argues that when someone uses an airplane, a wireless (i.e., radio), or a contraceptive, “it cannot strictly be said that … he is exercising his own proper or individual power over Nature.” Why not? Do you agree and, if so, do you agree equally strongly for all three examples?</a:t>
            </a:r>
          </a:p>
        </p:txBody>
      </p:sp>
    </p:spTree>
    <p:extLst>
      <p:ext uri="{BB962C8B-B14F-4D97-AF65-F5344CB8AC3E}">
        <p14:creationId xmlns:p14="http://schemas.microsoft.com/office/powerpoint/2010/main" val="10402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dirty="0"/>
              <a:t>3. The Abolition of Man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152400" y="2489200"/>
            <a:ext cx="8534400" cy="3530600"/>
          </a:xfrm>
        </p:spPr>
        <p:txBody>
          <a:bodyPr>
            <a:noAutofit/>
          </a:bodyPr>
          <a:lstStyle/>
          <a:p>
            <a:r>
              <a:rPr lang="en-US" sz="2600" dirty="0"/>
              <a:t>This includes the power of this generation over future generations (56).</a:t>
            </a:r>
          </a:p>
          <a:p>
            <a:r>
              <a:rPr lang="en-US" sz="2600" dirty="0"/>
              <a:t>“</a:t>
            </a:r>
            <a:r>
              <a:rPr lang="en-US" sz="2600" dirty="0">
                <a:effectLst/>
                <a:ea typeface="Times New Roman" panose="02020603050405020304" pitchFamily="18" charset="0"/>
              </a:rPr>
              <a:t>In reality, of course, if any one age really attains, by eugenics and scientific education, the power to make its descendants what it pleases, all men who live after it are the patients of that power” (57). Especially the university professors.</a:t>
            </a:r>
          </a:p>
          <a:p>
            <a:r>
              <a:rPr lang="en-US" sz="2600" dirty="0"/>
              <a:t>If a future generation is the last generation, it has no power to extend to a future with no one in it.</a:t>
            </a:r>
          </a:p>
        </p:txBody>
      </p:sp>
    </p:spTree>
    <p:extLst>
      <p:ext uri="{BB962C8B-B14F-4D97-AF65-F5344CB8AC3E}">
        <p14:creationId xmlns:p14="http://schemas.microsoft.com/office/powerpoint/2010/main" val="368558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sz="3200" dirty="0"/>
              <a:t>3. The Abolition of Man—Education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609600" y="2489200"/>
            <a:ext cx="8001000" cy="3530600"/>
          </a:xfrm>
        </p:spPr>
        <p:txBody>
          <a:bodyPr>
            <a:noAutofit/>
          </a:bodyPr>
          <a:lstStyle/>
          <a:p>
            <a:pPr marL="0" indent="0">
              <a:buNone/>
            </a:pPr>
            <a:r>
              <a:rPr lang="en-US" sz="2600" dirty="0"/>
              <a:t>“It must be remembered that in Mark’s mind hardly one rag of noble thought, either Christian or Pagan, had a secure lodging. His education had been neither scientific nor classical—merely “Modern.” The severities both of abstraction and of high human tradition had passed him by: and he had neither peasant shrewdness nor aristocratic honor to help him.…” (185).</a:t>
            </a:r>
          </a:p>
        </p:txBody>
      </p:sp>
    </p:spTree>
    <p:extLst>
      <p:ext uri="{BB962C8B-B14F-4D97-AF65-F5344CB8AC3E}">
        <p14:creationId xmlns:p14="http://schemas.microsoft.com/office/powerpoint/2010/main" val="180020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5E2F-8B32-441F-B033-94AC3126F34E}"/>
              </a:ext>
            </a:extLst>
          </p:cNvPr>
          <p:cNvSpPr>
            <a:spLocks noGrp="1"/>
          </p:cNvSpPr>
          <p:nvPr>
            <p:ph type="title"/>
          </p:nvPr>
        </p:nvSpPr>
        <p:spPr/>
        <p:txBody>
          <a:bodyPr/>
          <a:lstStyle/>
          <a:p>
            <a:r>
              <a:rPr lang="en-US" sz="3200" dirty="0"/>
              <a:t>3. The Abolition of Man—Education</a:t>
            </a:r>
          </a:p>
        </p:txBody>
      </p:sp>
      <p:sp>
        <p:nvSpPr>
          <p:cNvPr id="3" name="Content Placeholder 2">
            <a:extLst>
              <a:ext uri="{FF2B5EF4-FFF2-40B4-BE49-F238E27FC236}">
                <a16:creationId xmlns:a16="http://schemas.microsoft.com/office/drawing/2014/main" id="{05DF01BF-4AD0-4D10-8CC7-B5A83943334E}"/>
              </a:ext>
            </a:extLst>
          </p:cNvPr>
          <p:cNvSpPr>
            <a:spLocks noGrp="1"/>
          </p:cNvSpPr>
          <p:nvPr>
            <p:ph idx="1"/>
          </p:nvPr>
        </p:nvSpPr>
        <p:spPr>
          <a:xfrm>
            <a:off x="609600" y="2489200"/>
            <a:ext cx="8001000" cy="3530600"/>
          </a:xfrm>
        </p:spPr>
        <p:txBody>
          <a:bodyPr>
            <a:noAutofit/>
          </a:bodyPr>
          <a:lstStyle/>
          <a:p>
            <a:pPr marL="0" indent="0">
              <a:buNone/>
            </a:pPr>
            <a:r>
              <a:rPr lang="en-US" sz="2800" dirty="0"/>
              <a:t>“… He was a man of straw, a glib examinee in subjects that require no exact knowledge (he had always done well on Essays and General Papers) and the first hint of a real threat to his bodily life knocked him sprawling” (185).</a:t>
            </a:r>
          </a:p>
        </p:txBody>
      </p:sp>
    </p:spTree>
    <p:extLst>
      <p:ext uri="{BB962C8B-B14F-4D97-AF65-F5344CB8AC3E}">
        <p14:creationId xmlns:p14="http://schemas.microsoft.com/office/powerpoint/2010/main" val="21940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99985</TotalTime>
  <Words>11415</Words>
  <Application>Microsoft Office PowerPoint</Application>
  <PresentationFormat>On-screen Show (4:3)</PresentationFormat>
  <Paragraphs>658</Paragraphs>
  <Slides>140</Slides>
  <Notes>82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140</vt:i4>
      </vt:variant>
    </vt:vector>
  </HeadingPairs>
  <TitlesOfParts>
    <vt:vector size="148" baseType="lpstr">
      <vt:lpstr>Arial</vt:lpstr>
      <vt:lpstr>Calibri</vt:lpstr>
      <vt:lpstr>Century Gothic</vt:lpstr>
      <vt:lpstr>Courier New</vt:lpstr>
      <vt:lpstr>Times New Roman</vt:lpstr>
      <vt:lpstr>Trebuchet MS</vt:lpstr>
      <vt:lpstr>Wingdings 2</vt:lpstr>
      <vt:lpstr>Quotable</vt:lpstr>
      <vt:lpstr>The Abolition of Man</vt:lpstr>
      <vt:lpstr>Your Hosts</vt:lpstr>
      <vt:lpstr>The G.O.A.T.</vt:lpstr>
      <vt:lpstr>Ward’s Chapter 1: Reception (4 pages)</vt:lpstr>
      <vt:lpstr>Ward’s Chapter 2: Occasion and Context (6 pages)</vt:lpstr>
      <vt:lpstr>PowerPoint Presentation</vt:lpstr>
      <vt:lpstr>Ward’s Chapter 3: Overview (8 pages)</vt:lpstr>
      <vt:lpstr>Ward’s Chapter 4: A Religious Work? (4 pages)</vt:lpstr>
      <vt:lpstr>Ward’s Chapter 5: Background (14 pages)</vt:lpstr>
      <vt:lpstr>Ward’s Chapter 6: Legacy (6 pages)</vt:lpstr>
      <vt:lpstr>Peter Kreeft on Philosophy</vt:lpstr>
      <vt:lpstr>Peter Kreeft on Philosophy</vt:lpstr>
      <vt:lpstr>Fact vs. Opinion, an exercise</vt:lpstr>
      <vt:lpstr>Fact vs. Opinion, an exercise</vt:lpstr>
      <vt:lpstr>Fact vs. Opinion</vt:lpstr>
      <vt:lpstr>College Students in 2015</vt:lpstr>
      <vt:lpstr>College Students in 2018</vt:lpstr>
      <vt:lpstr>Music Faculty on Mozart</vt:lpstr>
      <vt:lpstr>Music Faculty on Mozart</vt:lpstr>
      <vt:lpstr>Background</vt:lpstr>
      <vt:lpstr>The Green Book by Gaius &amp; Titius</vt:lpstr>
      <vt:lpstr>The Green Book</vt:lpstr>
      <vt:lpstr>Three Parts of The Abolition of Man</vt:lpstr>
      <vt:lpstr>That Hideous Strength</vt:lpstr>
      <vt:lpstr>Terms and Key Issues</vt:lpstr>
      <vt:lpstr>Terms and Key Issues</vt:lpstr>
      <vt:lpstr>Terms and Key Issues</vt:lpstr>
      <vt:lpstr>Terms and Key Issues</vt:lpstr>
      <vt:lpstr>Terms and Key Issues</vt:lpstr>
      <vt:lpstr>Terms and Key Issues</vt:lpstr>
      <vt:lpstr>Terms and Key Issues</vt:lpstr>
      <vt:lpstr>Terms and Key Issues</vt:lpstr>
      <vt:lpstr>Terms and Key Issues</vt:lpstr>
      <vt:lpstr>Terms and Key Issues</vt:lpstr>
      <vt:lpstr>Question</vt:lpstr>
      <vt:lpstr>Three Quotations</vt:lpstr>
      <vt:lpstr>Four Different Quotations</vt:lpstr>
      <vt:lpstr>Terms and Key Issues</vt:lpstr>
      <vt:lpstr>Terms and Key Issues</vt:lpstr>
      <vt:lpstr>Terms and Key Issues</vt:lpstr>
      <vt:lpstr>Buddhism vs. Christianity</vt:lpstr>
      <vt:lpstr>Footnote: Head, Belly, Chest</vt:lpstr>
      <vt:lpstr>Jeff Dryden</vt:lpstr>
      <vt:lpstr>The Opening of The Abolition of Man</vt:lpstr>
      <vt:lpstr>Where Truth is Not Relative</vt:lpstr>
      <vt:lpstr>Epigraphs</vt:lpstr>
      <vt:lpstr>1. Men Without Chests: Introduction</vt:lpstr>
      <vt:lpstr>1. Men Without Chests: Introduction</vt:lpstr>
      <vt:lpstr>1. Men Without Chests</vt:lpstr>
      <vt:lpstr>Correlatives &amp; “almost opposites”</vt:lpstr>
      <vt:lpstr>PowerPoint Presentation</vt:lpstr>
      <vt:lpstr>Absurdities according to Lewis</vt:lpstr>
      <vt:lpstr>1. Men Without Chests</vt:lpstr>
      <vt:lpstr>1. Men Without Chests</vt:lpstr>
      <vt:lpstr>1. Men Without Chests</vt:lpstr>
      <vt:lpstr>1. Men Without Chests</vt:lpstr>
      <vt:lpstr>1. Men Without Chests</vt:lpstr>
      <vt:lpstr>“Trained emotions”</vt:lpstr>
      <vt:lpstr>1. Men Without Chests</vt:lpstr>
      <vt:lpstr>Lewis on Kirkpatrick</vt:lpstr>
      <vt:lpstr>1. Men Without Chests</vt:lpstr>
      <vt:lpstr>1. Men Without Chests</vt:lpstr>
      <vt:lpstr>1. Men Without Chests</vt:lpstr>
      <vt:lpstr>1. Men Without Chests</vt:lpstr>
      <vt:lpstr>1. Men Without Chests</vt:lpstr>
      <vt:lpstr>1. Men Without Chests</vt:lpstr>
      <vt:lpstr>Playing Cards (24)</vt:lpstr>
      <vt:lpstr>1. Men Without Chests</vt:lpstr>
      <vt:lpstr>1. Men Without Chests:  A Classic Conclusion</vt:lpstr>
      <vt:lpstr>Preface to D. E. Harding’s The Hierarchy of Heaven and Earth</vt:lpstr>
      <vt:lpstr>2. The Way</vt:lpstr>
      <vt:lpstr>2. The Way</vt:lpstr>
      <vt:lpstr>2. The Way</vt:lpstr>
      <vt:lpstr>2. The Way</vt:lpstr>
      <vt:lpstr>2. The Way</vt:lpstr>
      <vt:lpstr>2. The Way</vt:lpstr>
      <vt:lpstr>2. The Way</vt:lpstr>
      <vt:lpstr>2. The Way</vt:lpstr>
      <vt:lpstr>2. The Way</vt:lpstr>
      <vt:lpstr>2. The Way</vt:lpstr>
      <vt:lpstr>2. The Way</vt:lpstr>
      <vt:lpstr>2. The Way</vt:lpstr>
      <vt:lpstr>2. The Way</vt:lpstr>
      <vt:lpstr>2. The Way: Equivalent Terms</vt:lpstr>
      <vt:lpstr>2. The Way</vt:lpstr>
      <vt:lpstr>2. The Way</vt:lpstr>
      <vt:lpstr>2. The Way</vt:lpstr>
      <vt:lpstr>2. The Way</vt:lpstr>
      <vt:lpstr>2. The Way</vt:lpstr>
      <vt:lpstr>2. The Way</vt:lpstr>
      <vt:lpstr>2. The Way</vt:lpstr>
      <vt:lpstr>2. The Way</vt:lpstr>
      <vt:lpstr>3. The Abolition of Man</vt:lpstr>
      <vt:lpstr>PowerPoint Presentation</vt:lpstr>
      <vt:lpstr>3. The Abolition of Man</vt:lpstr>
      <vt:lpstr>3. The Abolition of Man</vt:lpstr>
      <vt:lpstr>3. The Abolition of Man</vt:lpstr>
      <vt:lpstr>3. The Abolition of Man—Education</vt:lpstr>
      <vt:lpstr>3. The Abolition of Man—Education</vt:lpstr>
      <vt:lpstr>3. The Abolition of Man</vt:lpstr>
      <vt:lpstr>3. The Abolition of Man</vt:lpstr>
      <vt:lpstr>3. The Abolition of Man</vt:lpstr>
      <vt:lpstr>Conditioning/Propaganda in THS</vt:lpstr>
      <vt:lpstr>3. The Abolition of Man</vt:lpstr>
      <vt:lpstr>3. The Abolition of Man</vt:lpstr>
      <vt:lpstr>History</vt:lpstr>
      <vt:lpstr>3. The Abolition of Man</vt:lpstr>
      <vt:lpstr>3. The Abolition of Man</vt:lpstr>
      <vt:lpstr>3. The Abolition of Man</vt:lpstr>
      <vt:lpstr>3. The Abolition of Man</vt:lpstr>
      <vt:lpstr>C. John Collins</vt:lpstr>
      <vt:lpstr>Eugenics in Abolition, Part 3</vt:lpstr>
      <vt:lpstr>Mere Physical Properties</vt:lpstr>
      <vt:lpstr>Professor Augustus Frost to Mark Studdock</vt:lpstr>
      <vt:lpstr>That Hideous Strength: Studdock and Cosser at Cure Hardy</vt:lpstr>
      <vt:lpstr>That Hideous Strength: Studdock and Cosser at Cure Hardy</vt:lpstr>
      <vt:lpstr>That Hideous Strength: Studdock and Cosser at Cure Hardy</vt:lpstr>
      <vt:lpstr>The Gradual Incline</vt:lpstr>
      <vt:lpstr>That Hideous Strength: Studdock and Cosser at Cure Hardy</vt:lpstr>
      <vt:lpstr>That Hideous Strength: Studdock and Cosser at Cure Hardy</vt:lpstr>
      <vt:lpstr>3. The Abolition of Man</vt:lpstr>
      <vt:lpstr>3. The Abolition of Man</vt:lpstr>
      <vt:lpstr>3. The Abolition of Man</vt:lpstr>
      <vt:lpstr>3. The Abolition of Man</vt:lpstr>
      <vt:lpstr>Language</vt:lpstr>
      <vt:lpstr>But first, classify four things (Kreeft).</vt:lpstr>
      <vt:lpstr>3. The Abolition of Man</vt:lpstr>
      <vt:lpstr>3. The Abolition of Man</vt:lpstr>
      <vt:lpstr>3. The Abolition of Man</vt:lpstr>
      <vt:lpstr>Appendix: Illustrations of the Tao</vt:lpstr>
      <vt:lpstr>Appendix: Illustrations of the Tao</vt:lpstr>
      <vt:lpstr>For Further Reading</vt:lpstr>
      <vt:lpstr>The Goodness of Goodness and the Badness of Badness</vt:lpstr>
      <vt:lpstr>The Goodness of Goodness and the Badness of Badness</vt:lpstr>
      <vt:lpstr>The Goodness of Goodness and the Badness of Badness</vt:lpstr>
      <vt:lpstr>The Goodness of Goodness and the Badness of Badness</vt:lpstr>
      <vt:lpstr>The Goodness of Goodness and the Badness of Badness</vt:lpstr>
      <vt:lpstr>The Goodness of Goodness and the Badness of Badness</vt:lpstr>
      <vt:lpstr>The Goodness of Goodness and the Badness of Badness</vt:lpstr>
      <vt:lpstr>The Goodness of Goodness and the Badness of Badness</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D. Heck</dc:creator>
  <cp:lastModifiedBy>joelheck2@gmail.com</cp:lastModifiedBy>
  <cp:revision>1547</cp:revision>
  <dcterms:created xsi:type="dcterms:W3CDTF">2009-06-10T18:33:21Z</dcterms:created>
  <dcterms:modified xsi:type="dcterms:W3CDTF">2023-01-15T23:36:42Z</dcterms:modified>
</cp:coreProperties>
</file>