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72" r:id="rId4"/>
    <p:sldId id="273" r:id="rId5"/>
    <p:sldId id="274" r:id="rId6"/>
    <p:sldId id="275" r:id="rId7"/>
    <p:sldId id="276" r:id="rId8"/>
    <p:sldId id="277" r:id="rId9"/>
    <p:sldId id="265" r:id="rId10"/>
    <p:sldId id="257" r:id="rId11"/>
    <p:sldId id="269" r:id="rId12"/>
    <p:sldId id="258" r:id="rId13"/>
    <p:sldId id="259" r:id="rId14"/>
    <p:sldId id="279" r:id="rId15"/>
    <p:sldId id="280" r:id="rId16"/>
    <p:sldId id="263" r:id="rId17"/>
    <p:sldId id="264" r:id="rId18"/>
    <p:sldId id="271" r:id="rId19"/>
    <p:sldId id="261" r:id="rId20"/>
    <p:sldId id="270" r:id="rId21"/>
    <p:sldId id="262" r:id="rId22"/>
    <p:sldId id="268" r:id="rId23"/>
    <p:sldId id="278"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0321550-B9F3-4D0C-ACB7-C8A57B118C39}" type="datetimeFigureOut">
              <a:rPr lang="en-US" smtClean="0"/>
              <a:pPr/>
              <a:t>3/25/2012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21E3A52-7DA1-4CC0-B5AD-546690C607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321550-B9F3-4D0C-ACB7-C8A57B118C39}" type="datetimeFigureOut">
              <a:rPr lang="en-US" smtClean="0"/>
              <a:pPr/>
              <a:t>3/25/2012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1E3A52-7DA1-4CC0-B5AD-546690C607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0321550-B9F3-4D0C-ACB7-C8A57B118C39}" type="datetimeFigureOut">
              <a:rPr lang="en-US" smtClean="0"/>
              <a:pPr/>
              <a:t>3/25/2012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21E3A52-7DA1-4CC0-B5AD-546690C607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321550-B9F3-4D0C-ACB7-C8A57B118C39}" type="datetimeFigureOut">
              <a:rPr lang="en-US" smtClean="0"/>
              <a:pPr/>
              <a:t>3/25/2012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1E3A52-7DA1-4CC0-B5AD-546690C607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0321550-B9F3-4D0C-ACB7-C8A57B118C39}" type="datetimeFigureOut">
              <a:rPr lang="en-US" smtClean="0"/>
              <a:pPr/>
              <a:t>3/25/2012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21E3A52-7DA1-4CC0-B5AD-546690C607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321550-B9F3-4D0C-ACB7-C8A57B118C39}" type="datetimeFigureOut">
              <a:rPr lang="en-US" smtClean="0"/>
              <a:pPr/>
              <a:t>3/25/2012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21E3A52-7DA1-4CC0-B5AD-546690C607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321550-B9F3-4D0C-ACB7-C8A57B118C39}" type="datetimeFigureOut">
              <a:rPr lang="en-US" smtClean="0"/>
              <a:pPr/>
              <a:t>3/25/2012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21E3A52-7DA1-4CC0-B5AD-546690C607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0321550-B9F3-4D0C-ACB7-C8A57B118C39}" type="datetimeFigureOut">
              <a:rPr lang="en-US" smtClean="0"/>
              <a:pPr/>
              <a:t>3/25/2012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21E3A52-7DA1-4CC0-B5AD-546690C607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0321550-B9F3-4D0C-ACB7-C8A57B118C39}" type="datetimeFigureOut">
              <a:rPr lang="en-US" smtClean="0"/>
              <a:pPr/>
              <a:t>3/25/2012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21E3A52-7DA1-4CC0-B5AD-546690C607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321550-B9F3-4D0C-ACB7-C8A57B118C39}" type="datetimeFigureOut">
              <a:rPr lang="en-US" smtClean="0"/>
              <a:pPr/>
              <a:t>3/25/2012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21E3A52-7DA1-4CC0-B5AD-546690C607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0321550-B9F3-4D0C-ACB7-C8A57B118C39}" type="datetimeFigureOut">
              <a:rPr lang="en-US" smtClean="0"/>
              <a:pPr/>
              <a:t>3/25/2012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21E3A52-7DA1-4CC0-B5AD-546690C6074D}"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0321550-B9F3-4D0C-ACB7-C8A57B118C39}" type="datetimeFigureOut">
              <a:rPr lang="en-US" smtClean="0"/>
              <a:pPr/>
              <a:t>3/25/2012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21E3A52-7DA1-4CC0-B5AD-546690C607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400"/>
            <a:ext cx="6248400" cy="2209800"/>
          </a:xfrm>
        </p:spPr>
        <p:txBody>
          <a:bodyPr/>
          <a:lstStyle/>
          <a:p>
            <a:pPr algn="ctr"/>
            <a:r>
              <a:rPr lang="en-US" dirty="0" smtClean="0"/>
              <a:t>“The Shocking Alternative”</a:t>
            </a:r>
            <a:endParaRPr lang="en-US" dirty="0"/>
          </a:p>
        </p:txBody>
      </p:sp>
      <p:sp>
        <p:nvSpPr>
          <p:cNvPr id="3" name="Subtitle 2"/>
          <p:cNvSpPr>
            <a:spLocks noGrp="1"/>
          </p:cNvSpPr>
          <p:nvPr>
            <p:ph type="subTitle" idx="1"/>
          </p:nvPr>
        </p:nvSpPr>
        <p:spPr>
          <a:xfrm>
            <a:off x="3354442" y="3539864"/>
            <a:ext cx="5484758" cy="1101248"/>
          </a:xfrm>
        </p:spPr>
        <p:txBody>
          <a:bodyPr/>
          <a:lstStyle/>
          <a:p>
            <a:pPr algn="l"/>
            <a:endParaRPr lang="en-US" i="1" dirty="0"/>
          </a:p>
        </p:txBody>
      </p:sp>
      <p:pic>
        <p:nvPicPr>
          <p:cNvPr id="1026" name="Picture 2" descr="http://www.examiner.com/images/blog/wysiwyg/image/Trilem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75930"/>
            <a:ext cx="6444803" cy="3124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Nicol</a:t>
            </a:r>
            <a:r>
              <a:rPr lang="en-US" dirty="0" smtClean="0"/>
              <a:t> cross</a:t>
            </a:r>
            <a:endParaRPr lang="en-US" dirty="0"/>
          </a:p>
        </p:txBody>
      </p:sp>
      <p:sp>
        <p:nvSpPr>
          <p:cNvPr id="3" name="Content Placeholder 2"/>
          <p:cNvSpPr>
            <a:spLocks noGrp="1"/>
          </p:cNvSpPr>
          <p:nvPr>
            <p:ph idx="1"/>
          </p:nvPr>
        </p:nvSpPr>
        <p:spPr/>
        <p:txBody>
          <a:bodyPr>
            <a:normAutofit/>
          </a:bodyPr>
          <a:lstStyle/>
          <a:p>
            <a:r>
              <a:rPr lang="en-US" dirty="0"/>
              <a:t>The Principal of Manchester College at Oxford University, </a:t>
            </a:r>
            <a:r>
              <a:rPr lang="en-US" dirty="0" err="1"/>
              <a:t>Nicol</a:t>
            </a:r>
            <a:r>
              <a:rPr lang="en-US" dirty="0"/>
              <a:t> Cross, a Unitarian, didn’t like the logic of Lewis in one of his </a:t>
            </a:r>
            <a:r>
              <a:rPr lang="en-US" dirty="0" smtClean="0"/>
              <a:t>talks.</a:t>
            </a:r>
          </a:p>
          <a:p>
            <a:r>
              <a:rPr lang="en-US" dirty="0" smtClean="0"/>
              <a:t>Cross called himself a </a:t>
            </a:r>
            <a:r>
              <a:rPr lang="en-US" dirty="0"/>
              <a:t>Unitarian—a creed sometimes defined as “one God, no devil, and twenty shillings in the </a:t>
            </a:r>
            <a:r>
              <a:rPr lang="en-US" dirty="0" smtClean="0"/>
              <a:t>pound.”</a:t>
            </a:r>
          </a:p>
          <a:p>
            <a:r>
              <a:rPr lang="en-US" dirty="0" smtClean="0"/>
              <a:t>Cross wanted to believe that Jesus was a good man, but nothing more.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Nicol</a:t>
            </a:r>
            <a:r>
              <a:rPr lang="en-US" dirty="0"/>
              <a:t> cross</a:t>
            </a:r>
          </a:p>
        </p:txBody>
      </p:sp>
      <p:sp>
        <p:nvSpPr>
          <p:cNvPr id="3" name="Content Placeholder 2"/>
          <p:cNvSpPr>
            <a:spLocks noGrp="1"/>
          </p:cNvSpPr>
          <p:nvPr>
            <p:ph idx="1"/>
          </p:nvPr>
        </p:nvSpPr>
        <p:spPr/>
        <p:txBody>
          <a:bodyPr>
            <a:normAutofit lnSpcReduction="10000"/>
          </a:bodyPr>
          <a:lstStyle/>
          <a:p>
            <a:r>
              <a:rPr lang="en-US" dirty="0"/>
              <a:t>He said at a meeting of the Socratic Club on November 11, 1946 that “he must allude to the ‘vulgar nonsense’ that ‘a man who said the things that Jesus said, and was not God would be either a lunatic or a devil.’”</a:t>
            </a:r>
          </a:p>
          <a:p>
            <a:r>
              <a:rPr lang="en-US" dirty="0" smtClean="0"/>
              <a:t>He said that this </a:t>
            </a:r>
            <a:r>
              <a:rPr lang="en-US" dirty="0"/>
              <a:t>represented such a simplification of the possibilities as only a naïve person could perpetrate, who combined a triple ignorance of New Testament criticism, of psychology, and of elementary logic</a:t>
            </a:r>
            <a:r>
              <a:rPr lang="en-US" dirty="0" smtClean="0"/>
              <a:t>.</a:t>
            </a:r>
          </a:p>
          <a:p>
            <a:r>
              <a:rPr lang="en-US" dirty="0" smtClean="0"/>
              <a:t>Oh, really?</a:t>
            </a:r>
            <a:endParaRPr lang="en-US" dirty="0"/>
          </a:p>
        </p:txBody>
      </p:sp>
    </p:spTree>
    <p:extLst>
      <p:ext uri="{BB962C8B-B14F-4D97-AF65-F5344CB8AC3E}">
        <p14:creationId xmlns:p14="http://schemas.microsoft.com/office/powerpoint/2010/main" val="236989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on the </a:t>
            </a:r>
            <a:r>
              <a:rPr lang="en-US" dirty="0" err="1" smtClean="0"/>
              <a:t>bbc</a:t>
            </a:r>
            <a:endParaRPr lang="en-US" dirty="0"/>
          </a:p>
        </p:txBody>
      </p:sp>
      <p:sp>
        <p:nvSpPr>
          <p:cNvPr id="3" name="Content Placeholder 2"/>
          <p:cNvSpPr>
            <a:spLocks noGrp="1"/>
          </p:cNvSpPr>
          <p:nvPr>
            <p:ph idx="1"/>
          </p:nvPr>
        </p:nvSpPr>
        <p:spPr/>
        <p:txBody>
          <a:bodyPr>
            <a:normAutofit/>
          </a:bodyPr>
          <a:lstStyle/>
          <a:p>
            <a:r>
              <a:rPr lang="en-US" dirty="0" smtClean="0"/>
              <a:t>He was quoting Lewis’s BBC address, entitled “The Shocking Alternative,” first delivered on Feb. 1, 1942, an address that later became Chapter Three of Book Two in </a:t>
            </a:r>
            <a:r>
              <a:rPr lang="en-US" i="1" dirty="0" smtClean="0"/>
              <a:t>Mere Christianity</a:t>
            </a:r>
            <a:r>
              <a:rPr lang="en-US" dirty="0" smtClean="0"/>
              <a:t>. Elton </a:t>
            </a:r>
            <a:r>
              <a:rPr lang="en-US" dirty="0" err="1" smtClean="0"/>
              <a:t>Trueblood</a:t>
            </a:r>
            <a:r>
              <a:rPr lang="en-US" dirty="0" smtClean="0"/>
              <a:t>, professor of philosophy and chaplain at both Stanford University and Earlham College, had a much different and more accurate perspective on this most powerful chapter: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Elton </a:t>
            </a:r>
            <a:r>
              <a:rPr lang="en-US" dirty="0" err="1" smtClean="0"/>
              <a:t>trueblood</a:t>
            </a:r>
            <a:endParaRPr lang="en-US" dirty="0"/>
          </a:p>
        </p:txBody>
      </p:sp>
      <p:sp>
        <p:nvSpPr>
          <p:cNvPr id="3" name="Content Placeholder 2"/>
          <p:cNvSpPr>
            <a:spLocks noGrp="1"/>
          </p:cNvSpPr>
          <p:nvPr>
            <p:ph idx="1"/>
          </p:nvPr>
        </p:nvSpPr>
        <p:spPr/>
        <p:txBody>
          <a:bodyPr/>
          <a:lstStyle/>
          <a:p>
            <a:r>
              <a:rPr lang="en-US" dirty="0" smtClean="0"/>
              <a:t>“In reading Lewis I could not escape the conclusion that the popular view of Christ as being a Teacher, and only a Teacher, has within it a self-contradiction that cannot be resolved. I saw, in short, that conventional liberalism cannot survive rigorous and rational analysis.” (Elton </a:t>
            </a:r>
            <a:r>
              <a:rPr lang="en-US" dirty="0" err="1" smtClean="0"/>
              <a:t>Trueblood</a:t>
            </a:r>
            <a:r>
              <a:rPr lang="en-US" dirty="0" smtClean="0"/>
              <a:t>, </a:t>
            </a:r>
            <a:r>
              <a:rPr lang="en-US" i="1" dirty="0" smtClean="0"/>
              <a:t>While It Is Day: An Autobiography</a:t>
            </a:r>
            <a:r>
              <a:rPr lang="en-US" dirty="0" smtClean="0"/>
              <a:t>, 99)</a:t>
            </a:r>
          </a:p>
          <a:p>
            <a:r>
              <a:rPr lang="en-US" dirty="0" smtClean="0"/>
              <a:t>Read “only a Teacher” as “a good man, but nothing else.”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a Prince of this World, an evil power.</a:t>
            </a:r>
          </a:p>
          <a:p>
            <a:r>
              <a:rPr lang="en-US" dirty="0" smtClean="0"/>
              <a:t>An analogy on Free Will from the home.</a:t>
            </a:r>
          </a:p>
          <a:p>
            <a:r>
              <a:rPr lang="en-US" dirty="0" smtClean="0"/>
              <a:t>God created us with Free Will.</a:t>
            </a:r>
          </a:p>
          <a:p>
            <a:r>
              <a:rPr lang="en-US" dirty="0" smtClean="0"/>
              <a:t>God thought it worth the risk.</a:t>
            </a:r>
          </a:p>
          <a:p>
            <a:r>
              <a:rPr lang="en-US" dirty="0" smtClean="0"/>
              <a:t>The better the creature the better if it goes right, but also the worse if it goes wrong.</a:t>
            </a:r>
          </a:p>
          <a:p>
            <a:r>
              <a:rPr lang="en-US" dirty="0" smtClean="0"/>
              <a:t>The Dark Power went wrong by wanting to be in the center, wanting to be God, which is what our first sin was.</a:t>
            </a:r>
          </a:p>
          <a:p>
            <a:r>
              <a:rPr lang="en-US" dirty="0" smtClean="0"/>
              <a:t>God made us to run on Himself, which is why we will never be happy without God.</a:t>
            </a:r>
            <a:endParaRPr lang="en-US" dirty="0"/>
          </a:p>
        </p:txBody>
      </p:sp>
    </p:spTree>
    <p:extLst>
      <p:ext uri="{BB962C8B-B14F-4D97-AF65-F5344CB8AC3E}">
        <p14:creationId xmlns:p14="http://schemas.microsoft.com/office/powerpoint/2010/main" val="20374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lnSpcReduction="10000"/>
          </a:bodyPr>
          <a:lstStyle/>
          <a:p>
            <a:r>
              <a:rPr lang="en-US" dirty="0" smtClean="0"/>
              <a:t>People and civilizations have a flaw.</a:t>
            </a:r>
          </a:p>
          <a:p>
            <a:r>
              <a:rPr lang="en-US" dirty="0" smtClean="0"/>
              <a:t>God did three things to solve this problem:</a:t>
            </a:r>
          </a:p>
          <a:p>
            <a:pPr lvl="1"/>
            <a:r>
              <a:rPr lang="en-US" dirty="0" smtClean="0"/>
              <a:t>Conscience</a:t>
            </a:r>
          </a:p>
          <a:p>
            <a:pPr lvl="1"/>
            <a:r>
              <a:rPr lang="en-US" dirty="0" smtClean="0"/>
              <a:t>Good dreams</a:t>
            </a:r>
          </a:p>
          <a:p>
            <a:pPr lvl="1"/>
            <a:r>
              <a:rPr lang="en-US" dirty="0" smtClean="0"/>
              <a:t>The Jews</a:t>
            </a:r>
          </a:p>
          <a:p>
            <a:r>
              <a:rPr lang="en-US" dirty="0" smtClean="0"/>
              <a:t>One of the Jews talks as if He were God; He claims to forgive sins.</a:t>
            </a:r>
          </a:p>
          <a:p>
            <a:r>
              <a:rPr lang="en-US" dirty="0" smtClean="0"/>
              <a:t>Jesus “behaved is if He was the party chiefly concerned.”</a:t>
            </a:r>
          </a:p>
          <a:p>
            <a:r>
              <a:rPr lang="en-US" dirty="0" smtClean="0"/>
              <a:t>If Jesus were just a man, He wouldn’t act this way.</a:t>
            </a:r>
          </a:p>
          <a:p>
            <a:r>
              <a:rPr lang="en-US" dirty="0" smtClean="0"/>
              <a:t>He is Lord, liar, or lunatic.</a:t>
            </a:r>
            <a:endParaRPr lang="en-US" dirty="0"/>
          </a:p>
        </p:txBody>
      </p:sp>
    </p:spTree>
    <p:extLst>
      <p:ext uri="{BB962C8B-B14F-4D97-AF65-F5344CB8AC3E}">
        <p14:creationId xmlns:p14="http://schemas.microsoft.com/office/powerpoint/2010/main" val="32410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Jesus forgives</a:t>
            </a:r>
            <a:endParaRPr lang="en-US" dirty="0"/>
          </a:p>
        </p:txBody>
      </p:sp>
      <p:sp>
        <p:nvSpPr>
          <p:cNvPr id="6" name="Content Placeholder 5"/>
          <p:cNvSpPr>
            <a:spLocks noGrp="1"/>
          </p:cNvSpPr>
          <p:nvPr>
            <p:ph idx="1"/>
          </p:nvPr>
        </p:nvSpPr>
        <p:spPr/>
        <p:txBody>
          <a:bodyPr>
            <a:normAutofit/>
          </a:bodyPr>
          <a:lstStyle/>
          <a:p>
            <a:r>
              <a:rPr lang="en-US" dirty="0"/>
              <a:t>We can all understand how a man forgives offences against himself. You tread on my toe and I forgive you, you steal my money and I forgive you. But what should we make of a man, himself </a:t>
            </a:r>
            <a:r>
              <a:rPr lang="en-US" dirty="0" err="1"/>
              <a:t>unrobbed</a:t>
            </a:r>
            <a:r>
              <a:rPr lang="en-US" dirty="0"/>
              <a:t> and </a:t>
            </a:r>
            <a:r>
              <a:rPr lang="en-US" dirty="0" err="1"/>
              <a:t>untrodden</a:t>
            </a:r>
            <a:r>
              <a:rPr lang="en-US" dirty="0"/>
              <a:t> on, who announced that he forgave you for treading on other men’s toes and stealing other men’s money? Asinine fatuity is the kindest description we should give of his conduct. Yet this is what Jesus did</a:t>
            </a:r>
            <a:r>
              <a:rPr lang="en-US" dirty="0" smtClean="0"/>
              <a:t>.</a:t>
            </a:r>
            <a:endParaRPr lang="en-US" dirty="0"/>
          </a:p>
        </p:txBody>
      </p:sp>
    </p:spTree>
    <p:extLst>
      <p:ext uri="{BB962C8B-B14F-4D97-AF65-F5344CB8AC3E}">
        <p14:creationId xmlns:p14="http://schemas.microsoft.com/office/powerpoint/2010/main" val="3236365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forgives</a:t>
            </a:r>
          </a:p>
        </p:txBody>
      </p:sp>
      <p:sp>
        <p:nvSpPr>
          <p:cNvPr id="3" name="Content Placeholder 2"/>
          <p:cNvSpPr>
            <a:spLocks noGrp="1"/>
          </p:cNvSpPr>
          <p:nvPr>
            <p:ph idx="1"/>
          </p:nvPr>
        </p:nvSpPr>
        <p:spPr/>
        <p:txBody>
          <a:bodyPr/>
          <a:lstStyle/>
          <a:p>
            <a:r>
              <a:rPr lang="en-US" dirty="0"/>
              <a:t>He told people that their sins were forgiven, and never waited to consult all the other people whom their sins had undoubtedly injured. He unhesitatingly behaved as if He was the party chiefly concerned, the person chiefly offended in all offences. This makes sense only if He really was the God whose laws are broken and whose love is wounded in every sin</a:t>
            </a:r>
            <a:r>
              <a:rPr lang="en-US" dirty="0" smtClean="0"/>
              <a:t>.</a:t>
            </a:r>
            <a:endParaRPr lang="en-US" dirty="0"/>
          </a:p>
        </p:txBody>
      </p:sp>
    </p:spTree>
    <p:extLst>
      <p:ext uri="{BB962C8B-B14F-4D97-AF65-F5344CB8AC3E}">
        <p14:creationId xmlns:p14="http://schemas.microsoft.com/office/powerpoint/2010/main" val="2323069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Lewis, the master of logic</a:t>
            </a:r>
            <a:endParaRPr lang="en-US" dirty="0"/>
          </a:p>
        </p:txBody>
      </p:sp>
      <p:sp>
        <p:nvSpPr>
          <p:cNvPr id="3" name="Content Placeholder 2"/>
          <p:cNvSpPr>
            <a:spLocks noGrp="1"/>
          </p:cNvSpPr>
          <p:nvPr>
            <p:ph idx="1"/>
          </p:nvPr>
        </p:nvSpPr>
        <p:spPr/>
        <p:txBody>
          <a:bodyPr/>
          <a:lstStyle/>
          <a:p>
            <a:r>
              <a:rPr lang="en-US" dirty="0" smtClean="0"/>
              <a:t>Educated in the medieval </a:t>
            </a:r>
            <a:r>
              <a:rPr lang="en-US" dirty="0" err="1" smtClean="0"/>
              <a:t>Trivium</a:t>
            </a:r>
            <a:r>
              <a:rPr lang="en-US" dirty="0" smtClean="0"/>
              <a:t>, which is …</a:t>
            </a:r>
          </a:p>
          <a:p>
            <a:pPr lvl="1"/>
            <a:r>
              <a:rPr lang="en-US" dirty="0" smtClean="0"/>
              <a:t>Grammar</a:t>
            </a:r>
          </a:p>
          <a:p>
            <a:pPr lvl="1"/>
            <a:r>
              <a:rPr lang="en-US" dirty="0" smtClean="0"/>
              <a:t>Logic</a:t>
            </a:r>
          </a:p>
          <a:p>
            <a:pPr lvl="1"/>
            <a:r>
              <a:rPr lang="en-US" dirty="0" smtClean="0"/>
              <a:t>Rhetoric</a:t>
            </a:r>
          </a:p>
          <a:p>
            <a:r>
              <a:rPr lang="en-US" dirty="0" smtClean="0"/>
              <a:t>Logic is considered to be “</a:t>
            </a:r>
            <a:r>
              <a:rPr lang="en-US" dirty="0"/>
              <a:t>the enquiry into the principles of valid </a:t>
            </a:r>
            <a:r>
              <a:rPr lang="en-US" dirty="0" smtClean="0"/>
              <a:t>thought” or “</a:t>
            </a:r>
            <a:r>
              <a:rPr lang="en-US" dirty="0"/>
              <a:t>the study of the principles of valid </a:t>
            </a:r>
            <a:r>
              <a:rPr lang="en-US" dirty="0" smtClean="0"/>
              <a:t>thinking.” (Prof. H. A. Hodges)</a:t>
            </a:r>
          </a:p>
          <a:p>
            <a:r>
              <a:rPr lang="en-US" dirty="0" smtClean="0"/>
              <a:t>It is the foundation of philosophy.</a:t>
            </a:r>
            <a:endParaRPr lang="en-US" dirty="0"/>
          </a:p>
        </p:txBody>
      </p:sp>
    </p:spTree>
    <p:extLst>
      <p:ext uri="{BB962C8B-B14F-4D97-AF65-F5344CB8AC3E}">
        <p14:creationId xmlns:p14="http://schemas.microsoft.com/office/powerpoint/2010/main" val="37504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Lucy in </a:t>
            </a:r>
            <a:r>
              <a:rPr lang="en-US" i="1" dirty="0" smtClean="0"/>
              <a:t>The Lion, the Witch…</a:t>
            </a:r>
            <a:endParaRPr lang="en-US" i="1" dirty="0"/>
          </a:p>
        </p:txBody>
      </p:sp>
      <p:sp>
        <p:nvSpPr>
          <p:cNvPr id="6" name="Content Placeholder 5"/>
          <p:cNvSpPr>
            <a:spLocks noGrp="1"/>
          </p:cNvSpPr>
          <p:nvPr>
            <p:ph sz="half" idx="1"/>
          </p:nvPr>
        </p:nvSpPr>
        <p:spPr/>
        <p:txBody>
          <a:bodyPr>
            <a:noAutofit/>
          </a:bodyPr>
          <a:lstStyle/>
          <a:p>
            <a:r>
              <a:rPr lang="en-US" sz="2400" dirty="0" smtClean="0"/>
              <a:t>The context of this story in </a:t>
            </a:r>
            <a:r>
              <a:rPr lang="en-US" sz="2400" i="1" dirty="0" smtClean="0"/>
              <a:t>The Lion, the Witch and the Wardrobe</a:t>
            </a:r>
            <a:r>
              <a:rPr lang="en-US" sz="2400" dirty="0" smtClean="0"/>
              <a:t>.</a:t>
            </a:r>
          </a:p>
          <a:p>
            <a:r>
              <a:rPr lang="en-US" sz="2400" dirty="0" smtClean="0"/>
              <a:t>The three options for Lucy.</a:t>
            </a:r>
          </a:p>
          <a:p>
            <a:r>
              <a:rPr lang="en-US" sz="2400" dirty="0"/>
              <a:t>	“Logic!” said the Professor half to himself. “Why don’t they teach logic at these schools? There are only three possibilities</a:t>
            </a:r>
            <a:r>
              <a:rPr lang="en-US" sz="2400" dirty="0" smtClean="0"/>
              <a:t>.”</a:t>
            </a:r>
            <a:endParaRPr lang="en-US" sz="2400" dirty="0"/>
          </a:p>
        </p:txBody>
      </p:sp>
      <p:sp>
        <p:nvSpPr>
          <p:cNvPr id="2" name="Content Placeholder 1"/>
          <p:cNvSpPr>
            <a:spLocks noGrp="1"/>
          </p:cNvSpPr>
          <p:nvPr>
            <p:ph sz="half" idx="2"/>
          </p:nvPr>
        </p:nvSpPr>
        <p:spPr/>
        <p:txBody>
          <a:bodyPr/>
          <a:lstStyle/>
          <a:p>
            <a:endParaRPr lang="en-US"/>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2286000"/>
            <a:ext cx="4752855" cy="2743200"/>
          </a:xfrm>
          <a:prstGeom prst="rect">
            <a:avLst/>
          </a:prstGeom>
        </p:spPr>
      </p:pic>
    </p:spTree>
    <p:extLst>
      <p:ext uri="{BB962C8B-B14F-4D97-AF65-F5344CB8AC3E}">
        <p14:creationId xmlns:p14="http://schemas.microsoft.com/office/powerpoint/2010/main" val="423298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lifeafter.org/images/Jesus-Claim-to-be-G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 y="0"/>
            <a:ext cx="9081214"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03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Professor </a:t>
            </a:r>
            <a:r>
              <a:rPr lang="en-US" dirty="0" err="1" smtClean="0"/>
              <a:t>Kirke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“Either </a:t>
            </a:r>
            <a:r>
              <a:rPr lang="en-US" dirty="0"/>
              <a:t>your sister is telling </a:t>
            </a:r>
            <a:r>
              <a:rPr lang="en-US" u="sng" dirty="0"/>
              <a:t>lies</a:t>
            </a:r>
            <a:r>
              <a:rPr lang="en-US" dirty="0"/>
              <a:t>, or she is </a:t>
            </a:r>
            <a:r>
              <a:rPr lang="en-US" u="sng" dirty="0"/>
              <a:t>mad</a:t>
            </a:r>
            <a:r>
              <a:rPr lang="en-US" dirty="0"/>
              <a:t>, or she is telling the </a:t>
            </a:r>
            <a:r>
              <a:rPr lang="en-US" u="sng" dirty="0"/>
              <a:t>truth</a:t>
            </a:r>
            <a:r>
              <a:rPr lang="en-US" dirty="0"/>
              <a:t>. You know she doesn’t tell lies and it is obvious that she is not mad. For the moment then and unless any further evidence turns up, we must assume that she is telling the truth</a:t>
            </a:r>
            <a:r>
              <a:rPr lang="en-US" dirty="0" smtClean="0"/>
              <a:t>.”</a:t>
            </a:r>
            <a:endParaRPr lang="en-US" dirty="0"/>
          </a:p>
        </p:txBody>
      </p:sp>
      <p:pic>
        <p:nvPicPr>
          <p:cNvPr id="6" name="Content Placeholder 8" descr="img012.jpg"/>
          <p:cNvPicPr>
            <a:picLocks noChangeAspect="1"/>
          </p:cNvPicPr>
          <p:nvPr/>
        </p:nvPicPr>
        <p:blipFill>
          <a:blip r:embed="rId2" cstate="print"/>
          <a:stretch>
            <a:fillRect/>
          </a:stretch>
        </p:blipFill>
        <p:spPr>
          <a:xfrm>
            <a:off x="4215303" y="1752600"/>
            <a:ext cx="3733568" cy="4572000"/>
          </a:xfrm>
          <a:prstGeom prst="rect">
            <a:avLst/>
          </a:prstGeom>
        </p:spPr>
      </p:pic>
      <p:sp>
        <p:nvSpPr>
          <p:cNvPr id="7" name="Content Placeholder 6"/>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541293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Lord, Liar, or lunatic</a:t>
            </a:r>
            <a:endParaRPr lang="en-US" dirty="0"/>
          </a:p>
        </p:txBody>
      </p:sp>
      <p:sp>
        <p:nvSpPr>
          <p:cNvPr id="3" name="Content Placeholder 2"/>
          <p:cNvSpPr>
            <a:spLocks noGrp="1"/>
          </p:cNvSpPr>
          <p:nvPr>
            <p:ph idx="1"/>
          </p:nvPr>
        </p:nvSpPr>
        <p:spPr/>
        <p:txBody>
          <a:bodyPr>
            <a:normAutofit/>
          </a:bodyPr>
          <a:lstStyle/>
          <a:p>
            <a:r>
              <a:rPr lang="en-US" dirty="0"/>
              <a:t>I am trying here to prevent anyone saying the really foolish thing that people often say about Him: “I’m ready to accept Jesus as a great moral teacher, but I don’t accept His claim to be God.” That is the one thing we must not say. A man who was merely a man and said the sort of things Jesus said would not be a great moral teacher. He would either be a lunatic—on a level with the man who says he is a poached egg—or else he would be the Devil of Hell</a:t>
            </a:r>
            <a:r>
              <a:rPr lang="en-US" dirty="0" smtClean="0"/>
              <a:t>.</a:t>
            </a:r>
            <a:endParaRPr lang="en-US" dirty="0"/>
          </a:p>
        </p:txBody>
      </p:sp>
    </p:spTree>
    <p:extLst>
      <p:ext uri="{BB962C8B-B14F-4D97-AF65-F5344CB8AC3E}">
        <p14:creationId xmlns:p14="http://schemas.microsoft.com/office/powerpoint/2010/main" val="3883169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Lord, Liar, or lunatic</a:t>
            </a:r>
            <a:endParaRPr lang="en-US" dirty="0"/>
          </a:p>
        </p:txBody>
      </p:sp>
      <p:sp>
        <p:nvSpPr>
          <p:cNvPr id="3" name="Content Placeholder 2"/>
          <p:cNvSpPr>
            <a:spLocks noGrp="1"/>
          </p:cNvSpPr>
          <p:nvPr>
            <p:ph idx="1"/>
          </p:nvPr>
        </p:nvSpPr>
        <p:spPr/>
        <p:txBody>
          <a:bodyPr/>
          <a:lstStyle/>
          <a:p>
            <a:r>
              <a:rPr lang="en-US" dirty="0" smtClean="0"/>
              <a:t>You must make your choice. Either this man was, and is, the Son of God: or else a madman or something worse. You can shut Him up for a fool, you can spit at Him and kill Him as a demon; or you can fall at His feet and call Him Lord and God. But let us not come with any patronizing nonsense about His being a great human teacher [a good man]. He has not left that open to us. He did not intend </a:t>
            </a:r>
            <a:r>
              <a:rPr lang="en-US" smtClean="0"/>
              <a:t>to.</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5010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biblequery.org/Doctrine/JesusIsGod/Image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7879559" cy="684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90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Testimonies</a:t>
            </a:r>
            <a:endParaRPr lang="en-US" dirty="0"/>
          </a:p>
        </p:txBody>
      </p:sp>
      <p:sp>
        <p:nvSpPr>
          <p:cNvPr id="3" name="Content Placeholder 2"/>
          <p:cNvSpPr>
            <a:spLocks noGrp="1"/>
          </p:cNvSpPr>
          <p:nvPr>
            <p:ph idx="1"/>
          </p:nvPr>
        </p:nvSpPr>
        <p:spPr/>
        <p:txBody>
          <a:bodyPr/>
          <a:lstStyle/>
          <a:p>
            <a:r>
              <a:rPr lang="en-US" dirty="0" smtClean="0"/>
              <a:t>Stephen </a:t>
            </a:r>
            <a:r>
              <a:rPr lang="en-US" dirty="0" err="1" smtClean="0"/>
              <a:t>Arterburn</a:t>
            </a:r>
            <a:r>
              <a:rPr lang="en-US" dirty="0" smtClean="0"/>
              <a:t>, author of more than thirty books, including </a:t>
            </a:r>
            <a:r>
              <a:rPr lang="en-US" i="1" dirty="0" smtClean="0"/>
              <a:t>Every Man’s Battle</a:t>
            </a:r>
            <a:r>
              <a:rPr lang="en-US" dirty="0" smtClean="0"/>
              <a:t>: “Showed me that most of what I had been taught about what a Christian is and is not was not true.”</a:t>
            </a:r>
          </a:p>
          <a:p>
            <a:r>
              <a:rPr lang="en-US" dirty="0" smtClean="0"/>
              <a:t>Steve Brown, author of </a:t>
            </a:r>
            <a:r>
              <a:rPr lang="en-US" i="1" dirty="0" smtClean="0"/>
              <a:t>Approaching God</a:t>
            </a:r>
            <a:r>
              <a:rPr lang="en-US" dirty="0" smtClean="0"/>
              <a:t>, seminary professor</a:t>
            </a:r>
          </a:p>
          <a:p>
            <a:r>
              <a:rPr lang="en-US" dirty="0" smtClean="0"/>
              <a:t>Bryan </a:t>
            </a:r>
            <a:r>
              <a:rPr lang="en-US" dirty="0" err="1" smtClean="0"/>
              <a:t>Chapell</a:t>
            </a:r>
            <a:r>
              <a:rPr lang="en-US" dirty="0" smtClean="0"/>
              <a:t>, president of Covenant Seminary, St. Louis: “Lewis’s thoughtful and sensitive defense of Christianity resonated with the faith needs of my teen years.”</a:t>
            </a:r>
            <a:endParaRPr lang="en-US" dirty="0"/>
          </a:p>
        </p:txBody>
      </p:sp>
    </p:spTree>
    <p:extLst>
      <p:ext uri="{BB962C8B-B14F-4D97-AF65-F5344CB8AC3E}">
        <p14:creationId xmlns:p14="http://schemas.microsoft.com/office/powerpoint/2010/main" val="335031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Testimonies</a:t>
            </a:r>
          </a:p>
        </p:txBody>
      </p:sp>
      <p:sp>
        <p:nvSpPr>
          <p:cNvPr id="3" name="Content Placeholder 2"/>
          <p:cNvSpPr>
            <a:spLocks noGrp="1"/>
          </p:cNvSpPr>
          <p:nvPr>
            <p:ph idx="1"/>
          </p:nvPr>
        </p:nvSpPr>
        <p:spPr/>
        <p:txBody>
          <a:bodyPr/>
          <a:lstStyle/>
          <a:p>
            <a:r>
              <a:rPr lang="en-US" dirty="0" smtClean="0"/>
              <a:t>Lyle Dorsett, editor of </a:t>
            </a:r>
            <a:r>
              <a:rPr lang="en-US" i="1" dirty="0" smtClean="0"/>
              <a:t>The Essential C. S. Lewis</a:t>
            </a:r>
            <a:r>
              <a:rPr lang="en-US" dirty="0" smtClean="0"/>
              <a:t>: “Was instrumental in my conversion to faith in Jesus Christ as Savior and Lord.”</a:t>
            </a:r>
          </a:p>
          <a:p>
            <a:r>
              <a:rPr lang="en-US" dirty="0" smtClean="0"/>
              <a:t>Ted W. </a:t>
            </a:r>
            <a:r>
              <a:rPr lang="en-US" dirty="0" err="1" smtClean="0"/>
              <a:t>Engstrom</a:t>
            </a:r>
            <a:r>
              <a:rPr lang="en-US" dirty="0" smtClean="0"/>
              <a:t>, president emeritus of World Vision: “This is a basic treatise on the Christian faith, which is wonderfully profound in its simplicity.”</a:t>
            </a:r>
          </a:p>
          <a:p>
            <a:r>
              <a:rPr lang="en-US" dirty="0" smtClean="0"/>
              <a:t>Gordon D. Fee, professor of New Testament, Regent College: “Helped me realize that a burning heart did not necessarily mean one had to have a pumpkin for a head.”</a:t>
            </a:r>
            <a:endParaRPr lang="en-US" dirty="0"/>
          </a:p>
        </p:txBody>
      </p:sp>
    </p:spTree>
    <p:extLst>
      <p:ext uri="{BB962C8B-B14F-4D97-AF65-F5344CB8AC3E}">
        <p14:creationId xmlns:p14="http://schemas.microsoft.com/office/powerpoint/2010/main" val="41464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Testimonies</a:t>
            </a:r>
          </a:p>
        </p:txBody>
      </p:sp>
      <p:sp>
        <p:nvSpPr>
          <p:cNvPr id="3" name="Content Placeholder 2"/>
          <p:cNvSpPr>
            <a:spLocks noGrp="1"/>
          </p:cNvSpPr>
          <p:nvPr>
            <p:ph idx="1"/>
          </p:nvPr>
        </p:nvSpPr>
        <p:spPr/>
        <p:txBody>
          <a:bodyPr>
            <a:normAutofit lnSpcReduction="10000"/>
          </a:bodyPr>
          <a:lstStyle/>
          <a:p>
            <a:r>
              <a:rPr lang="en-US" dirty="0" smtClean="0"/>
              <a:t>George Gallup, Jr</a:t>
            </a:r>
            <a:r>
              <a:rPr lang="en-US" dirty="0"/>
              <a:t>.</a:t>
            </a:r>
            <a:r>
              <a:rPr lang="en-US" dirty="0" smtClean="0"/>
              <a:t> pollster: “Brought me a heart-stopping awareness, when I was a student at Princeton, that Christianity is a religion of the head as well as the heart, and that our hope is not in finding ourselves, but in losing ourselves—in God.”</a:t>
            </a:r>
          </a:p>
          <a:p>
            <a:r>
              <a:rPr lang="en-US" dirty="0" smtClean="0"/>
              <a:t>John Guest, pastor of Christ Church at Grove Farm: “Lewis’s clear thinking about the relativism he saw advancing, and his giftedness at making relativism look ‘silly,’ helped me challenge such silliness—and thereby make the </a:t>
            </a:r>
            <a:r>
              <a:rPr lang="en-US" smtClean="0"/>
              <a:t>gospel </a:t>
            </a:r>
            <a:r>
              <a:rPr lang="en-US" smtClean="0"/>
              <a:t>all </a:t>
            </a:r>
            <a:r>
              <a:rPr lang="en-US" dirty="0" smtClean="0"/>
              <a:t>the more relevant.”</a:t>
            </a:r>
            <a:endParaRPr lang="en-US" dirty="0"/>
          </a:p>
        </p:txBody>
      </p:sp>
    </p:spTree>
    <p:extLst>
      <p:ext uri="{BB962C8B-B14F-4D97-AF65-F5344CB8AC3E}">
        <p14:creationId xmlns:p14="http://schemas.microsoft.com/office/powerpoint/2010/main" val="378105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Testimonies</a:t>
            </a:r>
          </a:p>
        </p:txBody>
      </p:sp>
      <p:sp>
        <p:nvSpPr>
          <p:cNvPr id="3" name="Content Placeholder 2"/>
          <p:cNvSpPr>
            <a:spLocks noGrp="1"/>
          </p:cNvSpPr>
          <p:nvPr>
            <p:ph idx="1"/>
          </p:nvPr>
        </p:nvSpPr>
        <p:spPr/>
        <p:txBody>
          <a:bodyPr>
            <a:normAutofit lnSpcReduction="10000"/>
          </a:bodyPr>
          <a:lstStyle/>
          <a:p>
            <a:r>
              <a:rPr lang="en-US" dirty="0" smtClean="0"/>
              <a:t>Peter </a:t>
            </a:r>
            <a:r>
              <a:rPr lang="en-US" dirty="0" err="1" smtClean="0"/>
              <a:t>Kreeft</a:t>
            </a:r>
            <a:r>
              <a:rPr lang="en-US" dirty="0" smtClean="0"/>
              <a:t>, Boston College philosopher: “The </a:t>
            </a:r>
            <a:r>
              <a:rPr lang="en-US" dirty="0" smtClean="0"/>
              <a:t>reader </a:t>
            </a:r>
            <a:r>
              <a:rPr lang="en-US" dirty="0" smtClean="0"/>
              <a:t>emerges with not only knowledge, but wisdom.”</a:t>
            </a:r>
          </a:p>
          <a:p>
            <a:r>
              <a:rPr lang="en-US" dirty="0" smtClean="0"/>
              <a:t>Woodrow Kroll, president of Back to the Bible: “Lewis makes sense when he states the case for Christianity. It was compelling the first time I read it; it remains compelling today.”</a:t>
            </a:r>
          </a:p>
          <a:p>
            <a:r>
              <a:rPr lang="en-US" dirty="0" smtClean="0"/>
              <a:t>Kevin Leman, author of </a:t>
            </a:r>
            <a:r>
              <a:rPr lang="en-US" i="1" dirty="0" smtClean="0"/>
              <a:t>Sex Begins in the Kitchen</a:t>
            </a:r>
            <a:r>
              <a:rPr lang="en-US" dirty="0" smtClean="0"/>
              <a:t> and </a:t>
            </a:r>
            <a:r>
              <a:rPr lang="en-US" i="1" dirty="0" smtClean="0"/>
              <a:t>The New Birth Order Book</a:t>
            </a:r>
            <a:r>
              <a:rPr lang="en-US" dirty="0" smtClean="0"/>
              <a:t>: “After reading this book, I realized what God’s grace means.”</a:t>
            </a:r>
            <a:endParaRPr lang="en-US" dirty="0"/>
          </a:p>
        </p:txBody>
      </p:sp>
    </p:spTree>
    <p:extLst>
      <p:ext uri="{BB962C8B-B14F-4D97-AF65-F5344CB8AC3E}">
        <p14:creationId xmlns:p14="http://schemas.microsoft.com/office/powerpoint/2010/main" val="18540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Testimonies</a:t>
            </a:r>
          </a:p>
        </p:txBody>
      </p:sp>
      <p:sp>
        <p:nvSpPr>
          <p:cNvPr id="3" name="Content Placeholder 2"/>
          <p:cNvSpPr>
            <a:spLocks noGrp="1"/>
          </p:cNvSpPr>
          <p:nvPr>
            <p:ph idx="1"/>
          </p:nvPr>
        </p:nvSpPr>
        <p:spPr/>
        <p:txBody>
          <a:bodyPr>
            <a:normAutofit fontScale="92500"/>
          </a:bodyPr>
          <a:lstStyle/>
          <a:p>
            <a:r>
              <a:rPr lang="en-US" dirty="0" err="1" smtClean="0"/>
              <a:t>Alister</a:t>
            </a:r>
            <a:r>
              <a:rPr lang="en-US" dirty="0" smtClean="0"/>
              <a:t> McGrath, professor of historical theology, Oxford University</a:t>
            </a:r>
          </a:p>
          <a:p>
            <a:r>
              <a:rPr lang="en-US" dirty="0" smtClean="0"/>
              <a:t>Rebecca Manley </a:t>
            </a:r>
            <a:r>
              <a:rPr lang="en-US" dirty="0" err="1" smtClean="0"/>
              <a:t>Pippert</a:t>
            </a:r>
            <a:r>
              <a:rPr lang="en-US" dirty="0" smtClean="0"/>
              <a:t>, author of </a:t>
            </a:r>
            <a:r>
              <a:rPr lang="en-US" i="1" dirty="0" smtClean="0"/>
              <a:t>Out of the Salt Shaker</a:t>
            </a:r>
            <a:r>
              <a:rPr lang="en-US" dirty="0" smtClean="0"/>
              <a:t>: “In Lewis I found myself face-to-face with an intellect so disciplined, so lucid, so relentlessly logical, that all my intellectual pride at not being a ‘mindless believer’ was quickly squelched.”</a:t>
            </a:r>
          </a:p>
          <a:p>
            <a:r>
              <a:rPr lang="en-US" dirty="0" smtClean="0"/>
              <a:t>Cornelius </a:t>
            </a:r>
            <a:r>
              <a:rPr lang="en-US" dirty="0" err="1" smtClean="0"/>
              <a:t>Plantinga</a:t>
            </a:r>
            <a:r>
              <a:rPr lang="en-US" dirty="0" smtClean="0"/>
              <a:t> Jr., president of Calvin Theological Seminary: “Who else so wonderfully combines sharp thinking, soaring theological imagination, and noble simplicity?”</a:t>
            </a:r>
          </a:p>
        </p:txBody>
      </p:sp>
    </p:spTree>
    <p:extLst>
      <p:ext uri="{BB962C8B-B14F-4D97-AF65-F5344CB8AC3E}">
        <p14:creationId xmlns:p14="http://schemas.microsoft.com/office/powerpoint/2010/main" val="16412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Testimonies</a:t>
            </a:r>
          </a:p>
        </p:txBody>
      </p:sp>
      <p:sp>
        <p:nvSpPr>
          <p:cNvPr id="3" name="Content Placeholder 2"/>
          <p:cNvSpPr>
            <a:spLocks noGrp="1"/>
          </p:cNvSpPr>
          <p:nvPr>
            <p:ph idx="1"/>
          </p:nvPr>
        </p:nvSpPr>
        <p:spPr/>
        <p:txBody>
          <a:bodyPr/>
          <a:lstStyle/>
          <a:p>
            <a:r>
              <a:rPr lang="en-US" dirty="0" smtClean="0"/>
              <a:t>Leland </a:t>
            </a:r>
            <a:r>
              <a:rPr lang="en-US" dirty="0" err="1" smtClean="0"/>
              <a:t>Ryken</a:t>
            </a:r>
            <a:r>
              <a:rPr lang="en-US" dirty="0" smtClean="0"/>
              <a:t>, editor of </a:t>
            </a:r>
            <a:r>
              <a:rPr lang="en-US" i="1" dirty="0" smtClean="0"/>
              <a:t>The Christian Imagination</a:t>
            </a:r>
            <a:r>
              <a:rPr lang="en-US" dirty="0" smtClean="0"/>
              <a:t>: “Helped to codify my thinking about Christian belief and practice during my college years.”</a:t>
            </a:r>
          </a:p>
          <a:p>
            <a:endParaRPr lang="en-US" dirty="0"/>
          </a:p>
          <a:p>
            <a:r>
              <a:rPr lang="en-US" dirty="0" smtClean="0"/>
              <a:t>All testimonies from </a:t>
            </a:r>
            <a:r>
              <a:rPr lang="en-US" i="1" dirty="0" smtClean="0"/>
              <a:t>Indelible Ink: 22 Prominent Christian Leaders Discuss the Books that Shape Their Faith</a:t>
            </a:r>
            <a:r>
              <a:rPr lang="en-US" dirty="0" smtClean="0"/>
              <a:t>. Scott Larsen, senior editor.</a:t>
            </a:r>
          </a:p>
        </p:txBody>
      </p:sp>
    </p:spTree>
    <p:extLst>
      <p:ext uri="{BB962C8B-B14F-4D97-AF65-F5344CB8AC3E}">
        <p14:creationId xmlns:p14="http://schemas.microsoft.com/office/powerpoint/2010/main" val="4399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Shocking Alternative”</a:t>
            </a:r>
            <a:endParaRPr lang="en-US" dirty="0"/>
          </a:p>
        </p:txBody>
      </p:sp>
      <p:sp>
        <p:nvSpPr>
          <p:cNvPr id="3" name="Content Placeholder 2"/>
          <p:cNvSpPr>
            <a:spLocks noGrp="1"/>
          </p:cNvSpPr>
          <p:nvPr>
            <p:ph sz="half" idx="1"/>
          </p:nvPr>
        </p:nvSpPr>
        <p:spPr/>
        <p:txBody>
          <a:bodyPr/>
          <a:lstStyle/>
          <a:p>
            <a:r>
              <a:rPr lang="en-US" i="1" dirty="0" smtClean="0"/>
              <a:t>Mere Christianity</a:t>
            </a:r>
          </a:p>
          <a:p>
            <a:r>
              <a:rPr lang="en-US" dirty="0" smtClean="0"/>
              <a:t>Book II: What Christians Believe</a:t>
            </a:r>
            <a:r>
              <a:rPr lang="en-US" i="1" dirty="0" smtClean="0"/>
              <a:t>, </a:t>
            </a:r>
            <a:r>
              <a:rPr lang="en-US" dirty="0" smtClean="0"/>
              <a:t>Chapter 3</a:t>
            </a:r>
          </a:p>
        </p:txBody>
      </p:sp>
      <p:pic>
        <p:nvPicPr>
          <p:cNvPr id="5" name="Content Placeholder 4" descr="img031.jpg"/>
          <p:cNvPicPr>
            <a:picLocks noGrp="1" noChangeAspect="1"/>
          </p:cNvPicPr>
          <p:nvPr>
            <p:ph sz="half" idx="2"/>
          </p:nvPr>
        </p:nvPicPr>
        <p:blipFill>
          <a:blip r:embed="rId2" cstate="print"/>
          <a:stretch>
            <a:fillRect/>
          </a:stretch>
        </p:blipFill>
        <p:spPr>
          <a:xfrm>
            <a:off x="4404221" y="1600200"/>
            <a:ext cx="3069232" cy="452596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362</TotalTime>
  <Words>1524</Words>
  <Application>Microsoft Office PowerPoint</Application>
  <PresentationFormat>On-screen Show (4:3)</PresentationFormat>
  <Paragraphs>80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Opulent</vt:lpstr>
      <vt:lpstr>“The Shocking Alternative”</vt:lpstr>
      <vt:lpstr>PowerPoint Presentation</vt:lpstr>
      <vt:lpstr>Testimonies</vt:lpstr>
      <vt:lpstr>Testimonies</vt:lpstr>
      <vt:lpstr>Testimonies</vt:lpstr>
      <vt:lpstr>Testimonies</vt:lpstr>
      <vt:lpstr>Testimonies</vt:lpstr>
      <vt:lpstr>Testimonies</vt:lpstr>
      <vt:lpstr>“The Shocking Alternative”</vt:lpstr>
      <vt:lpstr>Nicol cross</vt:lpstr>
      <vt:lpstr>Nicol cross</vt:lpstr>
      <vt:lpstr>Lewis on the bbc</vt:lpstr>
      <vt:lpstr>Elton trueblood</vt:lpstr>
      <vt:lpstr>outline</vt:lpstr>
      <vt:lpstr>outline</vt:lpstr>
      <vt:lpstr>Jesus forgives</vt:lpstr>
      <vt:lpstr>Jesus forgives</vt:lpstr>
      <vt:lpstr>Lewis, the master of logic</vt:lpstr>
      <vt:lpstr>Lucy in The Lion, the Witch…</vt:lpstr>
      <vt:lpstr>Professor Kirke</vt:lpstr>
      <vt:lpstr>Lord, Liar, or lunatic</vt:lpstr>
      <vt:lpstr>Lord, Liar, or lunatic</vt:lpstr>
      <vt:lpstr>Discussion Questions</vt:lpstr>
      <vt:lpstr>PowerPoint Presentation</vt:lpstr>
    </vt:vector>
  </TitlesOfParts>
  <Company>Concordia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Shocking Alternative”</dc:title>
  <dc:creator>Joel D. Heck</dc:creator>
  <cp:lastModifiedBy>Joel Heck</cp:lastModifiedBy>
  <cp:revision>126</cp:revision>
  <dcterms:created xsi:type="dcterms:W3CDTF">2008-10-03T18:57:45Z</dcterms:created>
  <dcterms:modified xsi:type="dcterms:W3CDTF">2012-03-26T00:05:32Z</dcterms:modified>
</cp:coreProperties>
</file>